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62" r:id="rId2"/>
    <p:sldId id="402" r:id="rId3"/>
    <p:sldId id="403" r:id="rId4"/>
    <p:sldId id="409" r:id="rId5"/>
    <p:sldId id="404" r:id="rId6"/>
    <p:sldId id="408" r:id="rId7"/>
    <p:sldId id="410" r:id="rId8"/>
    <p:sldId id="405" r:id="rId9"/>
    <p:sldId id="412" r:id="rId10"/>
    <p:sldId id="413" r:id="rId11"/>
    <p:sldId id="414" r:id="rId12"/>
    <p:sldId id="415" r:id="rId13"/>
    <p:sldId id="406" r:id="rId14"/>
    <p:sldId id="416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400"/>
    <a:srgbClr val="FF8C1E"/>
    <a:srgbClr val="FF6600"/>
    <a:srgbClr val="333333"/>
    <a:srgbClr val="FFB419"/>
    <a:srgbClr val="FF66FF"/>
    <a:srgbClr val="F6AAFC"/>
    <a:srgbClr val="A41C94"/>
    <a:srgbClr val="F06423"/>
    <a:srgbClr val="9B8B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909" autoAdjust="0"/>
  </p:normalViewPr>
  <p:slideViewPr>
    <p:cSldViewPr>
      <p:cViewPr>
        <p:scale>
          <a:sx n="80" d="100"/>
          <a:sy n="80" d="100"/>
        </p:scale>
        <p:origin x="-84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MedSoft\&#1052;&#1072;&#1090;&#1077;&#1088;&#1080;&#1072;&#1083;&#1099;\&#1069;&#1050;&#10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ОКС</c:v>
                </c:pt>
              </c:strCache>
            </c:strRef>
          </c:tx>
          <c:dLbls>
            <c:dLbl>
              <c:idx val="0"/>
              <c:layout>
                <c:manualLayout>
                  <c:x val="2.7777777777777796E-3"/>
                  <c:y val="1.75013573887423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3126018041556768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1876696735927948E-2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936</c:v>
                </c:pt>
                <c:pt idx="1">
                  <c:v>1136</c:v>
                </c:pt>
                <c:pt idx="2">
                  <c:v>1434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ТЛТ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dLbls>
            <c:dLbl>
              <c:idx val="0"/>
              <c:layout>
                <c:manualLayout>
                  <c:x val="8.1944444444444459E-2"/>
                  <c:y val="-2.1876868993382557E-2"/>
                </c:manualLayout>
              </c:layout>
              <c:showVal val="1"/>
            </c:dLbl>
            <c:dLbl>
              <c:idx val="1"/>
              <c:layout>
                <c:manualLayout>
                  <c:x val="8.0555555555555575E-2"/>
                  <c:y val="-3.2815045103891924E-2"/>
                </c:manualLayout>
              </c:layout>
              <c:showVal val="1"/>
            </c:dLbl>
            <c:dLbl>
              <c:idx val="2"/>
              <c:layout>
                <c:manualLayout>
                  <c:x val="7.0833333333333345E-2"/>
                  <c:y val="-1.968902706233515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224</c:v>
                </c:pt>
                <c:pt idx="1">
                  <c:v>270</c:v>
                </c:pt>
                <c:pt idx="2">
                  <c:v>417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Нарушения ритма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1796</c:v>
                </c:pt>
                <c:pt idx="1">
                  <c:v>2552</c:v>
                </c:pt>
                <c:pt idx="2">
                  <c:v>3340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Принято кардиограмм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20048</c:v>
                </c:pt>
                <c:pt idx="1">
                  <c:v>21607</c:v>
                </c:pt>
                <c:pt idx="2">
                  <c:v>26367</c:v>
                </c:pt>
              </c:numCache>
            </c:numRef>
          </c:val>
        </c:ser>
        <c:shape val="box"/>
        <c:axId val="82230272"/>
        <c:axId val="73552640"/>
        <c:axId val="0"/>
      </c:bar3DChart>
      <c:catAx>
        <c:axId val="82230272"/>
        <c:scaling>
          <c:orientation val="minMax"/>
        </c:scaling>
        <c:axPos val="b"/>
        <c:majorTickMark val="none"/>
        <c:tickLblPos val="nextTo"/>
        <c:crossAx val="73552640"/>
        <c:crosses val="autoZero"/>
        <c:auto val="1"/>
        <c:lblAlgn val="ctr"/>
        <c:lblOffset val="100"/>
      </c:catAx>
      <c:valAx>
        <c:axId val="73552640"/>
        <c:scaling>
          <c:orientation val="minMax"/>
        </c:scaling>
        <c:axPos val="l"/>
        <c:majorGridlines/>
        <c:numFmt formatCode="General" sourceLinked="1"/>
        <c:tickLblPos val="nextTo"/>
        <c:crossAx val="82230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A4752-604F-4D5E-AC15-25F5883A4FC5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5E89-6090-40F6-A22B-12408E334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10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AC75-1666-4071-A2E4-D63477B4232F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C2D37-123D-4C6D-85CF-C99FACF3B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72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АКШ – аортокоронарное шунтирование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C2D37-123D-4C6D-85CF-C99FACF3B7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\\srv\обмен\Фирменный стиль\Для применения\Лог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045432" cy="3160911"/>
          </a:xfrm>
          <a:prstGeom prst="rect">
            <a:avLst/>
          </a:prstGeom>
          <a:noFill/>
        </p:spPr>
      </p:pic>
      <p:sp>
        <p:nvSpPr>
          <p:cNvPr id="21" name="Прямая соединительная линия 20"/>
          <p:cNvSpPr>
            <a:spLocks noChangeShapeType="1"/>
          </p:cNvSpPr>
          <p:nvPr userDrawn="1"/>
        </p:nvSpPr>
        <p:spPr bwMode="auto">
          <a:xfrm>
            <a:off x="514350" y="580526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Заголовок 33"/>
          <p:cNvSpPr>
            <a:spLocks noGrp="1"/>
          </p:cNvSpPr>
          <p:nvPr>
            <p:ph type="title"/>
          </p:nvPr>
        </p:nvSpPr>
        <p:spPr>
          <a:xfrm>
            <a:off x="4355976" y="198884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ЗаголовОК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8C1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Текст 7"/>
          <p:cNvSpPr>
            <a:spLocks noGrp="1"/>
          </p:cNvSpPr>
          <p:nvPr>
            <p:ph idx="1"/>
          </p:nvPr>
        </p:nvSpPr>
        <p:spPr>
          <a:xfrm>
            <a:off x="4355976" y="3284984"/>
            <a:ext cx="331236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 hasCustomPrompt="1"/>
          </p:nvPr>
        </p:nvSpPr>
        <p:spPr>
          <a:xfrm>
            <a:off x="2555776" y="5949281"/>
            <a:ext cx="475252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baseline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Иванов Иван Иванович</a:t>
            </a:r>
            <a:endParaRPr lang="ru-RU" sz="1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4800" y="1150640"/>
            <a:ext cx="8686800" cy="694184"/>
          </a:xfrm>
          <a:prstGeom prst="rect">
            <a:avLst/>
          </a:prstGeo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6085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\обмен\Фирменный стиль\Для применения\JPG\Плакат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64649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\\srv\обмен\Фирменный стиль\Для применения\Лог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045432" cy="3160911"/>
          </a:xfrm>
          <a:prstGeom prst="rect">
            <a:avLst/>
          </a:prstGeom>
          <a:noFill/>
        </p:spPr>
      </p:pic>
      <p:sp>
        <p:nvSpPr>
          <p:cNvPr id="21" name="Прямая соединительная линия 20"/>
          <p:cNvSpPr>
            <a:spLocks noChangeShapeType="1"/>
          </p:cNvSpPr>
          <p:nvPr userDrawn="1"/>
        </p:nvSpPr>
        <p:spPr bwMode="auto">
          <a:xfrm>
            <a:off x="514350" y="580526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Заголовок 33"/>
          <p:cNvSpPr>
            <a:spLocks noGrp="1"/>
          </p:cNvSpPr>
          <p:nvPr>
            <p:ph type="title"/>
          </p:nvPr>
        </p:nvSpPr>
        <p:spPr>
          <a:xfrm>
            <a:off x="4355976" y="198884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ЗаголовОК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8C1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Текст 7"/>
          <p:cNvSpPr>
            <a:spLocks noGrp="1"/>
          </p:cNvSpPr>
          <p:nvPr>
            <p:ph idx="1"/>
          </p:nvPr>
        </p:nvSpPr>
        <p:spPr>
          <a:xfrm>
            <a:off x="4355976" y="3284984"/>
            <a:ext cx="331236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 hasCustomPrompt="1"/>
          </p:nvPr>
        </p:nvSpPr>
        <p:spPr>
          <a:xfrm>
            <a:off x="2555776" y="5949281"/>
            <a:ext cx="475252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baseline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Иванов Иван Иванович</a:t>
            </a:r>
            <a:endParaRPr lang="ru-RU" sz="1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ая соединительная линия 29"/>
          <p:cNvSpPr>
            <a:spLocks noChangeShapeType="1"/>
          </p:cNvSpPr>
          <p:nvPr userDrawn="1"/>
        </p:nvSpPr>
        <p:spPr bwMode="auto">
          <a:xfrm>
            <a:off x="514350" y="11247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 descr="\\srv\обмен\Фирменный стиль\Для применения\PNG\Лого с надписью прозрачный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172" y="216024"/>
            <a:ext cx="1815548" cy="692696"/>
          </a:xfrm>
          <a:prstGeom prst="rect">
            <a:avLst/>
          </a:prstGeom>
          <a:noFill/>
        </p:spPr>
      </p:pic>
      <p:pic>
        <p:nvPicPr>
          <p:cNvPr id="1030" name="Picture 6" descr="\\srv\обмен\Фирменный стиль\Для применения\PNG\Лозунг 3 строки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752945" cy="54868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06" r:id="rId4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kumimoji="0" sz="2400" b="0" kern="1200" cap="all" baseline="0">
          <a:solidFill>
            <a:srgbClr val="FF8C1E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None/>
        <a:defRPr kumimoji="0"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355976" y="1916832"/>
            <a:ext cx="4248472" cy="1584176"/>
          </a:xfrm>
        </p:spPr>
        <p:txBody>
          <a:bodyPr/>
          <a:lstStyle/>
          <a:p>
            <a:r>
              <a:rPr lang="ru-RU" sz="2000" b="1" dirty="0" smtClean="0">
                <a:latin typeface="+mj-lt"/>
              </a:rPr>
              <a:t>Может ли дистанционное консультирование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влиять на смертность?</a:t>
            </a:r>
            <a:endParaRPr lang="ru-RU" sz="1600" dirty="0">
              <a:latin typeface="+mj-lt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0"/>
          </p:nvPr>
        </p:nvSpPr>
        <p:spPr>
          <a:xfrm>
            <a:off x="2555776" y="5949280"/>
            <a:ext cx="4752528" cy="720079"/>
          </a:xfrm>
        </p:spPr>
        <p:txBody>
          <a:bodyPr/>
          <a:lstStyle/>
          <a:p>
            <a:r>
              <a:rPr lang="ru-RU" sz="1400" dirty="0" smtClean="0"/>
              <a:t>Виталий Геннадьевич </a:t>
            </a:r>
            <a:r>
              <a:rPr lang="ru-RU" sz="1400" dirty="0" err="1" smtClean="0"/>
              <a:t>Азанов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Краевая клиническая больница, ТФОМС. Красноярский край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5720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охват</a:t>
            </a:r>
            <a:endParaRPr lang="ru-RU" sz="1800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251520" y="2204864"/>
            <a:ext cx="2123728" cy="25202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 территорий,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14 больниц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Обычно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обращения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ыходные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t>и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ночное время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b="6335"/>
          <a:stretch>
            <a:fillRect/>
          </a:stretch>
        </p:blipFill>
        <p:spPr bwMode="auto">
          <a:xfrm>
            <a:off x="4499993" y="0"/>
            <a:ext cx="4644008" cy="686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4621169" y="3473293"/>
            <a:ext cx="6784782" cy="967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 rot="16200000">
            <a:off x="7374695" y="2719732"/>
            <a:ext cx="2087934" cy="63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3 000 км.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170176" y="5498871"/>
            <a:ext cx="487172" cy="31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6426813" y="5712018"/>
            <a:ext cx="356681" cy="55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39719" y="5700414"/>
            <a:ext cx="287091" cy="666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086077" y="5930955"/>
            <a:ext cx="501676" cy="1739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715886" y="4067768"/>
            <a:ext cx="3028902" cy="378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954128" y="5271234"/>
            <a:ext cx="968560" cy="11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6162923" y="5772909"/>
            <a:ext cx="260988" cy="22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6421010" y="5770013"/>
            <a:ext cx="278387" cy="49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61048"/>
            <a:ext cx="5796136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за 10 месяцев 2015 года</a:t>
            </a:r>
            <a:endParaRPr lang="ru-RU" sz="18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6" t="34202" r="2083" b="6011"/>
          <a:stretch>
            <a:fillRect/>
          </a:stretch>
        </p:blipFill>
        <p:spPr bwMode="auto">
          <a:xfrm>
            <a:off x="0" y="0"/>
            <a:ext cx="91440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79512" y="42930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Обработано </a:t>
            </a:r>
            <a:r>
              <a:rPr lang="ru-RU" b="1" dirty="0" smtClean="0">
                <a:solidFill>
                  <a:srgbClr val="FF0000"/>
                </a:solidFill>
              </a:rPr>
              <a:t>2676 </a:t>
            </a:r>
            <a:r>
              <a:rPr lang="ru-RU" dirty="0" smtClean="0"/>
              <a:t>заявок.</a:t>
            </a:r>
          </a:p>
          <a:p>
            <a:r>
              <a:rPr lang="ru-RU" dirty="0" smtClean="0"/>
              <a:t>Выявлено: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ОНМК по ишемическому типу - </a:t>
            </a:r>
            <a:r>
              <a:rPr lang="ru-RU" b="1" dirty="0" smtClean="0">
                <a:solidFill>
                  <a:srgbClr val="FF0000"/>
                </a:solidFill>
              </a:rPr>
              <a:t>489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ОНМК по геморрагическому типу - </a:t>
            </a:r>
            <a:r>
              <a:rPr lang="ru-RU" b="1" dirty="0" smtClean="0">
                <a:solidFill>
                  <a:srgbClr val="FF0000"/>
                </a:solidFill>
              </a:rPr>
              <a:t>188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Посттравматических гематом - </a:t>
            </a:r>
            <a:r>
              <a:rPr lang="ru-RU" b="1" dirty="0" smtClean="0">
                <a:solidFill>
                  <a:srgbClr val="FF0000"/>
                </a:solidFill>
              </a:rPr>
              <a:t>126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Объемных образований (опухолей) головного мозга - </a:t>
            </a:r>
            <a:r>
              <a:rPr lang="ru-RU" b="1" dirty="0" smtClean="0">
                <a:solidFill>
                  <a:srgbClr val="FF0000"/>
                </a:solidFill>
              </a:rPr>
              <a:t>114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Мешотчатых аневризм </a:t>
            </a:r>
            <a:r>
              <a:rPr lang="ru-RU" dirty="0" err="1" smtClean="0"/>
              <a:t>интракраниальных</a:t>
            </a:r>
            <a:r>
              <a:rPr lang="ru-RU" dirty="0" smtClean="0"/>
              <a:t> артерий - </a:t>
            </a:r>
            <a:r>
              <a:rPr lang="ru-RU" b="1" dirty="0" smtClean="0">
                <a:solidFill>
                  <a:srgbClr val="FF0000"/>
                </a:solidFill>
              </a:rPr>
              <a:t>28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C травматической патологией – </a:t>
            </a:r>
            <a:r>
              <a:rPr lang="ru-RU" b="1" dirty="0" smtClean="0">
                <a:solidFill>
                  <a:srgbClr val="FF0000"/>
                </a:solidFill>
              </a:rPr>
              <a:t>166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8991600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Региональный Центр консультирования </a:t>
            </a:r>
            <a:br>
              <a:rPr lang="ru-RU" sz="2800" dirty="0" smtClean="0"/>
            </a:br>
            <a:r>
              <a:rPr lang="ru-RU" sz="2800" dirty="0" smtClean="0"/>
              <a:t>сочетанных травм </a:t>
            </a:r>
            <a:r>
              <a:rPr lang="ru-RU" sz="2800" dirty="0" smtClean="0"/>
              <a:t>в т.ч. </a:t>
            </a:r>
            <a:r>
              <a:rPr lang="ru-RU" sz="2800" dirty="0" smtClean="0"/>
              <a:t>при ДТП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8991600" cy="766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Региональный Центр консультирования </a:t>
            </a:r>
            <a:br>
              <a:rPr lang="ru-RU" dirty="0" smtClean="0"/>
            </a:br>
            <a:r>
              <a:rPr lang="ru-RU" dirty="0" smtClean="0"/>
              <a:t>сочетанных травм (ДТП)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077072"/>
            <a:ext cx="8316416" cy="2780928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200" dirty="0" smtClean="0"/>
              <a:t>с </a:t>
            </a:r>
            <a:r>
              <a:rPr lang="ru-RU" sz="2200" dirty="0" smtClean="0"/>
              <a:t>2014 </a:t>
            </a:r>
            <a:r>
              <a:rPr lang="ru-RU" sz="2200" dirty="0" smtClean="0"/>
              <a:t>г. по </a:t>
            </a:r>
            <a:r>
              <a:rPr lang="ru-RU" sz="2200" dirty="0" smtClean="0"/>
              <a:t>201</a:t>
            </a:r>
            <a:r>
              <a:rPr lang="en-US" sz="2200" dirty="0" smtClean="0"/>
              <a:t>5</a:t>
            </a:r>
            <a:r>
              <a:rPr lang="ru-RU" sz="2200" dirty="0" smtClean="0"/>
              <a:t> г.: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6522</a:t>
            </a:r>
            <a:r>
              <a:rPr lang="ru-RU" sz="2200" b="1" dirty="0" smtClean="0"/>
              <a:t> </a:t>
            </a:r>
            <a:r>
              <a:rPr lang="ru-RU" sz="2200" dirty="0" smtClean="0"/>
              <a:t>заявок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200" dirty="0" smtClean="0"/>
              <a:t>	перевод </a:t>
            </a:r>
            <a:r>
              <a:rPr lang="ru-RU" sz="2200" dirty="0" smtClean="0"/>
              <a:t>в травм. центр 1 уровня = </a:t>
            </a:r>
            <a:r>
              <a:rPr lang="ru-RU" sz="2200" b="1" dirty="0" smtClean="0">
                <a:solidFill>
                  <a:srgbClr val="FF0000"/>
                </a:solidFill>
              </a:rPr>
              <a:t>803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dirty="0" smtClean="0"/>
              <a:t>​	      оперативных </a:t>
            </a:r>
            <a:r>
              <a:rPr lang="ru-RU" sz="2000" dirty="0" smtClean="0"/>
              <a:t>вмешательств на 1 уровне </a:t>
            </a:r>
            <a:endParaRPr lang="ru-RU" sz="20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dirty="0" smtClean="0"/>
              <a:t>	</a:t>
            </a:r>
            <a:r>
              <a:rPr lang="ru-RU" sz="2000" dirty="0" smtClean="0"/>
              <a:t>      после </a:t>
            </a:r>
            <a:r>
              <a:rPr lang="ru-RU" sz="2000" dirty="0" smtClean="0"/>
              <a:t>перевода </a:t>
            </a:r>
            <a:r>
              <a:rPr lang="ru-RU" sz="2000" b="1" dirty="0" smtClean="0"/>
              <a:t>2638</a:t>
            </a:r>
            <a:r>
              <a:rPr lang="ru-RU" sz="2000" dirty="0" smtClean="0"/>
              <a:t> (по неотложным показаниям </a:t>
            </a:r>
            <a:r>
              <a:rPr lang="ru-RU" sz="2000" b="1" dirty="0" smtClean="0"/>
              <a:t>937</a:t>
            </a:r>
            <a:r>
              <a:rPr lang="ru-RU" sz="2000" dirty="0" smtClean="0"/>
              <a:t>)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200" dirty="0" smtClean="0"/>
              <a:t>	перевод </a:t>
            </a:r>
            <a:r>
              <a:rPr lang="ru-RU" sz="2200" dirty="0" smtClean="0"/>
              <a:t>в травм. центр 2 уровня = </a:t>
            </a:r>
            <a:r>
              <a:rPr lang="ru-RU" sz="2200" b="1" dirty="0" smtClean="0">
                <a:solidFill>
                  <a:srgbClr val="FF0000"/>
                </a:solidFill>
              </a:rPr>
              <a:t>355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 остальным согласованы рекомендации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Новости Саратова сегодня"/>
          <p:cNvPicPr>
            <a:picLocks noChangeAspect="1" noChangeArrowheads="1"/>
          </p:cNvPicPr>
          <p:nvPr/>
        </p:nvPicPr>
        <p:blipFill>
          <a:blip r:embed="rId2" cstate="print"/>
          <a:srcRect l="267" t="16800" r="-272" b="5925"/>
          <a:stretch>
            <a:fillRect/>
          </a:stretch>
        </p:blipFill>
        <p:spPr bwMode="auto">
          <a:xfrm>
            <a:off x="0" y="-27384"/>
            <a:ext cx="9144000" cy="397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Любые вопросы про игры. - Форум Блэ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5143536" cy="38576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7"/>
            <a:ext cx="8991600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Вопросы 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71600" y="0"/>
            <a:ext cx="1368152" cy="98072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550168"/>
          </a:xfrm>
        </p:spPr>
        <p:txBody>
          <a:bodyPr>
            <a:normAutofit/>
          </a:bodyPr>
          <a:lstStyle/>
          <a:p>
            <a:r>
              <a:rPr lang="ru-RU" dirty="0" smtClean="0"/>
              <a:t>Красноярский край. Особенность - размер</a:t>
            </a:r>
            <a:endParaRPr lang="ru-RU" dirty="0"/>
          </a:p>
        </p:txBody>
      </p:sp>
      <p:pic>
        <p:nvPicPr>
          <p:cNvPr id="4098" name="Picture 2" descr="http://euro-map.com/karty-rossii/oblast/krasnoyarskiy-kray/krasnoyarskiy-kray-na-karte-rossii.jpg"/>
          <p:cNvPicPr>
            <a:picLocks noChangeAspect="1" noChangeArrowheads="1"/>
          </p:cNvPicPr>
          <p:nvPr/>
        </p:nvPicPr>
        <p:blipFill>
          <a:blip r:embed="rId2" cstate="print"/>
          <a:srcRect l="1088" t="7953" r="1019" b="12573"/>
          <a:stretch>
            <a:fillRect/>
          </a:stretch>
        </p:blipFill>
        <p:spPr bwMode="auto">
          <a:xfrm>
            <a:off x="0" y="1691333"/>
            <a:ext cx="9144000" cy="4214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86521"/>
            <a:ext cx="9144000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ru-RU" sz="2400" dirty="0" smtClean="0"/>
              <a:t>6,5 шт. Германий (357 168 км²).    3,6 шт. </a:t>
            </a:r>
            <a:r>
              <a:rPr lang="ru-RU" sz="2400" dirty="0" err="1" smtClean="0"/>
              <a:t>Франций</a:t>
            </a:r>
            <a:r>
              <a:rPr lang="ru-RU" sz="2400" dirty="0" smtClean="0"/>
              <a:t> (640 679 км²)</a:t>
            </a:r>
            <a:endParaRPr kumimoji="0" lang="ru-RU" sz="2400" b="0" i="0" u="none" strike="noStrike" kern="1200" cap="all" spc="0" normalizeH="0" baseline="0" noProof="0" dirty="0" smtClean="0">
              <a:ln>
                <a:noFill/>
              </a:ln>
              <a:solidFill>
                <a:srgbClr val="FF8C1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5834739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2 339 700 км²   (1/7 часть России)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858415" y="3905913"/>
            <a:ext cx="3857652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857884" y="376303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3 000 км.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550168"/>
          </a:xfrm>
        </p:spPr>
        <p:txBody>
          <a:bodyPr>
            <a:normAutofit/>
          </a:bodyPr>
          <a:lstStyle/>
          <a:p>
            <a:r>
              <a:rPr lang="ru-RU" dirty="0" smtClean="0"/>
              <a:t>Красноярский край</a:t>
            </a:r>
            <a:endParaRPr lang="ru-RU" dirty="0"/>
          </a:p>
        </p:txBody>
      </p:sp>
      <p:pic>
        <p:nvPicPr>
          <p:cNvPr id="4098" name="Picture 2" descr="http://euro-map.com/karty-rossii/oblast/krasnoyarskiy-kray/krasnoyarskiy-kray-na-karte-rossii.jpg"/>
          <p:cNvPicPr>
            <a:picLocks noChangeAspect="1" noChangeArrowheads="1"/>
          </p:cNvPicPr>
          <p:nvPr/>
        </p:nvPicPr>
        <p:blipFill>
          <a:blip r:embed="rId2" cstate="print"/>
          <a:srcRect l="43916" t="7953" r="1019" b="12573"/>
          <a:stretch>
            <a:fillRect/>
          </a:stretch>
        </p:blipFill>
        <p:spPr bwMode="auto">
          <a:xfrm>
            <a:off x="4000496" y="1714488"/>
            <a:ext cx="5143504" cy="42148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785925"/>
            <a:ext cx="4000496" cy="11390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2 865 908 </a:t>
            </a:r>
            <a:r>
              <a:rPr lang="ru-RU" sz="2800" dirty="0" smtClean="0"/>
              <a:t>чел.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44</a:t>
            </a:r>
            <a:r>
              <a:rPr lang="ru-RU" sz="2400" dirty="0" smtClean="0"/>
              <a:t> района, </a:t>
            </a:r>
            <a:r>
              <a:rPr lang="ru-RU" sz="2400" dirty="0" smtClean="0">
                <a:solidFill>
                  <a:srgbClr val="FF0000"/>
                </a:solidFill>
              </a:rPr>
              <a:t>17</a:t>
            </a:r>
            <a:r>
              <a:rPr lang="ru-RU" sz="2400" dirty="0" smtClean="0"/>
              <a:t> городов 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/>
              <a:t>(3 закрытых города)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06" y="3106703"/>
            <a:ext cx="3924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 219 </a:t>
            </a:r>
            <a:r>
              <a:rPr lang="ru-RU" sz="2000" dirty="0" smtClean="0"/>
              <a:t>государственных больниц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999</a:t>
            </a:r>
            <a:r>
              <a:rPr lang="ru-RU" sz="2000" dirty="0" smtClean="0"/>
              <a:t> </a:t>
            </a:r>
            <a:r>
              <a:rPr lang="ru-RU" sz="2000" dirty="0" err="1" smtClean="0"/>
              <a:t>ФАПов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83</a:t>
            </a:r>
            <a:r>
              <a:rPr lang="ru-RU" sz="2000" dirty="0" smtClean="0"/>
              <a:t> частных мед. организаций</a:t>
            </a:r>
          </a:p>
          <a:p>
            <a:endParaRPr lang="ru-RU" sz="2000" dirty="0" smtClean="0"/>
          </a:p>
          <a:p>
            <a:r>
              <a:rPr lang="ru-RU" sz="2000" dirty="0" smtClean="0"/>
              <a:t>в государственных МУ: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11845</a:t>
            </a:r>
            <a:r>
              <a:rPr lang="ru-RU" sz="2000" dirty="0" smtClean="0"/>
              <a:t> врачей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27400</a:t>
            </a:r>
            <a:r>
              <a:rPr lang="ru-RU" sz="2000" dirty="0" smtClean="0"/>
              <a:t> </a:t>
            </a:r>
            <a:r>
              <a:rPr lang="ru-RU" sz="2000" dirty="0" err="1" smtClean="0"/>
              <a:t>мед.сестер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905293" y="3952832"/>
            <a:ext cx="3763855" cy="1549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57884" y="376303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3 000 км.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8991600" cy="1126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Региональный Центр дистанционного </a:t>
            </a:r>
            <a:br>
              <a:rPr lang="ru-RU" sz="2800" dirty="0" smtClean="0"/>
            </a:br>
            <a:r>
              <a:rPr lang="ru-RU" sz="2800" dirty="0" err="1" smtClean="0"/>
              <a:t>ЭКГ-консультирования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5364088" cy="3312368"/>
          </a:xfrm>
        </p:spPr>
        <p:txBody>
          <a:bodyPr/>
          <a:lstStyle/>
          <a:p>
            <a:pPr marL="0" indent="0"/>
            <a:r>
              <a:rPr lang="ru-RU" sz="2400" dirty="0" smtClean="0"/>
              <a:t>с 2013 г. по 2015 г.: </a:t>
            </a:r>
          </a:p>
          <a:p>
            <a:pPr marL="0" indent="0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принято </a:t>
            </a:r>
            <a:r>
              <a:rPr lang="ru-RU" sz="2400" b="1" dirty="0" smtClean="0">
                <a:solidFill>
                  <a:srgbClr val="FF0000"/>
                </a:solidFill>
              </a:rPr>
              <a:t>68022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кардиограмм </a:t>
            </a:r>
            <a:r>
              <a:rPr lang="ru-RU" sz="2400" dirty="0" smtClean="0">
                <a:solidFill>
                  <a:schemeClr val="tx1"/>
                </a:solidFill>
              </a:rPr>
              <a:t>выявлено:</a:t>
            </a:r>
          </a:p>
          <a:p>
            <a:pPr marL="0" indent="0"/>
            <a:r>
              <a:rPr lang="ru-RU" sz="2400" b="1" dirty="0" smtClean="0">
                <a:solidFill>
                  <a:srgbClr val="FF0000"/>
                </a:solidFill>
              </a:rPr>
              <a:t>7688 </a:t>
            </a:r>
            <a:r>
              <a:rPr lang="ru-RU" sz="2400" dirty="0" smtClean="0">
                <a:solidFill>
                  <a:schemeClr val="tx1"/>
                </a:solidFill>
              </a:rPr>
              <a:t>нарушения ритма, </a:t>
            </a:r>
          </a:p>
          <a:p>
            <a:pPr marL="0" indent="0"/>
            <a:r>
              <a:rPr lang="ru-RU" sz="2400" b="1" dirty="0" smtClean="0">
                <a:solidFill>
                  <a:srgbClr val="FF0000"/>
                </a:solidFill>
              </a:rPr>
              <a:t>3506 </a:t>
            </a:r>
            <a:r>
              <a:rPr lang="ru-RU" sz="2400" dirty="0" smtClean="0">
                <a:solidFill>
                  <a:schemeClr val="tx1"/>
                </a:solidFill>
              </a:rPr>
              <a:t>ОКС, </a:t>
            </a:r>
          </a:p>
          <a:p>
            <a:pPr marL="0" indent="0"/>
            <a:r>
              <a:rPr lang="ru-RU" sz="2400" b="1" dirty="0" smtClean="0">
                <a:solidFill>
                  <a:srgbClr val="FF0000"/>
                </a:solidFill>
              </a:rPr>
              <a:t>911 </a:t>
            </a:r>
            <a:r>
              <a:rPr lang="ru-RU" sz="2400" dirty="0" err="1" smtClean="0">
                <a:solidFill>
                  <a:schemeClr val="tx1"/>
                </a:solidFill>
              </a:rPr>
              <a:t>тромболизисов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/>
            <a:endParaRPr lang="ru-RU" sz="1200" dirty="0" smtClean="0">
              <a:solidFill>
                <a:schemeClr val="tx1"/>
              </a:solidFill>
            </a:endParaRPr>
          </a:p>
          <a:p>
            <a:pPr marL="0" indent="0"/>
            <a:r>
              <a:rPr lang="ru-RU" sz="2400" u="sng" dirty="0" smtClean="0">
                <a:solidFill>
                  <a:schemeClr val="tx1"/>
                </a:solidFill>
              </a:rPr>
              <a:t>АКШ или </a:t>
            </a:r>
            <a:r>
              <a:rPr lang="ru-RU" sz="2400" u="sng" dirty="0" err="1" smtClean="0">
                <a:solidFill>
                  <a:schemeClr val="tx1"/>
                </a:solidFill>
              </a:rPr>
              <a:t>Стентирование</a:t>
            </a:r>
            <a:r>
              <a:rPr lang="ru-RU" sz="2400" u="sng" dirty="0" smtClean="0">
                <a:solidFill>
                  <a:schemeClr val="tx1"/>
                </a:solidFill>
              </a:rPr>
              <a:t>: </a:t>
            </a:r>
            <a:r>
              <a:rPr lang="ru-RU" sz="2400" b="1" u="sng" dirty="0" smtClean="0">
                <a:solidFill>
                  <a:srgbClr val="FF0000"/>
                </a:solidFill>
              </a:rPr>
              <a:t>3431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0787" t="5797" r="29817" b="34056"/>
          <a:stretch>
            <a:fillRect/>
          </a:stretch>
        </p:blipFill>
        <p:spPr bwMode="auto">
          <a:xfrm>
            <a:off x="0" y="0"/>
            <a:ext cx="5868144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9195" r="13184" b="6335"/>
          <a:stretch>
            <a:fillRect/>
          </a:stretch>
        </p:blipFill>
        <p:spPr bwMode="auto">
          <a:xfrm>
            <a:off x="5543600" y="0"/>
            <a:ext cx="36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 стрелкой 18"/>
          <p:cNvCxnSpPr/>
          <p:nvPr/>
        </p:nvCxnSpPr>
        <p:spPr>
          <a:xfrm>
            <a:off x="8604448" y="-171400"/>
            <a:ext cx="0" cy="702940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6200000">
            <a:off x="7981994" y="2869685"/>
            <a:ext cx="1719322" cy="5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3 000 км.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5580112" y="6143644"/>
            <a:ext cx="3563888" cy="7143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54 территории + Хакасия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+mj-lt"/>
                <a:cs typeface="+mn-cs"/>
              </a:rPr>
              <a:t>292 устройства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Региональный Центр дистанционного </a:t>
            </a:r>
            <a:br>
              <a:rPr lang="ru-RU" dirty="0" smtClean="0"/>
            </a:br>
            <a:r>
              <a:rPr lang="ru-RU" dirty="0" err="1" smtClean="0"/>
              <a:t>ЭКГ-консультирования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8991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Центр дистанционного КТ-консультирования</a:t>
            </a:r>
            <a:br>
              <a:rPr lang="ru-RU" sz="2800" dirty="0" smtClean="0"/>
            </a:br>
            <a:r>
              <a:rPr lang="ru-RU" sz="2800" dirty="0" smtClean="0"/>
              <a:t>(в рамках </a:t>
            </a:r>
            <a:r>
              <a:rPr lang="ru-RU" sz="2800" dirty="0" err="1" smtClean="0"/>
              <a:t>нейромониторинга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запущен в феврале 2015 года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Предпосылки </a:t>
            </a:r>
            <a:r>
              <a:rPr lang="ru-RU" dirty="0" err="1" smtClean="0"/>
              <a:t>нейромониторинга</a:t>
            </a:r>
            <a:endParaRPr lang="ru-RU" sz="1800" dirty="0"/>
          </a:p>
        </p:txBody>
      </p:sp>
      <p:pic>
        <p:nvPicPr>
          <p:cNvPr id="22" name="Picture 3" descr="\\srv\обмен\Нейрохирургия\Шнякин П.Г\фото для плаката\CIMG2944.JPG"/>
          <p:cNvPicPr>
            <a:picLocks noChangeAspect="1" noChangeArrowheads="1"/>
          </p:cNvPicPr>
          <p:nvPr/>
        </p:nvPicPr>
        <p:blipFill>
          <a:blip r:embed="rId2" cstate="print"/>
          <a:srcRect t="9229"/>
          <a:stretch>
            <a:fillRect/>
          </a:stretch>
        </p:blipFill>
        <p:spPr bwMode="auto">
          <a:xfrm>
            <a:off x="179512" y="4941168"/>
            <a:ext cx="2016224" cy="14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https://pp.vk.me/c616331/v616331197/1d7ec/n4X14tW1mcU.jpg"/>
          <p:cNvPicPr>
            <a:picLocks noChangeAspect="1" noChangeArrowheads="1"/>
          </p:cNvPicPr>
          <p:nvPr/>
        </p:nvPicPr>
        <p:blipFill>
          <a:blip r:embed="rId3" cstate="print"/>
          <a:srcRect l="2351" t="35580"/>
          <a:stretch>
            <a:fillRect/>
          </a:stretch>
        </p:blipFill>
        <p:spPr bwMode="auto">
          <a:xfrm>
            <a:off x="179512" y="3645024"/>
            <a:ext cx="2032292" cy="10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у"/>
          <p:cNvPicPr>
            <a:picLocks noChangeAspect="1" noChangeArrowheads="1"/>
          </p:cNvPicPr>
          <p:nvPr/>
        </p:nvPicPr>
        <p:blipFill>
          <a:blip r:embed="rId4" cstate="print"/>
          <a:srcRect t="29672" b="27520"/>
          <a:stretch>
            <a:fillRect/>
          </a:stretch>
        </p:blipFill>
        <p:spPr bwMode="auto">
          <a:xfrm>
            <a:off x="179513" y="2276872"/>
            <a:ext cx="201622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ozeltoprakyurdu.com/images/KayitEvraklari.png"/>
          <p:cNvPicPr>
            <a:picLocks noChangeAspect="1" noChangeArrowheads="1"/>
          </p:cNvPicPr>
          <p:nvPr/>
        </p:nvPicPr>
        <p:blipFill>
          <a:blip r:embed="rId5" cstate="print"/>
          <a:srcRect r="2236" b="16667"/>
          <a:stretch>
            <a:fillRect/>
          </a:stretch>
        </p:blipFill>
        <p:spPr bwMode="auto">
          <a:xfrm>
            <a:off x="179512" y="836712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8"/>
          <p:cNvSpPr>
            <a:spLocks noChangeArrowheads="1"/>
          </p:cNvSpPr>
          <p:nvPr/>
        </p:nvSpPr>
        <p:spPr bwMode="auto">
          <a:xfrm>
            <a:off x="2411760" y="764704"/>
            <a:ext cx="65527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cs typeface="Times New Roman" pitchFamily="18" charset="0"/>
              </a:rPr>
              <a:t>1.Несоблюдение современных стандартов и рекомендаций по ведению больных с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инсультом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2. Некруглосуточная работа/отсутствие врача  рентгенолога, отсутствие опыта в анализе снимков при инсульте</a:t>
            </a:r>
            <a:endParaRPr lang="ru-RU" sz="2400" dirty="0" smtClean="0"/>
          </a:p>
          <a:p>
            <a:endParaRPr lang="en-US" sz="2400" dirty="0" smtClean="0">
              <a:latin typeface="+mj-lt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3. Отсутствие нейрохирурга в большинстве районных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больниц</a:t>
            </a:r>
            <a:endParaRPr lang="ru-RU" sz="2400" dirty="0" smtClean="0"/>
          </a:p>
          <a:p>
            <a:endParaRPr lang="en-US" sz="2400" dirty="0" smtClean="0">
              <a:latin typeface="+mj-lt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4. Позднее поступление/не поступление  пациентов с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ОНМК в Региональный сосудистый центр для высокотехнологичного лечения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gorod.ru/images/phocagallery/2010-2012/thumbs/phoca_thumb_l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13760"/>
            <a:ext cx="2566015" cy="1707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91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Схема взаимодействия</a:t>
            </a:r>
            <a:endParaRPr lang="ru-RU" sz="1800" dirty="0"/>
          </a:p>
        </p:txBody>
      </p:sp>
      <p:pic>
        <p:nvPicPr>
          <p:cNvPr id="8" name="Picture 2" descr="http://im0-tub-ru.yandex.net/i?id=47d5b9fea97bf09c72ff30ab62a145dc-7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18690"/>
            <a:ext cx="2267744" cy="170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7504" y="3546882"/>
            <a:ext cx="226774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1. </a:t>
            </a:r>
            <a:r>
              <a:rPr lang="ru-RU" dirty="0">
                <a:latin typeface="+mj-lt"/>
                <a:cs typeface="Times New Roman" pitchFamily="18" charset="0"/>
              </a:rPr>
              <a:t>Выполнение КТ головного мозга больному с инсультом в ПСО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059832" y="3546882"/>
            <a:ext cx="257896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2. </a:t>
            </a:r>
            <a:r>
              <a:rPr lang="ru-RU" dirty="0">
                <a:latin typeface="+mj-lt"/>
                <a:cs typeface="Times New Roman" pitchFamily="18" charset="0"/>
              </a:rPr>
              <a:t>Передача </a:t>
            </a:r>
            <a:r>
              <a:rPr lang="ru-RU" dirty="0" smtClean="0">
                <a:latin typeface="+mj-lt"/>
                <a:cs typeface="Times New Roman" pitchFamily="18" charset="0"/>
              </a:rPr>
              <a:t>информации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в центр дистанционного </a:t>
            </a:r>
            <a:r>
              <a:rPr lang="ru-RU" dirty="0" err="1" smtClean="0">
                <a:latin typeface="+mj-lt"/>
                <a:cs typeface="Times New Roman" pitchFamily="18" charset="0"/>
              </a:rPr>
              <a:t>рентген-консультирования</a:t>
            </a:r>
            <a:endParaRPr lang="ru-RU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267450" y="3546882"/>
            <a:ext cx="273253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3. </a:t>
            </a:r>
            <a:r>
              <a:rPr lang="ru-RU" dirty="0" smtClean="0">
                <a:latin typeface="+mj-lt"/>
                <a:cs typeface="Times New Roman" pitchFamily="18" charset="0"/>
              </a:rPr>
              <a:t>Заключение с заполнением </a:t>
            </a:r>
            <a:r>
              <a:rPr lang="ru-RU" dirty="0">
                <a:latin typeface="+mj-lt"/>
                <a:cs typeface="Times New Roman" pitchFamily="18" charset="0"/>
              </a:rPr>
              <a:t>результатов в </a:t>
            </a:r>
            <a:r>
              <a:rPr lang="ru-RU" dirty="0" smtClean="0">
                <a:latin typeface="+mj-lt"/>
                <a:cs typeface="Times New Roman" pitchFamily="18" charset="0"/>
              </a:rPr>
              <a:t>системе </a:t>
            </a:r>
            <a:r>
              <a:rPr lang="ru-RU" dirty="0" err="1" smtClean="0">
                <a:latin typeface="+mj-lt"/>
                <a:cs typeface="Times New Roman" pitchFamily="18" charset="0"/>
              </a:rPr>
              <a:t>нейромониторинга</a:t>
            </a:r>
            <a:endParaRPr lang="ru-RU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3"/>
          </p:cNvCxnSpPr>
          <p:nvPr/>
        </p:nvCxnSpPr>
        <p:spPr>
          <a:xfrm flipV="1">
            <a:off x="2375248" y="2663027"/>
            <a:ext cx="720079" cy="65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26" idx="3"/>
            <a:endCxn id="32" idx="1"/>
          </p:cNvCxnSpPr>
          <p:nvPr/>
        </p:nvCxnSpPr>
        <p:spPr>
          <a:xfrm>
            <a:off x="5625847" y="2667441"/>
            <a:ext cx="637833" cy="17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" descr="C:\Users\simakova\Desktop\фото\149CDPFQ\S1490005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9154"/>
          <a:stretch>
            <a:fillRect/>
          </a:stretch>
        </p:blipFill>
        <p:spPr bwMode="auto">
          <a:xfrm>
            <a:off x="6263680" y="1818690"/>
            <a:ext cx="2736304" cy="170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6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КБ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>
          <a:defRPr sz="1600" dirty="0">
            <a:solidFill>
              <a:srgbClr val="333333"/>
            </a:solidFill>
          </a:defRPr>
        </a:defPPr>
      </a:lstStyle>
    </a:spDef>
    <a:txDef>
      <a:spPr/>
      <a:bodyPr vert="horz" lIns="91440" tIns="45720" rIns="91440" bIns="45720" rtlCol="0" anchor="ctr">
        <a:normAutofit lnSpcReduction="10000"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all" spc="0" normalizeH="0" baseline="0" noProof="0" dirty="0" smtClean="0">
            <a:ln>
              <a:noFill/>
            </a:ln>
            <a:solidFill>
              <a:srgbClr val="FF8C1E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6607</TotalTime>
  <Words>325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ККБ</vt:lpstr>
      <vt:lpstr>Может ли дистанционное консультирование влиять на смертность?</vt:lpstr>
      <vt:lpstr>Красноярский край. Особенность - размер</vt:lpstr>
      <vt:lpstr>Красноярский край</vt:lpstr>
      <vt:lpstr>Региональный Центр дистанционного  ЭКГ-консультирования</vt:lpstr>
      <vt:lpstr>Слайд 5</vt:lpstr>
      <vt:lpstr>Региональный Центр дистанционного  ЭКГ-консультирования</vt:lpstr>
      <vt:lpstr>Центр дистанционного КТ-консультирования (в рамках нейромониторинга)  запущен в феврале 2015 года</vt:lpstr>
      <vt:lpstr>Предпосылки нейромониторинга</vt:lpstr>
      <vt:lpstr>Схема взаимодействия</vt:lpstr>
      <vt:lpstr>охват</vt:lpstr>
      <vt:lpstr>Результаты за 10 месяцев 2015 года</vt:lpstr>
      <vt:lpstr>Региональный Центр консультирования  сочетанных травм в т.ч. при ДТП</vt:lpstr>
      <vt:lpstr>Региональный Центр консультирования  сочетанных травм (ДТП)</vt:lpstr>
      <vt:lpstr>Спасибо за внимание!  Вопросы 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#2 Краевая клиническая больница в списке лидеров / заголовок</dc:title>
  <dc:creator>1</dc:creator>
  <cp:lastModifiedBy>admin</cp:lastModifiedBy>
  <cp:revision>755</cp:revision>
  <dcterms:created xsi:type="dcterms:W3CDTF">2012-08-06T08:54:47Z</dcterms:created>
  <dcterms:modified xsi:type="dcterms:W3CDTF">2016-03-20T12:25:36Z</dcterms:modified>
</cp:coreProperties>
</file>