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24384000" cy="13716000"/>
  <p:notesSz cx="6858000" cy="9144000"/>
  <p:defaultTextStyle>
    <a:lvl1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1pPr>
    <a:lvl2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2pPr>
    <a:lvl3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3pPr>
    <a:lvl4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4pPr>
    <a:lvl5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5pPr>
    <a:lvl6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6pPr>
    <a:lvl7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7pPr>
    <a:lvl8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8pPr>
    <a:lvl9pPr algn="ctr">
      <a:defRPr sz="8000">
        <a:solidFill>
          <a:srgbClr val="FFFFFF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>
          <a:solidFill>
            <a:srgbClr val="002060"/>
          </a:solidFill>
        </a:uFill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14"/>
  </p:normalViewPr>
  <p:slideViewPr>
    <p:cSldViewPr>
      <p:cViewPr>
        <p:scale>
          <a:sx n="34" d="100"/>
          <a:sy n="34" d="100"/>
        </p:scale>
        <p:origin x="1952" y="10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412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uFill>
                  <a:solidFill/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Вставить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419600" y="3689350"/>
            <a:ext cx="15544800" cy="408305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8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algn="ctr">
              <a:buFontTx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algn="ctr">
              <a:buFontTx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algn="ctr">
              <a:buFontTx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algn="ctr">
              <a:buFontTx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6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6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8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Текст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1</a:t>
            </a:r>
          </a:p>
          <a:p>
            <a:pPr lvl="1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2</a:t>
            </a:r>
          </a:p>
          <a:p>
            <a:pPr lvl="2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3</a:t>
            </a:r>
          </a:p>
          <a:p>
            <a:pPr lvl="3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4</a:t>
            </a:r>
          </a:p>
          <a:p>
            <a:pPr lvl="4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492625" y="8813800"/>
            <a:ext cx="15544802" cy="2724150"/>
          </a:xfrm>
          <a:prstGeom prst="rect">
            <a:avLst/>
          </a:prstGeom>
        </p:spPr>
        <p:txBody>
          <a:bodyPr anchor="t"/>
          <a:lstStyle>
            <a:lvl1pPr defTabSz="6858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500" b="1">
                <a:solidFill>
                  <a:srgbClr val="FFFFFF"/>
                </a:solidFill>
                <a:uFill>
                  <a:solidFill/>
                </a:uFill>
              </a:rP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492625" y="5813426"/>
            <a:ext cx="15544802" cy="30003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865413" indent="-408213">
              <a:spcBef>
                <a:spcPts val="400"/>
              </a:spcBef>
              <a:buFontTx/>
              <a:def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1295400" indent="-381000">
              <a:spcBef>
                <a:spcPts val="400"/>
              </a:spcBef>
              <a:buFontTx/>
              <a:def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1828800" indent="-457200">
              <a:spcBef>
                <a:spcPts val="400"/>
              </a:spcBef>
              <a:buFontTx/>
              <a:def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2286000" indent="-457200">
              <a:spcBef>
                <a:spcPts val="400"/>
              </a:spcBef>
              <a:buFontTx/>
              <a:def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4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8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8077200" cy="105156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5600"/>
            </a:lvl1pPr>
            <a:lvl2pPr marL="1123950" indent="-666750">
              <a:spcBef>
                <a:spcPts val="600"/>
              </a:spcBef>
              <a:defRPr sz="5600"/>
            </a:lvl2pPr>
            <a:lvl3pPr marL="1554478" indent="-640078">
              <a:spcBef>
                <a:spcPts val="600"/>
              </a:spcBef>
              <a:defRPr sz="5600"/>
            </a:lvl3pPr>
            <a:lvl4pPr marL="2082800" indent="-711200">
              <a:spcBef>
                <a:spcPts val="600"/>
              </a:spcBef>
              <a:defRPr sz="5600"/>
            </a:lvl4pPr>
            <a:lvl5pPr marL="2540000" indent="-711200">
              <a:spcBef>
                <a:spcPts val="600"/>
              </a:spcBef>
              <a:defRPr sz="5600"/>
            </a:lvl5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Уровень текста 1</a:t>
            </a:r>
          </a:p>
          <a:p>
            <a:pPr lvl="1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Уровень текста 2</a:t>
            </a:r>
          </a:p>
          <a:p>
            <a:pPr lvl="2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Уровень текста 3</a:t>
            </a:r>
          </a:p>
          <a:p>
            <a:pPr lvl="3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Уровень текста 4</a:t>
            </a:r>
          </a:p>
          <a:p>
            <a:pPr lvl="4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983087" y="194358"/>
            <a:ext cx="16459202" cy="236381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8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962400" y="2558168"/>
            <a:ext cx="8080376" cy="179158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4800" b="1"/>
            </a:lvl1pPr>
            <a:lvl2pPr marL="947056" indent="-489856">
              <a:spcBef>
                <a:spcPts val="500"/>
              </a:spcBef>
              <a:buFontTx/>
              <a:defRPr sz="4800" b="1"/>
            </a:lvl2pPr>
            <a:lvl3pPr marL="1371600" indent="-457200">
              <a:spcBef>
                <a:spcPts val="500"/>
              </a:spcBef>
              <a:buFontTx/>
              <a:defRPr sz="4800" b="1"/>
            </a:lvl3pPr>
            <a:lvl4pPr marL="1920240" indent="-548640">
              <a:spcBef>
                <a:spcPts val="500"/>
              </a:spcBef>
              <a:buFontTx/>
              <a:defRPr sz="4800" b="1"/>
            </a:lvl4pPr>
            <a:lvl5pPr marL="2377440" indent="-548640">
              <a:spcBef>
                <a:spcPts val="500"/>
              </a:spcBef>
              <a:buFontTx/>
              <a:defRPr sz="4800" b="1"/>
            </a:lvl5pPr>
          </a:lstStyle>
          <a:p>
            <a:pPr lvl="0">
              <a:defRPr sz="1800" b="0">
                <a:uFillTx/>
              </a:defRPr>
            </a:pPr>
            <a:r>
              <a:rPr sz="4800" b="1">
                <a:uFill>
                  <a:solidFill/>
                </a:uFill>
              </a:rPr>
              <a:t>Уровень текста 1</a:t>
            </a:r>
          </a:p>
          <a:p>
            <a:pPr lvl="1">
              <a:defRPr sz="1800" b="0">
                <a:uFillTx/>
              </a:defRPr>
            </a:pPr>
            <a:r>
              <a:rPr sz="4800" b="1">
                <a:uFill>
                  <a:solidFill/>
                </a:uFill>
              </a:rPr>
              <a:t>Уровень текста 2</a:t>
            </a:r>
          </a:p>
          <a:p>
            <a:pPr lvl="2">
              <a:defRPr sz="1800" b="0">
                <a:uFillTx/>
              </a:defRPr>
            </a:pPr>
            <a:r>
              <a:rPr sz="4800" b="1">
                <a:uFill>
                  <a:solidFill/>
                </a:uFill>
              </a:rPr>
              <a:t>Уровень текста 3</a:t>
            </a:r>
          </a:p>
          <a:p>
            <a:pPr lvl="3">
              <a:defRPr sz="1800" b="0">
                <a:uFillTx/>
              </a:defRPr>
            </a:pPr>
            <a:r>
              <a:rPr sz="4800" b="1">
                <a:uFill>
                  <a:solidFill/>
                </a:uFill>
              </a:rPr>
              <a:t>Уровень текста 4</a:t>
            </a:r>
          </a:p>
          <a:p>
            <a:pPr lvl="4">
              <a:defRPr sz="1800" b="0">
                <a:uFillTx/>
              </a:defRPr>
            </a:pPr>
            <a:r>
              <a:rPr sz="4800" b="1">
                <a:uFill>
                  <a:solidFill/>
                </a:u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F2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48001" y="12940589"/>
            <a:ext cx="2852929" cy="4688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983087" y="0"/>
            <a:ext cx="16459202" cy="275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8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/>
          <a:p>
            <a:pPr lvl="0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1</a:t>
            </a:r>
          </a:p>
          <a:p>
            <a:pPr lvl="1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2</a:t>
            </a:r>
          </a:p>
          <a:p>
            <a:pPr lvl="2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3</a:t>
            </a:r>
          </a:p>
          <a:p>
            <a:pPr lvl="3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4</a:t>
            </a:r>
          </a:p>
          <a:p>
            <a:pPr lvl="4">
              <a:defRPr sz="1800">
                <a:uFillTx/>
              </a:defRPr>
            </a:pPr>
            <a:r>
              <a:rPr sz="6400">
                <a:uFill>
                  <a:solidFill/>
                </a:uFill>
              </a:rPr>
              <a:t>Уровень текста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 spd="med"/>
  <p:txStyles>
    <p:titleStyle>
      <a:lvl1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1pPr>
      <a:lvl2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2pPr>
      <a:lvl3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3pPr>
      <a:lvl4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4pPr>
      <a:lvl5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5pPr>
      <a:lvl6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6pPr>
      <a:lvl7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7pPr>
      <a:lvl8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8pPr>
      <a:lvl9pPr algn="ctr">
        <a:defRPr sz="8800" b="1">
          <a:solidFill>
            <a:srgbClr val="0070C0"/>
          </a:solidFill>
          <a:uFill>
            <a:solidFill>
              <a:srgbClr val="0070C0"/>
            </a:solidFill>
          </a:uFill>
          <a:latin typeface="+mj-lt"/>
          <a:ea typeface="+mj-ea"/>
          <a:cs typeface="+mj-cs"/>
          <a:sym typeface="Helvetica"/>
        </a:defRPr>
      </a:lvl9pPr>
    </p:titleStyle>
    <p:bodyStyle>
      <a:lvl1pPr marL="685800" indent="-685800">
        <a:spcBef>
          <a:spcPts val="700"/>
        </a:spcBef>
        <a:buSzPct val="100000"/>
        <a:buFont typeface="Arial"/>
        <a:buChar char="•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1pPr>
      <a:lvl2pPr marL="1110342" indent="-653142">
        <a:spcBef>
          <a:spcPts val="700"/>
        </a:spcBef>
        <a:buSzPct val="100000"/>
        <a:buFont typeface="Arial"/>
        <a:buChar char="–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2pPr>
      <a:lvl3pPr marL="1524000" indent="-609600">
        <a:spcBef>
          <a:spcPts val="700"/>
        </a:spcBef>
        <a:buSzPct val="100000"/>
        <a:buFont typeface="Arial"/>
        <a:buChar char="•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3pPr>
      <a:lvl4pPr marL="2103120" indent="-731520">
        <a:spcBef>
          <a:spcPts val="700"/>
        </a:spcBef>
        <a:buSzPct val="100000"/>
        <a:buFont typeface="Arial"/>
        <a:buChar char="–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4pPr>
      <a:lvl5pPr marL="2560320" indent="-731520">
        <a:spcBef>
          <a:spcPts val="700"/>
        </a:spcBef>
        <a:buSzPct val="100000"/>
        <a:buFont typeface="Arial"/>
        <a:buChar char="»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5pPr>
      <a:lvl6pPr marL="3017520" indent="-731520">
        <a:spcBef>
          <a:spcPts val="700"/>
        </a:spcBef>
        <a:buSzPct val="100000"/>
        <a:buFont typeface="Arial"/>
        <a:buChar char="•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marL="3474720" indent="-731520">
        <a:spcBef>
          <a:spcPts val="700"/>
        </a:spcBef>
        <a:buSzPct val="100000"/>
        <a:buFont typeface="Arial"/>
        <a:buChar char="•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marL="3931920" indent="-731520">
        <a:spcBef>
          <a:spcPts val="700"/>
        </a:spcBef>
        <a:buSzPct val="100000"/>
        <a:buFont typeface="Arial"/>
        <a:buChar char="•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marL="4389120" indent="-731520">
        <a:spcBef>
          <a:spcPts val="700"/>
        </a:spcBef>
        <a:buSzPct val="100000"/>
        <a:buFont typeface="Arial"/>
        <a:buChar char="•"/>
        <a:defRPr sz="64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1pPr>
      <a:lvl2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2pPr>
      <a:lvl3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3pPr>
      <a:lvl4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4pPr>
      <a:lvl5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5pPr>
      <a:lvl6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6pPr>
      <a:lvl7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7pPr>
      <a:lvl8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8pPr>
      <a:lvl9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3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2688" y="-1342499"/>
            <a:ext cx="26749488" cy="15058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форс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3678" y="11178480"/>
            <a:ext cx="5796644" cy="150283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2254896" y="3459871"/>
            <a:ext cx="21018174" cy="631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/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7200" b="1" dirty="0" smtClean="0">
                <a:solidFill>
                  <a:schemeClr val="tx1"/>
                </a:solidFill>
                <a:uFill>
                  <a:solidFill>
                    <a:srgbClr val="888888"/>
                  </a:solidFill>
                </a:uFill>
              </a:rPr>
              <a:t>Персональный дистанционный </a:t>
            </a:r>
          </a:p>
          <a:p>
            <a:pPr lvl="0">
              <a:spcBef>
                <a:spcPts val="400"/>
              </a:spcBef>
              <a:spcAft>
                <a:spcPts val="5400"/>
              </a:spcAft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7200" b="1" dirty="0" smtClean="0">
                <a:solidFill>
                  <a:schemeClr val="tx1"/>
                </a:solidFill>
                <a:uFill>
                  <a:solidFill>
                    <a:srgbClr val="888888"/>
                  </a:solidFill>
                </a:uFill>
              </a:rPr>
              <a:t>мониторинг: доступно и эффективно! </a:t>
            </a: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uFill>
                  <a:solidFill>
                    <a:srgbClr val="888888"/>
                  </a:solidFill>
                </a:uFill>
              </a:rPr>
              <a:t>Еще один шаг в направлении</a:t>
            </a: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uFill>
                  <a:solidFill>
                    <a:srgbClr val="888888"/>
                  </a:solidFill>
                </a:uFill>
              </a:rPr>
              <a:t>Персонифицированной медицины.</a:t>
            </a: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endParaRPr lang="ru-RU" sz="8800" b="1" dirty="0">
              <a:solidFill>
                <a:schemeClr val="tx1">
                  <a:lumMod val="75000"/>
                </a:schemeClr>
              </a:solidFill>
              <a:uFill>
                <a:solidFill>
                  <a:srgbClr val="888888"/>
                </a:solidFill>
              </a:u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79407" y="10542602"/>
            <a:ext cx="3025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000" b="1" dirty="0">
                <a:solidFill>
                  <a:schemeClr val="tx1"/>
                </a:solidFill>
                <a:uFill>
                  <a:solidFill>
                    <a:srgbClr val="888888"/>
                  </a:solidFill>
                </a:uFill>
              </a:rPr>
              <a:t>А. Антипов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361804" y="-2670450"/>
            <a:ext cx="29107580" cy="1638597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5158743" y="3550270"/>
            <a:ext cx="14306065" cy="5539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buClr>
                <a:schemeClr val="accent5">
                  <a:lumMod val="50000"/>
                </a:schemeClr>
              </a:buClr>
            </a:pPr>
            <a:r>
              <a:rPr lang="ru-RU" sz="3600" dirty="0"/>
              <a:t>Использование сертифицированных программных продуктов при разработке платформы и решений</a:t>
            </a:r>
          </a:p>
          <a:p>
            <a:pPr algn="l">
              <a:buClr>
                <a:schemeClr val="accent5">
                  <a:lumMod val="50000"/>
                </a:schemeClr>
              </a:buClr>
            </a:pPr>
            <a:endParaRPr lang="ru-RU" sz="3600" dirty="0" smtClean="0"/>
          </a:p>
          <a:p>
            <a:pPr algn="l">
              <a:buClr>
                <a:schemeClr val="accent5">
                  <a:lumMod val="50000"/>
                </a:schemeClr>
              </a:buClr>
            </a:pPr>
            <a:r>
              <a:rPr lang="ru-RU" sz="3600" dirty="0" smtClean="0"/>
              <a:t>Использование </a:t>
            </a:r>
            <a:r>
              <a:rPr lang="ru-RU" sz="3600" dirty="0"/>
              <a:t>криптозащиты для доступа к данным  (например, </a:t>
            </a:r>
            <a:r>
              <a:rPr lang="ru-RU" sz="3600" dirty="0" err="1"/>
              <a:t>КриптоПро</a:t>
            </a:r>
            <a:r>
              <a:rPr lang="ru-RU" sz="3600" dirty="0"/>
              <a:t>) Использование средств защиты каналов (например, </a:t>
            </a:r>
            <a:r>
              <a:rPr lang="ru-RU" sz="3600" dirty="0" err="1"/>
              <a:t>Инфотекс</a:t>
            </a:r>
            <a:r>
              <a:rPr lang="ru-RU" sz="3600" dirty="0"/>
              <a:t>)</a:t>
            </a:r>
          </a:p>
          <a:p>
            <a:pPr algn="l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3600" dirty="0"/>
          </a:p>
          <a:p>
            <a:pPr algn="l">
              <a:buClr>
                <a:schemeClr val="accent5">
                  <a:lumMod val="50000"/>
                </a:schemeClr>
              </a:buClr>
            </a:pPr>
            <a:r>
              <a:rPr lang="ru-RU" sz="3600" b="1" dirty="0"/>
              <a:t>ВАЖНО</a:t>
            </a:r>
            <a:r>
              <a:rPr lang="ru-RU" sz="3600" dirty="0"/>
              <a:t>: защищать необходимо не только непосредственно комплекс дистанционного мониторинга, но весь периметр работы с медицинской информацией!</a:t>
            </a:r>
          </a:p>
        </p:txBody>
      </p:sp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850" b="1" dirty="0" smtClean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БЕЗОПАСНОСТЬ И КОНФИДЕНЦИАЛЬНОСТЬ</a:t>
            </a:r>
            <a:endParaRPr sz="5850" b="1" cap="all" dirty="0">
              <a:solidFill>
                <a:srgbClr val="FFFFFF"/>
              </a:solidFill>
              <a:uFill>
                <a:solidFill>
                  <a:srgbClr val="17375E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67447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361804" y="-2669978"/>
            <a:ext cx="29107580" cy="1638597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570820" y="1178586"/>
            <a:ext cx="21242360" cy="1198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По частоте проведения измерений и интенсивности использования системы всех пациентов можно разделить на следующие группы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</a:p>
          <a:p>
            <a:pPr marL="1080000" lvl="8" indent="-457200" algn="l">
              <a:spcBef>
                <a:spcPts val="400"/>
              </a:spcBef>
              <a:spcAft>
                <a:spcPts val="600"/>
              </a:spcAft>
              <a:buSzPct val="80000"/>
              <a:buFont typeface="Courier New" charset="0"/>
              <a:buChar char="o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 smtClean="0">
                <a:solidFill>
                  <a:schemeClr val="tx1"/>
                </a:solidFill>
              </a:rPr>
              <a:t>Пользуются </a:t>
            </a:r>
            <a:r>
              <a:rPr lang="ru-RU" sz="3200" b="1" dirty="0">
                <a:solidFill>
                  <a:schemeClr val="tx1"/>
                </a:solidFill>
              </a:rPr>
              <a:t>постоянно, ежедневно вносят сведения в систему – 34</a:t>
            </a:r>
            <a:r>
              <a:rPr lang="ru-RU" sz="3200" b="1" dirty="0" smtClean="0">
                <a:solidFill>
                  <a:schemeClr val="tx1"/>
                </a:solidFill>
              </a:rPr>
              <a:t>%</a:t>
            </a:r>
            <a:endParaRPr lang="ru-RU" sz="3200" b="1" dirty="0">
              <a:solidFill>
                <a:schemeClr val="tx1"/>
              </a:solidFill>
            </a:endParaRPr>
          </a:p>
          <a:p>
            <a:pPr marL="1080000" lvl="5" indent="-457200" algn="l">
              <a:spcBef>
                <a:spcPts val="400"/>
              </a:spcBef>
              <a:spcAft>
                <a:spcPts val="600"/>
              </a:spcAft>
              <a:buSzPct val="80000"/>
              <a:buFont typeface="Courier New" charset="0"/>
              <a:buChar char="o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Пользуются постоянно, но часто пропускают внесение измерений – 25</a:t>
            </a:r>
            <a:r>
              <a:rPr lang="ru-RU" sz="3200" b="1" dirty="0" smtClean="0">
                <a:solidFill>
                  <a:schemeClr val="tx1"/>
                </a:solidFill>
              </a:rPr>
              <a:t>%</a:t>
            </a:r>
            <a:endParaRPr lang="ru-RU" sz="3200" b="1" dirty="0">
              <a:solidFill>
                <a:schemeClr val="tx1"/>
              </a:solidFill>
            </a:endParaRPr>
          </a:p>
          <a:p>
            <a:pPr marL="1080000" lvl="5" indent="-457200" algn="l">
              <a:spcBef>
                <a:spcPts val="400"/>
              </a:spcBef>
              <a:spcAft>
                <a:spcPts val="600"/>
              </a:spcAft>
              <a:buSzPct val="80000"/>
              <a:buFont typeface="Courier New" charset="0"/>
              <a:buChar char="o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Пользуются  очень редко, иногда вносят данные по показателям – 15</a:t>
            </a:r>
            <a:r>
              <a:rPr lang="ru-RU" sz="3200" b="1" dirty="0" smtClean="0">
                <a:solidFill>
                  <a:schemeClr val="tx1"/>
                </a:solidFill>
              </a:rPr>
              <a:t>%</a:t>
            </a:r>
            <a:endParaRPr lang="ru-RU" sz="3200" b="1" dirty="0">
              <a:solidFill>
                <a:schemeClr val="tx1"/>
              </a:solidFill>
            </a:endParaRPr>
          </a:p>
          <a:p>
            <a:pPr marL="1080000" lvl="5" indent="-457200" algn="l">
              <a:spcBef>
                <a:spcPts val="400"/>
              </a:spcBef>
              <a:spcAft>
                <a:spcPts val="600"/>
              </a:spcAft>
              <a:buSzPct val="80000"/>
              <a:buFont typeface="Courier New" charset="0"/>
              <a:buChar char="o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Прекратили использование через несколько дней – 25</a:t>
            </a:r>
            <a:r>
              <a:rPr lang="ru-RU" sz="3200" b="1" dirty="0" smtClean="0">
                <a:solidFill>
                  <a:schemeClr val="tx1"/>
                </a:solidFill>
              </a:rPr>
              <a:t>%</a:t>
            </a:r>
            <a:endParaRPr lang="ru-RU" sz="3200" b="1" dirty="0">
              <a:solidFill>
                <a:schemeClr val="tx1"/>
              </a:solidFill>
            </a:endParaRP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В среднем, внесение сведений в систему занимает у пациентов суммарно около 15 минут в день.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Врач при работе с платформой тратит в среднем 20-30 минут в неделю на анализ полной «картины» о состоянии здоровья конкретного пациента и взаимодействие с </a:t>
            </a:r>
            <a:r>
              <a:rPr lang="ru-RU" sz="3200" b="1" dirty="0" smtClean="0">
                <a:solidFill>
                  <a:schemeClr val="tx1"/>
                </a:solidFill>
              </a:rPr>
              <a:t>ним</a:t>
            </a:r>
            <a:endParaRPr lang="ru-RU" sz="3200" b="1" dirty="0">
              <a:solidFill>
                <a:schemeClr val="tx1"/>
              </a:solidFill>
            </a:endParaRP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Помимо выдачи пациентам рекомендаций в платформе врачу приходится периодически звонить пациентам, у которых возникают технологические </a:t>
            </a:r>
            <a:r>
              <a:rPr lang="ru-RU" sz="3200" b="1" dirty="0" smtClean="0">
                <a:solidFill>
                  <a:schemeClr val="tx1"/>
                </a:solidFill>
              </a:rPr>
              <a:t>проблемы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Значительно повышена мотивация пациентов  регулярно контролировать заболевания, зная, что они под наблюдением лечащего врача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Существенно сэкономлено время врача и  пациента, учитывая нахождение больных в онлайн режиме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Возможность оперативно и качественно оценить состояние здоровья пациентов и внести нужные изменения в терапию в случае необходимости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3200" b="1" dirty="0">
                <a:solidFill>
                  <a:schemeClr val="tx1"/>
                </a:solidFill>
              </a:rPr>
              <a:t>Врачи получили возможность уделить больше внимания новым пациентам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4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850" b="1" dirty="0" smtClean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ЭКОНОМИЧЕСКИЙ ЭФФЕКТ</a:t>
            </a:r>
            <a:endParaRPr sz="5850" b="1" cap="all" dirty="0">
              <a:solidFill>
                <a:srgbClr val="FFFFFF"/>
              </a:solidFill>
              <a:uFill>
                <a:solidFill>
                  <a:srgbClr val="17375E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67447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3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2688" y="-279619"/>
            <a:ext cx="26749488" cy="15058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форс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3608" y="8586192"/>
            <a:ext cx="7056784" cy="20162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3737759" y="3617640"/>
            <a:ext cx="16552924" cy="570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11500" b="1" dirty="0" smtClean="0">
                <a:solidFill>
                  <a:schemeClr val="tx1"/>
                </a:solidFill>
                <a:uFill>
                  <a:solidFill>
                    <a:srgbClr val="888888"/>
                  </a:solidFill>
                </a:uFill>
              </a:rPr>
              <a:t>Спасибо за внимание!</a:t>
            </a:r>
            <a:endParaRPr lang="ru-RU" sz="11500" b="1" dirty="0">
              <a:solidFill>
                <a:schemeClr val="tx1"/>
              </a:solidFill>
              <a:uFill>
                <a:solidFill>
                  <a:srgbClr val="888888"/>
                </a:solidFill>
              </a:uFill>
            </a:endParaRP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uFill>
                  <a:solidFill>
                    <a:srgbClr val="888888"/>
                  </a:solidFill>
                </a:uFill>
              </a:rPr>
              <a:t>…</a:t>
            </a: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uFill>
                  <a:solidFill>
                    <a:srgbClr val="888888"/>
                  </a:solidFill>
                </a:uFill>
              </a:rPr>
              <a:t>И приглашаем к сотрудничеству!</a:t>
            </a:r>
            <a:endParaRPr lang="ru-RU" sz="8800" b="1" dirty="0" smtClean="0">
              <a:solidFill>
                <a:schemeClr val="accent1">
                  <a:lumMod val="40000"/>
                  <a:lumOff val="60000"/>
                </a:schemeClr>
              </a:solidFill>
              <a:uFill>
                <a:solidFill>
                  <a:srgbClr val="888888"/>
                </a:solidFill>
              </a:uFill>
            </a:endParaRP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  <a:effectLst/>
                <a:uFillTx/>
              </a:defRPr>
            </a:pPr>
            <a:endParaRPr lang="ru-RU" sz="9000" b="1" dirty="0">
              <a:solidFill>
                <a:schemeClr val="accent1">
                  <a:lumMod val="20000"/>
                  <a:lumOff val="80000"/>
                </a:schemeClr>
              </a:solidFill>
              <a:uFill>
                <a:solidFill>
                  <a:srgbClr val="888888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23362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7478" y="-1206896"/>
            <a:ext cx="26498956" cy="1491746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295425" y="586826"/>
            <a:ext cx="17793150" cy="1554482"/>
          </a:xfrm>
          <a:prstGeom prst="rect">
            <a:avLst/>
          </a:prstGeom>
        </p:spPr>
        <p:txBody>
          <a:bodyPr lIns="0" tIns="0" rIns="0" bIns="0"/>
          <a:lstStyle/>
          <a:p>
            <a:pPr lvl="0" defTabSz="914400">
              <a:spcBef>
                <a:spcPts val="700"/>
              </a:spcBef>
              <a:defRPr sz="1800" b="0">
                <a:solidFill>
                  <a:srgbClr val="000000"/>
                </a:solidFill>
                <a:uFillTx/>
              </a:defRPr>
            </a:pPr>
            <a:r>
              <a:rPr sz="7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Решения ФОРС для </a:t>
            </a:r>
            <a:r>
              <a:rPr sz="6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здравоохранения</a:t>
            </a:r>
          </a:p>
        </p:txBody>
      </p:sp>
      <p:pic>
        <p:nvPicPr>
          <p:cNvPr id="4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0345" y="1479825"/>
            <a:ext cx="15623310" cy="1167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361804" y="-2669978"/>
            <a:ext cx="29107580" cy="1638597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104750" y="3637374"/>
            <a:ext cx="14306065" cy="83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Единый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портал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с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доступом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врачей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пациентов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,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содержащий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данные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о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состоянии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здоровья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пациентов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рекомендации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врачей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по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их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лечению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Мобильное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приложение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для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iOS и </a:t>
            </a:r>
            <a:r>
              <a:rPr sz="3500" dirty="0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Android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Многоканальная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система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взаимодействия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пользователей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: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текстовые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сообщения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,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видео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-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конференцсвязь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документы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(ЭКГ, УЗИ,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рентгеновские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снимки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,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результаты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анализов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т.д</a:t>
            </a:r>
            <a:r>
              <a:rPr sz="3500" dirty="0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.)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Настраиваемая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система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напоминаний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о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необходимых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действиях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пациента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предупреждений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о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тревожных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состояниях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с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доставкой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уведомлений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по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электронной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почте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SMS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Интеграция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с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персональными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медицинскими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измерительными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приборами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Возможность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интеграции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с МИС,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используемой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в </a:t>
            </a:r>
            <a:r>
              <a:rPr sz="3500" dirty="0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ЛПУ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  <a:p>
            <a:pPr marL="401052" lvl="0" indent="-401052" algn="l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Соответствие</a:t>
            </a:r>
            <a:r>
              <a:rPr sz="3500" b="1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b="1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требованиям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законодательства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РФ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по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хранению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и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обработке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персональных</a:t>
            </a:r>
            <a:r>
              <a:rPr sz="3500" dirty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500" dirty="0" err="1" smtClean="0">
                <a:solidFill>
                  <a:srgbClr val="FFFFFF"/>
                </a:solidFill>
                <a:uFill>
                  <a:solidFill>
                    <a:srgbClr val="002060"/>
                  </a:solidFill>
                </a:uFill>
              </a:rPr>
              <a:t>данных</a:t>
            </a:r>
            <a:endParaRPr sz="3500" dirty="0">
              <a:solidFill>
                <a:srgbClr val="FFFFFF"/>
              </a:solidFill>
              <a:uFill>
                <a:solidFill>
                  <a:srgbClr val="002060"/>
                </a:solidFill>
              </a:u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850" b="1" dirty="0" err="1" smtClean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Платформа</a:t>
            </a:r>
            <a:r>
              <a:rPr sz="5850" b="1" dirty="0" smtClean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 </a:t>
            </a:r>
            <a:r>
              <a:rPr sz="5850" b="1" dirty="0" err="1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дистанционного</a:t>
            </a:r>
            <a:r>
              <a:rPr sz="5850" b="1" dirty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 </a:t>
            </a:r>
            <a:r>
              <a:rPr sz="5850" b="1" dirty="0" err="1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взаимодействия</a:t>
            </a:r>
            <a:r>
              <a:rPr sz="5850" b="1" dirty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 </a:t>
            </a:r>
            <a:r>
              <a:rPr sz="5850" b="1" dirty="0" err="1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врачей</a:t>
            </a:r>
            <a:r>
              <a:rPr sz="5850" b="1" dirty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 и </a:t>
            </a:r>
            <a:r>
              <a:rPr sz="5850" b="1" dirty="0" err="1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пациентов</a:t>
            </a:r>
            <a:r>
              <a:rPr sz="5850" b="1" dirty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 </a:t>
            </a:r>
            <a:r>
              <a:rPr sz="5850" b="1" cap="all" dirty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REMSMED</a:t>
            </a:r>
          </a:p>
        </p:txBody>
      </p:sp>
      <p:pic>
        <p:nvPicPr>
          <p:cNvPr id="9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26012" y="3396334"/>
            <a:ext cx="11050883" cy="9743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4227" r="323" b="38158"/>
          <a:stretch>
            <a:fillRect/>
          </a:stretch>
        </p:blipFill>
        <p:spPr bwMode="auto">
          <a:xfrm>
            <a:off x="16871950" y="3833813"/>
            <a:ext cx="9872663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33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32236" y="-2636709"/>
            <a:ext cx="29048482" cy="1635270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380594" y="694142"/>
            <a:ext cx="21622813" cy="228600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400"/>
              </a:spcBef>
              <a:defRPr sz="1800" b="0">
                <a:solidFill>
                  <a:srgbClr val="000000"/>
                </a:solidFill>
                <a:uFillTx/>
              </a:defRPr>
            </a:pPr>
            <a:r>
              <a:rPr sz="6500" b="1" dirty="0">
                <a:solidFill>
                  <a:srgbClr val="FFFFFF"/>
                </a:solidFill>
                <a:uFill>
                  <a:solidFill>
                    <a:srgbClr val="888888"/>
                  </a:solidFill>
                </a:uFill>
              </a:rPr>
              <a:t>REMSMED</a:t>
            </a:r>
            <a:r>
              <a:rPr sz="6500" b="1" dirty="0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: архитектура и основные принципы</a:t>
            </a:r>
          </a:p>
        </p:txBody>
      </p:sp>
      <p:pic>
        <p:nvPicPr>
          <p:cNvPr id="95" name="21А12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9600" y="3364843"/>
            <a:ext cx="18084800" cy="8255001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3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32241" y="-2636708"/>
            <a:ext cx="29048482" cy="1635270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962399" y="-40245"/>
            <a:ext cx="16459202" cy="228600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65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500" b="1" dirty="0" err="1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REMSMED</a:t>
            </a:r>
            <a:r>
              <a:rPr sz="6500" b="1" dirty="0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 - </a:t>
            </a:r>
            <a:r>
              <a:rPr sz="6500" b="1" dirty="0" err="1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как</a:t>
            </a:r>
            <a:r>
              <a:rPr sz="6500" b="1" dirty="0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sz="6500" b="1" dirty="0" err="1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это</a:t>
            </a:r>
            <a:r>
              <a:rPr sz="6500" b="1" dirty="0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sz="6500" b="1" dirty="0" err="1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работает</a:t>
            </a:r>
            <a:r>
              <a:rPr sz="6500" b="1" dirty="0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?</a:t>
            </a:r>
          </a:p>
        </p:txBody>
      </p:sp>
      <p:pic>
        <p:nvPicPr>
          <p:cNvPr id="101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16736" y="3158350"/>
            <a:ext cx="1751238" cy="1728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63355" y="4018526"/>
            <a:ext cx="1872210" cy="1880644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4628925" y="5957971"/>
            <a:ext cx="3941070" cy="944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400"/>
              </a:spcBef>
              <a:defRPr sz="2500" b="1">
                <a:uFill>
                  <a:solidFill>
                    <a:srgbClr val="595959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2500" b="1">
                <a:solidFill>
                  <a:srgbClr val="FFFFFF"/>
                </a:solidFill>
                <a:uFill>
                  <a:solidFill>
                    <a:srgbClr val="595959"/>
                  </a:solidFill>
                </a:uFill>
              </a:rPr>
              <a:t>Артериальное давление</a:t>
            </a:r>
          </a:p>
        </p:txBody>
      </p:sp>
      <p:pic>
        <p:nvPicPr>
          <p:cNvPr id="104" name="image11.png"/>
          <p:cNvPicPr/>
          <p:nvPr/>
        </p:nvPicPr>
        <p:blipFill>
          <a:blip r:embed="rId5">
            <a:extLst/>
          </a:blip>
          <a:srcRect t="78198"/>
          <a:stretch>
            <a:fillRect/>
          </a:stretch>
        </p:blipFill>
        <p:spPr>
          <a:xfrm>
            <a:off x="13634279" y="6754831"/>
            <a:ext cx="1919056" cy="917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37001" y="8442176"/>
            <a:ext cx="1825370" cy="1458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3.png" descr="D:\Fors\Телемедецина\img\g456tw4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640272" y="7792752"/>
            <a:ext cx="6825566" cy="4825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1.png"/>
          <p:cNvPicPr/>
          <p:nvPr/>
        </p:nvPicPr>
        <p:blipFill>
          <a:blip r:embed="rId5">
            <a:extLst/>
          </a:blip>
          <a:srcRect b="18771"/>
          <a:stretch>
            <a:fillRect/>
          </a:stretch>
        </p:blipFill>
        <p:spPr>
          <a:xfrm>
            <a:off x="10751839" y="2537520"/>
            <a:ext cx="1887888" cy="336165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 flipH="1" flipV="1">
            <a:off x="13297281" y="3442462"/>
            <a:ext cx="5692183" cy="1"/>
          </a:xfrm>
          <a:prstGeom prst="line">
            <a:avLst/>
          </a:prstGeom>
          <a:ln w="76200">
            <a:solidFill>
              <a:srgbClr val="FFFFFF"/>
            </a:solidFill>
            <a:prstDash val="sysDash"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 flipH="1">
            <a:off x="13344128" y="4958847"/>
            <a:ext cx="2319234" cy="3"/>
          </a:xfrm>
          <a:prstGeom prst="line">
            <a:avLst/>
          </a:prstGeom>
          <a:ln w="76200">
            <a:solidFill>
              <a:srgbClr val="FFFFFF"/>
            </a:solidFill>
            <a:prstDash val="sysDash"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H="1" flipV="1">
            <a:off x="12639726" y="6034753"/>
            <a:ext cx="994556" cy="910218"/>
          </a:xfrm>
          <a:prstGeom prst="line">
            <a:avLst/>
          </a:prstGeom>
          <a:ln w="76200">
            <a:solidFill>
              <a:srgbClr val="FFFFFF"/>
            </a:solidFill>
            <a:prstDash val="sysDash"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 flipH="1">
            <a:off x="8879631" y="4697760"/>
            <a:ext cx="1872210" cy="2"/>
          </a:xfrm>
          <a:prstGeom prst="line">
            <a:avLst/>
          </a:prstGeom>
          <a:ln w="762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 flipH="1" flipV="1">
            <a:off x="10623501" y="6569968"/>
            <a:ext cx="2016225" cy="1642316"/>
          </a:xfrm>
          <a:prstGeom prst="line">
            <a:avLst/>
          </a:prstGeom>
          <a:ln w="762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204452" y="2142135"/>
            <a:ext cx="6064352" cy="1046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400"/>
              </a:spcBef>
              <a:defRPr sz="2800" b="1"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2800" b="1">
                <a:solidFill>
                  <a:srgbClr val="FFFFFF"/>
                </a:solidFill>
                <a:uFill>
                  <a:solidFill>
                    <a:srgbClr val="0070C0"/>
                  </a:solidFill>
                </a:uFill>
              </a:rPr>
              <a:t>Платформа персонального дистанционного мониторинга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3621604" y="11347622"/>
            <a:ext cx="8046559" cy="1091771"/>
            <a:chOff x="-33866" y="0"/>
            <a:chExt cx="8046558" cy="1091769"/>
          </a:xfrm>
        </p:grpSpPr>
        <p:sp>
          <p:nvSpPr>
            <p:cNvPr id="114" name="Shape 114"/>
            <p:cNvSpPr/>
            <p:nvPr/>
          </p:nvSpPr>
          <p:spPr>
            <a:xfrm>
              <a:off x="-33867" y="0"/>
              <a:ext cx="6480723" cy="1091771"/>
            </a:xfrm>
            <a:prstGeom prst="roundRect">
              <a:avLst>
                <a:gd name="adj" fmla="val 8333"/>
              </a:avLst>
            </a:prstGeom>
            <a:solidFill>
              <a:srgbClr val="C6D9F1"/>
            </a:solidFill>
            <a:ln w="12700" cap="flat">
              <a:solidFill>
                <a:srgbClr val="3A7DCE"/>
              </a:solidFill>
              <a:prstDash val="solid"/>
              <a:bevel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638561" y="120434"/>
              <a:ext cx="6374131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spcBef>
                  <a:spcPts val="400"/>
                </a:spcBef>
                <a:defRPr sz="5600" b="1">
                  <a:solidFill>
                    <a:srgbClr val="000000"/>
                  </a:solidFill>
                  <a:uFill>
                    <a:solidFill>
                      <a:srgbClr val="404040"/>
                    </a:solidFill>
                  </a:uFill>
                </a:defRPr>
              </a:lvl1pPr>
            </a:lstStyle>
            <a:p>
              <a:pPr lvl="0">
                <a:defRPr sz="1800" b="0">
                  <a:effectLst/>
                  <a:uFillTx/>
                </a:defRPr>
              </a:pPr>
              <a:r>
                <a:rPr sz="5600" b="1">
                  <a:uFill>
                    <a:solidFill>
                      <a:srgbClr val="404040"/>
                    </a:solidFill>
                  </a:uFill>
                </a:rPr>
                <a:t>МИС ЛПУ</a:t>
              </a:r>
            </a:p>
          </p:txBody>
        </p:sp>
      </p:grpSp>
      <p:sp>
        <p:nvSpPr>
          <p:cNvPr id="117" name="Shape 117"/>
          <p:cNvSpPr/>
          <p:nvPr/>
        </p:nvSpPr>
        <p:spPr>
          <a:xfrm>
            <a:off x="6806917" y="9801690"/>
            <a:ext cx="3" cy="1098412"/>
          </a:xfrm>
          <a:prstGeom prst="line">
            <a:avLst/>
          </a:prstGeom>
          <a:ln w="76200">
            <a:solidFill>
              <a:srgbClr val="FFFFFF"/>
            </a:solidFill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pic>
        <p:nvPicPr>
          <p:cNvPr id="118" name="image1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57213" y="3333213"/>
            <a:ext cx="4558830" cy="2729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12488" y="10470309"/>
            <a:ext cx="3815410" cy="1418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 flipH="1" flipV="1">
            <a:off x="10751840" y="8298160"/>
            <a:ext cx="1887886" cy="2181812"/>
          </a:xfrm>
          <a:prstGeom prst="line">
            <a:avLst/>
          </a:prstGeom>
          <a:ln w="762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effectLst/>
                <a:uFillTx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7721820" y="5005471"/>
            <a:ext cx="3941070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400"/>
              </a:spcBef>
              <a:defRPr sz="2500" b="1">
                <a:uFill>
                  <a:solidFill>
                    <a:srgbClr val="595959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2500" b="1">
                <a:solidFill>
                  <a:srgbClr val="FFFFFF"/>
                </a:solidFill>
                <a:uFill>
                  <a:solidFill>
                    <a:srgbClr val="595959"/>
                  </a:solidFill>
                </a:uFill>
              </a:rPr>
              <a:t>Вес</a:t>
            </a:r>
          </a:p>
        </p:txBody>
      </p:sp>
      <p:sp>
        <p:nvSpPr>
          <p:cNvPr id="122" name="Shape 122"/>
          <p:cNvSpPr/>
          <p:nvPr/>
        </p:nvSpPr>
        <p:spPr>
          <a:xfrm>
            <a:off x="12623189" y="7683029"/>
            <a:ext cx="3941071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400"/>
              </a:spcBef>
              <a:defRPr sz="2500" b="1">
                <a:uFill>
                  <a:solidFill>
                    <a:srgbClr val="595959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2500" b="1">
                <a:solidFill>
                  <a:srgbClr val="FFFFFF"/>
                </a:solidFill>
                <a:uFill>
                  <a:solidFill>
                    <a:srgbClr val="595959"/>
                  </a:solidFill>
                </a:uFill>
              </a:rPr>
              <a:t>Температура</a:t>
            </a:r>
          </a:p>
        </p:txBody>
      </p:sp>
      <p:sp>
        <p:nvSpPr>
          <p:cNvPr id="123" name="Shape 123"/>
          <p:cNvSpPr/>
          <p:nvPr/>
        </p:nvSpPr>
        <p:spPr>
          <a:xfrm>
            <a:off x="12079151" y="9923757"/>
            <a:ext cx="3941070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400"/>
              </a:spcBef>
              <a:defRPr sz="2500" b="1">
                <a:uFill>
                  <a:solidFill>
                    <a:srgbClr val="595959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2500" b="1">
                <a:solidFill>
                  <a:srgbClr val="FFFFFF"/>
                </a:solidFill>
                <a:uFill>
                  <a:solidFill>
                    <a:srgbClr val="595959"/>
                  </a:solidFill>
                </a:uFill>
              </a:rPr>
              <a:t>ЭКГ</a:t>
            </a:r>
          </a:p>
        </p:txBody>
      </p:sp>
      <p:sp>
        <p:nvSpPr>
          <p:cNvPr id="124" name="Shape 124"/>
          <p:cNvSpPr/>
          <p:nvPr/>
        </p:nvSpPr>
        <p:spPr>
          <a:xfrm>
            <a:off x="11949658" y="11977771"/>
            <a:ext cx="3941070" cy="56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spcBef>
                <a:spcPts val="400"/>
              </a:spcBef>
              <a:defRPr sz="2500" b="1">
                <a:uFill>
                  <a:solidFill>
                    <a:srgbClr val="595959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2500" b="1">
                <a:solidFill>
                  <a:srgbClr val="FFFFFF"/>
                </a:solidFill>
                <a:uFill>
                  <a:solidFill>
                    <a:srgbClr val="595959"/>
                  </a:solidFill>
                </a:uFill>
              </a:rPr>
              <a:t>КТГ</a:t>
            </a:r>
          </a:p>
        </p:txBody>
      </p:sp>
      <p:pic>
        <p:nvPicPr>
          <p:cNvPr id="125" name="image1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50444" y="5850503"/>
            <a:ext cx="5204728" cy="3110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15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43851" y="7149794"/>
            <a:ext cx="5692183" cy="2308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361804" y="-2669978"/>
            <a:ext cx="29107580" cy="1638597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966864" y="3485614"/>
            <a:ext cx="10007129" cy="8268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401052" lvl="0" indent="-401052" algn="l">
              <a:spcBef>
                <a:spcPts val="400"/>
              </a:spcBef>
              <a:spcAft>
                <a:spcPts val="12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Разработать стратегию</a:t>
            </a:r>
            <a:r>
              <a:rPr lang="ru-RU" sz="4400" dirty="0">
                <a:solidFill>
                  <a:schemeClr val="tx1"/>
                </a:solidFill>
              </a:rPr>
              <a:t>, позволяющую уменьшить количество госпитализаций</a:t>
            </a:r>
          </a:p>
          <a:p>
            <a:pPr marL="401052" lvl="0" indent="-401052" algn="l">
              <a:spcBef>
                <a:spcPts val="400"/>
              </a:spcBef>
              <a:spcAft>
                <a:spcPts val="12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Выделить тех, </a:t>
            </a:r>
            <a:r>
              <a:rPr lang="ru-RU" sz="4400" dirty="0">
                <a:solidFill>
                  <a:schemeClr val="tx1"/>
                </a:solidFill>
              </a:rPr>
              <a:t>кто нуждается в наибольшей помощи</a:t>
            </a:r>
          </a:p>
          <a:p>
            <a:pPr marL="401052" lvl="0" indent="-401052" algn="l">
              <a:spcBef>
                <a:spcPts val="400"/>
              </a:spcBef>
              <a:spcAft>
                <a:spcPts val="12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Не </a:t>
            </a:r>
            <a:r>
              <a:rPr lang="ru-RU" sz="4400" dirty="0">
                <a:solidFill>
                  <a:schemeClr val="tx1"/>
                </a:solidFill>
              </a:rPr>
              <a:t>фокусироваться только </a:t>
            </a:r>
            <a:r>
              <a:rPr lang="ru-RU" sz="4400" b="1" dirty="0">
                <a:solidFill>
                  <a:schemeClr val="tx1"/>
                </a:solidFill>
              </a:rPr>
              <a:t>на одном параметре</a:t>
            </a:r>
          </a:p>
          <a:p>
            <a:pPr marL="401052" lvl="0" indent="-401052" algn="l">
              <a:spcBef>
                <a:spcPts val="400"/>
              </a:spcBef>
              <a:spcAft>
                <a:spcPts val="12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dirty="0">
                <a:solidFill>
                  <a:schemeClr val="tx1"/>
                </a:solidFill>
              </a:rPr>
              <a:t>Отслеживать параметры в</a:t>
            </a:r>
            <a:r>
              <a:rPr lang="ru-RU" sz="4400" b="1" dirty="0">
                <a:solidFill>
                  <a:schemeClr val="tx1"/>
                </a:solidFill>
              </a:rPr>
              <a:t> долгосрочной перспективе</a:t>
            </a:r>
          </a:p>
          <a:p>
            <a:pPr marL="401052" lvl="0" indent="-401052" algn="l">
              <a:spcBef>
                <a:spcPts val="400"/>
              </a:spcBef>
              <a:spcAft>
                <a:spcPts val="12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dirty="0">
                <a:solidFill>
                  <a:schemeClr val="tx1"/>
                </a:solidFill>
              </a:rPr>
              <a:t>Использовать</a:t>
            </a:r>
            <a:r>
              <a:rPr lang="ru-RU" sz="4400" b="1" dirty="0">
                <a:solidFill>
                  <a:schemeClr val="tx1"/>
                </a:solidFill>
              </a:rPr>
              <a:t> машинные обучающие средства</a:t>
            </a:r>
          </a:p>
        </p:txBody>
      </p:sp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850" b="1" dirty="0" smtClean="0">
                <a:solidFill>
                  <a:schemeClr val="tx1"/>
                </a:solidFill>
                <a:uFill>
                  <a:solidFill>
                    <a:srgbClr val="17375E"/>
                  </a:solidFill>
                </a:uFill>
              </a:rPr>
              <a:t>Когда и где применять?!</a:t>
            </a:r>
            <a:endParaRPr sz="5850" b="1" cap="all" dirty="0">
              <a:solidFill>
                <a:schemeClr val="tx1"/>
              </a:solidFill>
              <a:uFill>
                <a:solidFill>
                  <a:srgbClr val="17375E"/>
                </a:solidFill>
              </a:uFill>
            </a:endParaRPr>
          </a:p>
        </p:txBody>
      </p:sp>
      <p:sp>
        <p:nvSpPr>
          <p:cNvPr id="6" name="Shape 89"/>
          <p:cNvSpPr/>
          <p:nvPr/>
        </p:nvSpPr>
        <p:spPr>
          <a:xfrm>
            <a:off x="13704168" y="3541266"/>
            <a:ext cx="9594081" cy="792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Кардиология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Эндокринология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Ведение беременности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Педиатрия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 err="1">
                <a:solidFill>
                  <a:schemeClr val="tx1"/>
                </a:solidFill>
              </a:rPr>
              <a:t>Сомнология</a:t>
            </a:r>
            <a:endParaRPr lang="ru-RU" sz="4400" b="1" dirty="0">
              <a:solidFill>
                <a:schemeClr val="tx1"/>
              </a:solidFill>
            </a:endParaRP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Травматология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Спортивная медицина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Профилактическая медицина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>
                <a:solidFill>
                  <a:schemeClr val="tx1"/>
                </a:solidFill>
              </a:rPr>
              <a:t>Промышленная </a:t>
            </a:r>
            <a:r>
              <a:rPr lang="ru-RU" sz="4400" b="1" dirty="0" smtClean="0">
                <a:solidFill>
                  <a:schemeClr val="tx1"/>
                </a:solidFill>
              </a:rPr>
              <a:t>медицина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b="1" dirty="0" smtClean="0">
                <a:solidFill>
                  <a:schemeClr val="tx1"/>
                </a:solidFill>
              </a:rPr>
              <a:t>Лекарственное обеспечение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191986" y="3329608"/>
            <a:ext cx="0" cy="8640960"/>
          </a:xfrm>
          <a:prstGeom prst="line">
            <a:avLst/>
          </a:prstGeom>
          <a:noFill/>
          <a:ln w="25400" cap="flat">
            <a:solidFill>
              <a:srgbClr val="95B3D7">
                <a:alpha val="58824"/>
              </a:srgb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34348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361804" y="-2687219"/>
            <a:ext cx="29107580" cy="1638597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678832" y="3820586"/>
            <a:ext cx="8280920" cy="8510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dirty="0" err="1">
                <a:solidFill>
                  <a:schemeClr val="tx1"/>
                </a:solidFill>
              </a:rPr>
              <a:t>Преднастройка</a:t>
            </a:r>
            <a:r>
              <a:rPr lang="ru-RU" sz="4400" dirty="0">
                <a:solidFill>
                  <a:schemeClr val="tx1"/>
                </a:solidFill>
              </a:rPr>
              <a:t> платформы для наблюдения больных сахарным диабетом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dirty="0">
                <a:solidFill>
                  <a:schemeClr val="tx1"/>
                </a:solidFill>
              </a:rPr>
              <a:t>Настроенные «допустимые коридоры» по ключевым параметрам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dirty="0">
                <a:solidFill>
                  <a:schemeClr val="tx1"/>
                </a:solidFill>
              </a:rPr>
              <a:t>Интеграция со специализированными измерительными приборами</a:t>
            </a:r>
          </a:p>
          <a:p>
            <a:pPr marL="401052" lvl="0" indent="-401052" algn="l">
              <a:spcBef>
                <a:spcPts val="400"/>
              </a:spcBef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4400" dirty="0" err="1">
                <a:solidFill>
                  <a:schemeClr val="tx1"/>
                </a:solidFill>
              </a:rPr>
              <a:t>Преднастроенные</a:t>
            </a:r>
            <a:r>
              <a:rPr lang="ru-RU" sz="4400" dirty="0">
                <a:solidFill>
                  <a:schemeClr val="tx1"/>
                </a:solidFill>
              </a:rPr>
              <a:t> наборы необходимых процедур, анализов и измерений</a:t>
            </a:r>
          </a:p>
        </p:txBody>
      </p:sp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850" b="1" cap="all" dirty="0" smtClean="0">
                <a:solidFill>
                  <a:schemeClr val="tx1"/>
                </a:solidFill>
                <a:uFill>
                  <a:solidFill>
                    <a:srgbClr val="17375E"/>
                  </a:solidFill>
                </a:uFill>
              </a:rPr>
              <a:t>ЭНДОКРИНОЛОГИЯ</a:t>
            </a:r>
            <a:endParaRPr sz="5850" b="1" cap="all" dirty="0">
              <a:solidFill>
                <a:schemeClr val="tx1"/>
              </a:solidFill>
              <a:uFill>
                <a:solidFill>
                  <a:srgbClr val="17375E"/>
                </a:solidFill>
              </a:u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36" y="2335813"/>
            <a:ext cx="13950463" cy="104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7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361804" y="-2675463"/>
            <a:ext cx="29107580" cy="16385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871296"/>
            <a:ext cx="21659466" cy="14728437"/>
          </a:xfrm>
          <a:prstGeom prst="rect">
            <a:avLst/>
          </a:prstGeom>
        </p:spPr>
      </p:pic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850" b="1" dirty="0" smtClean="0">
                <a:solidFill>
                  <a:schemeClr val="tx1"/>
                </a:solidFill>
                <a:uFill>
                  <a:solidFill>
                    <a:srgbClr val="17375E"/>
                  </a:solidFill>
                </a:uFill>
              </a:rPr>
              <a:t>ВЕДЕНИЕ БЕРЕМЕННОСТИ</a:t>
            </a:r>
            <a:endParaRPr sz="5850" b="1" cap="all" dirty="0">
              <a:solidFill>
                <a:schemeClr val="tx1"/>
              </a:solidFill>
              <a:uFill>
                <a:solidFill>
                  <a:srgbClr val="17375E"/>
                </a:solidFill>
              </a:uFill>
            </a:endParaRPr>
          </a:p>
        </p:txBody>
      </p:sp>
      <p:pic>
        <p:nvPicPr>
          <p:cNvPr id="1030" name="Picture 6" descr="C:\Users\aantipov\Documents\Events\Medsoft 2016\Моя презентация\Pregnancy\Главный экран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8433" b="44702"/>
          <a:stretch/>
        </p:blipFill>
        <p:spPr bwMode="auto">
          <a:xfrm>
            <a:off x="4545026" y="2880606"/>
            <a:ext cx="14630934" cy="80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antipov\Documents\Events\Medsoft 2016\Моя презентация\Pregnancy\Динамика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44" y="1825556"/>
            <a:ext cx="7615459" cy="5337521"/>
          </a:xfrm>
          <a:prstGeom prst="rect">
            <a:avLst/>
          </a:prstGeom>
          <a:noFill/>
          <a:effectLst>
            <a:outerShdw blurRad="317500" dist="63500" sx="102000" sy="102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antipov\Documents\Events\Medsoft 2016\Моя презентация\Pregnancy\Карта пациента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9" y="1224346"/>
            <a:ext cx="6336141" cy="5489638"/>
          </a:xfrm>
          <a:prstGeom prst="rect">
            <a:avLst/>
          </a:prstGeom>
          <a:noFill/>
          <a:effectLst>
            <a:outerShdw blurRad="444500" dist="1397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antipov\Documents\Events\Medsoft 2016\Моя презентация\Pregnancy\Жалобы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6" y="3796419"/>
            <a:ext cx="7102566" cy="8748715"/>
          </a:xfrm>
          <a:prstGeom prst="rect">
            <a:avLst/>
          </a:prstGeom>
          <a:noFill/>
          <a:effectLst>
            <a:outerShdw blurRad="304800" dist="127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antipov\Documents\Events\Medsoft 2016\Моя презентация\Pregnancy\Анкета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5" y="5327405"/>
            <a:ext cx="4661212" cy="5588208"/>
          </a:xfrm>
          <a:prstGeom prst="rect">
            <a:avLst/>
          </a:prstGeom>
          <a:noFill/>
          <a:effectLst>
            <a:outerShdw blurRad="444500" dist="165100" sx="102000" sy="102000" algn="ctr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6890750" y="4187803"/>
            <a:ext cx="7615459" cy="9508797"/>
            <a:chOff x="19130317" y="4418657"/>
            <a:chExt cx="7615459" cy="9508797"/>
          </a:xfrm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grpSpPr>
        <p:pic>
          <p:nvPicPr>
            <p:cNvPr id="1027" name="Picture 3" descr="C:\Users\aantipov\Documents\Events\Medsoft 2016\Моя презентация\Pregnancy\КТГ-монитор 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0317" y="4418657"/>
              <a:ext cx="7615459" cy="468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aantipov\Documents\Events\Виртуальная медицина\2016 Jan 26\Sonomed-25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025338" y="10207018"/>
              <a:ext cx="4820601" cy="262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aantipov\Documents\Events\Medsoft 2016\Моя презентация\Pregnancy\Расписание 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558" y="7759001"/>
            <a:ext cx="5897376" cy="5641221"/>
          </a:xfrm>
          <a:prstGeom prst="rect">
            <a:avLst/>
          </a:prstGeom>
          <a:noFill/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47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3.jpg"/>
          <p:cNvPicPr/>
          <p:nvPr/>
        </p:nvPicPr>
        <p:blipFill>
          <a:blip r:embed="rId2">
            <a:extLst/>
          </a:blip>
          <a:srcRect l="1172" t="1172" r="1172" b="1172"/>
          <a:stretch>
            <a:fillRect/>
          </a:stretch>
        </p:blipFill>
        <p:spPr>
          <a:xfrm rot="10800000">
            <a:off x="-2065584" y="-2669978"/>
            <a:ext cx="29107580" cy="1638597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3189043" y="353958"/>
            <a:ext cx="18005914" cy="228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9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ru-RU" sz="5850" b="1" dirty="0" smtClean="0">
                <a:solidFill>
                  <a:srgbClr val="FFFFFF"/>
                </a:solidFill>
                <a:uFill>
                  <a:solidFill>
                    <a:srgbClr val="17375E"/>
                  </a:solidFill>
                </a:uFill>
              </a:rPr>
              <a:t>ЛЕКАРСТВЕННОЕ ОБЕСПЕЧЕНИЕ</a:t>
            </a:r>
            <a:endParaRPr sz="5850" b="1" cap="all" dirty="0">
              <a:solidFill>
                <a:srgbClr val="FFFFFF"/>
              </a:solidFill>
              <a:uFill>
                <a:solidFill>
                  <a:srgbClr val="17375E"/>
                </a:solidFill>
              </a:u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4696" y="3609981"/>
            <a:ext cx="3727083" cy="7364669"/>
            <a:chOff x="-1489520" y="2091325"/>
            <a:chExt cx="4141045" cy="8182653"/>
          </a:xfrm>
        </p:grpSpPr>
        <p:pic>
          <p:nvPicPr>
            <p:cNvPr id="2055" name="Picture 7" descr="C:\Users\aantipov\Documents\Events\Medsoft 2016\Моя презентация\remsfarm\Доступные препараты информация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9520" y="2091325"/>
              <a:ext cx="4141045" cy="734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-1489520" y="9566092"/>
              <a:ext cx="41410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Персональное расписание приобретения лекарств</a:t>
              </a:r>
              <a:endParaRPr lang="ru-RU" sz="20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415136" y="3609981"/>
            <a:ext cx="3736582" cy="7064443"/>
            <a:chOff x="3263008" y="5417840"/>
            <a:chExt cx="4141045" cy="7829128"/>
          </a:xfrm>
        </p:grpSpPr>
        <p:pic>
          <p:nvPicPr>
            <p:cNvPr id="2054" name="Picture 6" descr="C:\Users\aantipov\Documents\Events\Medsoft 2016\Моя презентация\remsfarm\Создать заказ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008" y="5417840"/>
              <a:ext cx="4141045" cy="734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263008" y="12846858"/>
              <a:ext cx="41410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Оформление заказа по рецепту</a:t>
              </a:r>
              <a:endParaRPr lang="ru-RU" sz="20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426481" y="3617640"/>
            <a:ext cx="3765519" cy="7457293"/>
            <a:chOff x="8087544" y="2617450"/>
            <a:chExt cx="4141045" cy="8200990"/>
          </a:xfrm>
        </p:grpSpPr>
        <p:pic>
          <p:nvPicPr>
            <p:cNvPr id="2053" name="Picture 5" descr="C:\Users\aantipov\Documents\Events\Medsoft 2016\Моя презентация\remsfarm\Прием лекарств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544" y="2617450"/>
              <a:ext cx="4141045" cy="734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8087544" y="10110554"/>
              <a:ext cx="41410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Настройка графика приема лекарств</a:t>
              </a:r>
              <a:endParaRPr lang="ru-RU" sz="20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408024" y="3641980"/>
            <a:ext cx="3760096" cy="7032444"/>
            <a:chOff x="12875491" y="5417840"/>
            <a:chExt cx="4141045" cy="7744926"/>
          </a:xfrm>
        </p:grpSpPr>
        <p:pic>
          <p:nvPicPr>
            <p:cNvPr id="2052" name="Picture 4" descr="C:\Users\aantipov\Documents\Events\Medsoft 2016\Моя презентация\remsfarm\Прием лекарств добавление cop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5491" y="5417840"/>
              <a:ext cx="4141045" cy="734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2875491" y="12762656"/>
              <a:ext cx="41410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График приема лекарств</a:t>
              </a:r>
              <a:endParaRPr lang="ru-RU" sz="20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395092" y="3641981"/>
            <a:ext cx="3717788" cy="7032444"/>
            <a:chOff x="17664608" y="2605593"/>
            <a:chExt cx="4141045" cy="7833063"/>
          </a:xfrm>
        </p:grpSpPr>
        <p:pic>
          <p:nvPicPr>
            <p:cNvPr id="2051" name="Picture 3" descr="C:\Users\aantipov\Documents\Events\Medsoft 2016\Моя презентация\remsfarm\Моя аптека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4608" y="2605593"/>
              <a:ext cx="4141045" cy="734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7664608" y="10038546"/>
              <a:ext cx="41410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Поиск ближайшей аптеки</a:t>
              </a:r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0328904" y="3617640"/>
            <a:ext cx="3809880" cy="7357010"/>
            <a:chOff x="22417136" y="5417840"/>
            <a:chExt cx="4176464" cy="8064896"/>
          </a:xfrm>
        </p:grpSpPr>
        <p:pic>
          <p:nvPicPr>
            <p:cNvPr id="2050" name="Picture 2" descr="C:\Users\aantipov\Documents\Events\Medsoft 2016\Моя презентация\remsfarm\Мои заказы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7136" y="5417840"/>
              <a:ext cx="4141045" cy="734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22452555" y="12774850"/>
              <a:ext cx="41410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Статус заказа лекарственных препаратов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447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>
              <a:solidFill>
                <a:srgbClr val="00206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>
              <a:solidFill>
                <a:srgbClr val="00206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492</Words>
  <Application>Microsoft Macintosh PowerPoint</Application>
  <PresentationFormat>Другой</PresentationFormat>
  <Paragraphs>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Wingdings</vt:lpstr>
      <vt:lpstr>Arial</vt:lpstr>
      <vt:lpstr>Avenir Book</vt:lpstr>
      <vt:lpstr>Courier New</vt:lpstr>
      <vt:lpstr>Helvetica</vt:lpstr>
      <vt:lpstr>Default</vt:lpstr>
      <vt:lpstr>Презентация PowerPoint</vt:lpstr>
      <vt:lpstr>Решения ФОРС для здравоохранения</vt:lpstr>
      <vt:lpstr>Презентация PowerPoint</vt:lpstr>
      <vt:lpstr>REMSMED: архитектура и основные принципы</vt:lpstr>
      <vt:lpstr>REMSMED - как это работает?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Shcherbinina Daria</dc:creator>
  <cp:lastModifiedBy>Пользователь Microsoft Office</cp:lastModifiedBy>
  <cp:revision>27</cp:revision>
  <dcterms:modified xsi:type="dcterms:W3CDTF">2016-03-23T21:38:25Z</dcterms:modified>
</cp:coreProperties>
</file>