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2"/>
  </p:notesMasterIdLst>
  <p:sldIdLst>
    <p:sldId id="292" r:id="rId2"/>
    <p:sldId id="328" r:id="rId3"/>
    <p:sldId id="331" r:id="rId4"/>
    <p:sldId id="333" r:id="rId5"/>
    <p:sldId id="338" r:id="rId6"/>
    <p:sldId id="339" r:id="rId7"/>
    <p:sldId id="334" r:id="rId8"/>
    <p:sldId id="356" r:id="rId9"/>
    <p:sldId id="357" r:id="rId10"/>
    <p:sldId id="360" r:id="rId11"/>
    <p:sldId id="361" r:id="rId12"/>
    <p:sldId id="362" r:id="rId13"/>
    <p:sldId id="337" r:id="rId14"/>
    <p:sldId id="363" r:id="rId15"/>
    <p:sldId id="364" r:id="rId16"/>
    <p:sldId id="336" r:id="rId17"/>
    <p:sldId id="359" r:id="rId18"/>
    <p:sldId id="340" r:id="rId19"/>
    <p:sldId id="358" r:id="rId20"/>
    <p:sldId id="315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D0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2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28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F2FD1-EC1F-489A-8B07-72A32796223F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5811-5F0F-4CB4-A9B6-454AC3ACD0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E5811-5F0F-4CB4-A9B6-454AC3ACD0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9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28DC-2574-4FB2-B3D6-61D0014195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20" t="-10775" b="-1"/>
          <a:stretch/>
        </p:blipFill>
        <p:spPr>
          <a:xfrm rot="1830862">
            <a:off x="6300882" y="3864142"/>
            <a:ext cx="3202704" cy="3378190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9156192" y="3933056"/>
            <a:ext cx="995448" cy="29249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8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1D440-72B0-4727-B420-BC25B8491D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5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39B42-459E-4E3A-8525-1DE2AF5D6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83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B94F-A37B-43AD-AED9-E5A709229F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41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9A4E9-8394-48D2-8ECC-10CC57264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13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D4396-243C-4167-9000-2E166D6C4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86" y="59771"/>
            <a:ext cx="2617094" cy="5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М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D4396-243C-4167-9000-2E166D6C4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844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270C6-C89A-49C4-825B-FFFD6D94D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70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1A21-E924-4185-8C3E-2556C6FA7A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95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0D36-D693-4660-8123-B235ABB080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35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63B3-8209-41AD-8C2C-28FF52E0B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65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AA76B-1F1F-4DDE-8A86-F7F594CCE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05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291A4-194C-4FFE-B707-1F188339A5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6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r="10514"/>
          <a:stretch/>
        </p:blipFill>
        <p:spPr>
          <a:xfrm>
            <a:off x="0" y="5561369"/>
            <a:ext cx="9144000" cy="1306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r="11594" b="12065"/>
          <a:stretch/>
        </p:blipFill>
        <p:spPr>
          <a:xfrm flipV="1">
            <a:off x="0" y="-15195"/>
            <a:ext cx="9144000" cy="157440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6002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4D660F2-278A-4588-8591-D94DBBE2D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4" y="6165304"/>
            <a:ext cx="2089503" cy="5570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2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azekin_A@Esc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504" y="1122363"/>
            <a:ext cx="9001000" cy="23876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Управление товарными запасами</a:t>
            </a:r>
            <a:endParaRPr lang="ru-RU" altLang="ru-RU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419250"/>
          </a:xfrm>
        </p:spPr>
        <p:txBody>
          <a:bodyPr/>
          <a:lstStyle/>
          <a:p>
            <a:pPr algn="r" eaLnBrk="1" hangingPunct="1"/>
            <a:r>
              <a:rPr lang="ru-RU" altLang="ru-RU" dirty="0" smtClean="0"/>
              <a:t>Возможности автоматизации</a:t>
            </a:r>
            <a:endParaRPr lang="ru-RU" altLang="ru-RU" dirty="0" smtClean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 smtClean="0"/>
          </a:p>
          <a:p>
            <a:pPr algn="r" eaLnBrk="1" hangingPunct="1"/>
            <a:r>
              <a:rPr lang="ru-RU" altLang="ru-RU" dirty="0" smtClean="0"/>
              <a:t>Казекин Андрей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fixXYa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567434" cy="4388944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698" y="6093296"/>
            <a:ext cx="2993142" cy="71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9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fixXYbc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8" y="1268761"/>
            <a:ext cx="943529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fixZ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" y="1268761"/>
            <a:ext cx="930439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0"/>
            <a:ext cx="4304762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4104456" cy="6095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692696"/>
            <a:ext cx="468777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89"/>
            <a:ext cx="4788024" cy="6024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807644"/>
            <a:ext cx="4176464" cy="57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Стратегии управления ТЗ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643701"/>
              </p:ext>
            </p:extLst>
          </p:nvPr>
        </p:nvGraphicFramePr>
        <p:xfrm>
          <a:off x="179512" y="1600200"/>
          <a:ext cx="8784975" cy="44210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28325"/>
                <a:gridCol w="2928325"/>
                <a:gridCol w="2928325"/>
              </a:tblGrid>
              <a:tr h="4421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Показатели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Стратегия 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Стратегия 2</a:t>
                      </a:r>
                      <a:endParaRPr lang="ru-RU" sz="2000" dirty="0"/>
                    </a:p>
                  </a:txBody>
                  <a:tcPr/>
                </a:tc>
              </a:tr>
              <a:tr h="442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Объем склада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Средний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Средний</a:t>
                      </a:r>
                      <a:endParaRPr lang="ru-RU" sz="2000" dirty="0"/>
                    </a:p>
                  </a:txBody>
                  <a:tcPr/>
                </a:tc>
              </a:tr>
              <a:tr h="4421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Оборотные</a:t>
                      </a:r>
                      <a:r>
                        <a:rPr lang="ru-RU" sz="2000" baseline="0" dirty="0" smtClean="0"/>
                        <a:t> средства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Ограничение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Нет ограничения</a:t>
                      </a:r>
                      <a:endParaRPr lang="ru-RU" sz="2000" dirty="0"/>
                    </a:p>
                  </a:txBody>
                  <a:tcPr/>
                </a:tc>
              </a:tr>
              <a:tr h="442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442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Удовлетворяем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Удовлетворяем</a:t>
                      </a:r>
                      <a:endParaRPr lang="ru-RU" sz="2000" dirty="0"/>
                    </a:p>
                  </a:txBody>
                  <a:tcPr/>
                </a:tc>
              </a:tr>
              <a:tr h="4421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Трудозатраты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</a:t>
                      </a:r>
                      <a:r>
                        <a:rPr lang="ru-RU" sz="2000" baseline="0" dirty="0" smtClean="0"/>
                        <a:t> частоту заказа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 анализ</a:t>
                      </a:r>
                      <a:endParaRPr lang="ru-RU" sz="2000" dirty="0"/>
                    </a:p>
                  </a:txBody>
                  <a:tcPr/>
                </a:tc>
              </a:tr>
              <a:tr h="4421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Риск </a:t>
                      </a:r>
                      <a:r>
                        <a:rPr lang="ru-RU" sz="2000" dirty="0" err="1" smtClean="0"/>
                        <a:t>дефектуры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Допускаем</a:t>
                      </a:r>
                      <a:r>
                        <a:rPr lang="ru-RU" sz="2000" baseline="0" dirty="0" smtClean="0"/>
                        <a:t> по </a:t>
                      </a:r>
                      <a:r>
                        <a:rPr lang="en-US" sz="2000" baseline="0" dirty="0" err="1" smtClean="0"/>
                        <a:t>bc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ru-RU" sz="2000" baseline="0" dirty="0" smtClean="0"/>
                        <a:t>и </a:t>
                      </a:r>
                      <a:r>
                        <a:rPr lang="en-US" sz="2000" baseline="0" dirty="0" smtClean="0"/>
                        <a:t>Z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Минимизируем</a:t>
                      </a:r>
                      <a:endParaRPr lang="ru-RU" sz="2000" dirty="0"/>
                    </a:p>
                  </a:txBody>
                  <a:tcPr/>
                </a:tc>
              </a:tr>
              <a:tr h="4421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Риск </a:t>
                      </a:r>
                      <a:r>
                        <a:rPr lang="ru-RU" sz="2000" dirty="0" err="1" smtClean="0"/>
                        <a:t>сверхазапаса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Управляем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Управляем</a:t>
                      </a:r>
                      <a:endParaRPr lang="ru-RU" sz="2000" dirty="0"/>
                    </a:p>
                  </a:txBody>
                  <a:tcPr/>
                </a:tc>
              </a:tr>
              <a:tr h="442109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Норма и</a:t>
                      </a:r>
                      <a:r>
                        <a:rPr lang="ru-RU" sz="2000" baseline="0" dirty="0" smtClean="0"/>
                        <a:t> страховой ТЗ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Уменьшаем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Увеличиваем</a:t>
                      </a:r>
                      <a:endParaRPr lang="ru-RU" sz="2000" dirty="0"/>
                    </a:p>
                  </a:txBody>
                  <a:tcPr/>
                </a:tc>
              </a:tr>
              <a:tr h="442109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698" y="6093296"/>
            <a:ext cx="2993142" cy="71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-306288"/>
            <a:ext cx="8229600" cy="1143000"/>
          </a:xfrm>
        </p:spPr>
        <p:txBody>
          <a:bodyPr/>
          <a:lstStyle/>
          <a:p>
            <a:r>
              <a:rPr lang="ru-RU" dirty="0" smtClean="0"/>
              <a:t>Показатели качества ТЗ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895233"/>
              </p:ext>
            </p:extLst>
          </p:nvPr>
        </p:nvGraphicFramePr>
        <p:xfrm>
          <a:off x="179515" y="1412777"/>
          <a:ext cx="8856980" cy="439036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85698"/>
                <a:gridCol w="885698"/>
                <a:gridCol w="885698"/>
                <a:gridCol w="885698"/>
                <a:gridCol w="1065717"/>
                <a:gridCol w="792088"/>
                <a:gridCol w="799289"/>
                <a:gridCol w="885698"/>
                <a:gridCol w="885698"/>
                <a:gridCol w="885698"/>
              </a:tblGrid>
              <a:tr h="12241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Категория заказа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позиций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Упаковок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Сумма ТЗ в закупочных ценах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Сумма продаж в розничных ценах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Сумма наценки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Кол-во позиций в </a:t>
                      </a:r>
                      <a:r>
                        <a:rPr lang="ru-RU" sz="1400" dirty="0" err="1" smtClean="0"/>
                        <a:t>сверхзапасе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r>
                        <a:rPr lang="ru-RU" sz="1400" baseline="0" dirty="0" smtClean="0"/>
                        <a:t> позиций в </a:t>
                      </a:r>
                      <a:r>
                        <a:rPr lang="ru-RU" sz="1400" baseline="0" dirty="0" err="1" smtClean="0"/>
                        <a:t>сверхзапасе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Кол-во упаковок в </a:t>
                      </a:r>
                      <a:r>
                        <a:rPr lang="ru-RU" sz="1400" dirty="0" err="1" smtClean="0"/>
                        <a:t>сверхзапаса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Упущенная выгода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5731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XYa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r>
                        <a:rPr lang="ru-RU" sz="1100" dirty="0" smtClean="0"/>
                        <a:t>К(2%)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</a:tr>
              <a:tr h="35731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XYbc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</a:tr>
              <a:tr h="35731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Za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</a:tr>
              <a:tr h="35731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Zbc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</a:tr>
              <a:tr h="8076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Выводимый</a:t>
                      </a:r>
                      <a:r>
                        <a:rPr lang="ru-RU" sz="1400" baseline="0" dirty="0" smtClean="0"/>
                        <a:t> товар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</a:tr>
              <a:tr h="5720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Новый</a:t>
                      </a:r>
                      <a:r>
                        <a:rPr lang="ru-RU" sz="1400" baseline="0" dirty="0" smtClean="0"/>
                        <a:t> товар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</a:tr>
              <a:tr h="3573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Собственно ТЗ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84344" y="1052736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Сверхзапас</a:t>
            </a:r>
            <a:r>
              <a:rPr lang="ru-RU" dirty="0" smtClean="0"/>
              <a:t> и </a:t>
            </a:r>
            <a:r>
              <a:rPr lang="ru-RU" dirty="0" err="1" smtClean="0"/>
              <a:t>дефектура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Фин. результат</a:t>
            </a:r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1691680" y="2700453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3490212" y="2700453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2576982" y="3407794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691680" y="3767570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3490213" y="5066060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5400000">
            <a:off x="1691680" y="5517231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5400000">
            <a:off x="2576982" y="5517231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5400000">
            <a:off x="3490212" y="5517231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1691680" y="4293095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1691680" y="3407794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5400000">
            <a:off x="1691680" y="3063817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1691680" y="5066060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0800000">
            <a:off x="2576983" y="4293095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2576983" y="3767570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4499992" y="2700453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4499992" y="3063817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4499992" y="3407794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5400000">
            <a:off x="4499992" y="3767570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5400000">
            <a:off x="4499992" y="4293095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4499992" y="5066060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2576982" y="2700453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2576982" y="3063817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2576982" y="5066060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3490212" y="3063817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3490212" y="3407794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>
            <a:off x="3490212" y="3767570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3490212" y="4293095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4499992" y="5517231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верх 36"/>
          <p:cNvSpPr/>
          <p:nvPr/>
        </p:nvSpPr>
        <p:spPr>
          <a:xfrm>
            <a:off x="5364088" y="2700453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верх 37"/>
          <p:cNvSpPr/>
          <p:nvPr/>
        </p:nvSpPr>
        <p:spPr>
          <a:xfrm>
            <a:off x="5364088" y="3063817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верх 38"/>
          <p:cNvSpPr/>
          <p:nvPr/>
        </p:nvSpPr>
        <p:spPr>
          <a:xfrm>
            <a:off x="5364088" y="3407794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10800000">
            <a:off x="5364088" y="3767570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 rot="10800000">
            <a:off x="5364088" y="4293095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верх 42"/>
          <p:cNvSpPr/>
          <p:nvPr/>
        </p:nvSpPr>
        <p:spPr>
          <a:xfrm rot="5400000">
            <a:off x="5364088" y="5066060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верх 43"/>
          <p:cNvSpPr/>
          <p:nvPr/>
        </p:nvSpPr>
        <p:spPr>
          <a:xfrm>
            <a:off x="5364088" y="5517231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>
            <a:off x="6156177" y="2700453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>
            <a:off x="6156177" y="3063817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 rot="10800000">
            <a:off x="6156177" y="3407794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10800000">
            <a:off x="6156177" y="3767570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10800000">
            <a:off x="6156177" y="4293095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5400000">
            <a:off x="6156177" y="5066060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5400000">
            <a:off x="6156177" y="5517231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10800000">
            <a:off x="7020272" y="2700453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10800000">
            <a:off x="7020272" y="3063817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10800000">
            <a:off x="7020272" y="3407794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>
            <a:off x="7020272" y="3767570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>
            <a:off x="7020272" y="4293095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5400000">
            <a:off x="7020272" y="5066060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 rot="10800000">
            <a:off x="7020272" y="5517231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 rot="10800000">
            <a:off x="7901302" y="5517231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rot="10800000">
            <a:off x="7901302" y="5066060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 rot="10800000">
            <a:off x="7901302" y="4293095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 rot="10800000">
            <a:off x="7901302" y="3767570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верх 63"/>
          <p:cNvSpPr/>
          <p:nvPr/>
        </p:nvSpPr>
        <p:spPr>
          <a:xfrm rot="5400000">
            <a:off x="7901302" y="3407794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 rot="10800000">
            <a:off x="7901302" y="3063817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верх 65"/>
          <p:cNvSpPr/>
          <p:nvPr/>
        </p:nvSpPr>
        <p:spPr>
          <a:xfrm rot="10800000">
            <a:off x="7901302" y="2700453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верх 66"/>
          <p:cNvSpPr/>
          <p:nvPr/>
        </p:nvSpPr>
        <p:spPr>
          <a:xfrm>
            <a:off x="8773943" y="2700453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верх 67"/>
          <p:cNvSpPr/>
          <p:nvPr/>
        </p:nvSpPr>
        <p:spPr>
          <a:xfrm>
            <a:off x="8773943" y="3063817"/>
            <a:ext cx="216024" cy="21602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верх 68"/>
          <p:cNvSpPr/>
          <p:nvPr/>
        </p:nvSpPr>
        <p:spPr>
          <a:xfrm rot="10800000">
            <a:off x="8773943" y="3407794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верх 69"/>
          <p:cNvSpPr/>
          <p:nvPr/>
        </p:nvSpPr>
        <p:spPr>
          <a:xfrm rot="10800000">
            <a:off x="8773943" y="3767570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верх 70"/>
          <p:cNvSpPr/>
          <p:nvPr/>
        </p:nvSpPr>
        <p:spPr>
          <a:xfrm rot="10800000">
            <a:off x="8773943" y="4293095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верх 71"/>
          <p:cNvSpPr/>
          <p:nvPr/>
        </p:nvSpPr>
        <p:spPr>
          <a:xfrm rot="5400000">
            <a:off x="8773943" y="5066060"/>
            <a:ext cx="216024" cy="21602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верх 72"/>
          <p:cNvSpPr/>
          <p:nvPr/>
        </p:nvSpPr>
        <p:spPr>
          <a:xfrm rot="5400000">
            <a:off x="8773943" y="5517231"/>
            <a:ext cx="216024" cy="21602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069009" y="1061203"/>
            <a:ext cx="0" cy="36933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720566" y="1052736"/>
            <a:ext cx="0" cy="36933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5580112" y="1052736"/>
            <a:ext cx="0" cy="36933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9032224" y="1052736"/>
            <a:ext cx="0" cy="36933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Распределите товар по Категориям заказа в результате анализа </a:t>
            </a:r>
            <a:r>
              <a:rPr lang="en-US" dirty="0" err="1" smtClean="0"/>
              <a:t>abcXYZ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Определите Страховой запас и Норму запаса для каждой категории;</a:t>
            </a:r>
          </a:p>
          <a:p>
            <a:r>
              <a:rPr lang="ru-RU" dirty="0" smtClean="0"/>
              <a:t>Контролируйте динамику изменения ключевых показателей;</a:t>
            </a:r>
          </a:p>
          <a:p>
            <a:pPr marL="0" indent="0">
              <a:buNone/>
            </a:pPr>
            <a:r>
              <a:rPr lang="ru-RU" dirty="0" smtClean="0"/>
              <a:t>Решения </a:t>
            </a:r>
            <a:r>
              <a:rPr lang="ru-RU" dirty="0" err="1" smtClean="0"/>
              <a:t>Эскейп</a:t>
            </a:r>
            <a:r>
              <a:rPr lang="ru-RU" dirty="0" smtClean="0"/>
              <a:t> позволят делать это быстро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909" y="5301208"/>
            <a:ext cx="299314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тратим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Текучка или автоматизированное управление ТЗ? </a:t>
            </a:r>
          </a:p>
          <a:p>
            <a:r>
              <a:rPr lang="ru-RU" dirty="0" smtClean="0"/>
              <a:t> Один подход ко всему ассортименту? Допускаем упущенную выгоду?</a:t>
            </a:r>
          </a:p>
          <a:p>
            <a:pPr marL="0" indent="0">
              <a:buNone/>
            </a:pPr>
            <a:r>
              <a:rPr lang="ru-RU" dirty="0" smtClean="0"/>
              <a:t>Примеры:</a:t>
            </a:r>
          </a:p>
          <a:p>
            <a:r>
              <a:rPr lang="ru-RU" dirty="0" smtClean="0"/>
              <a:t>АС 18 аптек: 3 аналитика тратят по 4,5 часа в неделю, осуществляя заказ на 6 аптек</a:t>
            </a:r>
          </a:p>
          <a:p>
            <a:r>
              <a:rPr lang="ru-RU" dirty="0" smtClean="0"/>
              <a:t>АС 7 аптек: 1 аналитик тратит 2 часа на 1 заказ товара на 7 аптек.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698" y="6093296"/>
            <a:ext cx="2993142" cy="71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57200" y="3789040"/>
            <a:ext cx="7643192" cy="115212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  <a:tint val="66000"/>
                  <a:satMod val="160000"/>
                </a:schemeClr>
              </a:gs>
              <a:gs pos="50000">
                <a:schemeClr val="accent2">
                  <a:lumMod val="110000"/>
                  <a:satMod val="105000"/>
                  <a:tint val="67000"/>
                  <a:tint val="44500"/>
                  <a:satMod val="160000"/>
                </a:schemeClr>
              </a:gs>
              <a:gs pos="100000">
                <a:schemeClr val="accent2">
                  <a:lumMod val="110000"/>
                  <a:satMod val="105000"/>
                  <a:tint val="67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10572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позволит нам повысить прибыль и</a:t>
            </a:r>
            <a:r>
              <a:rPr lang="en-US" dirty="0" smtClean="0"/>
              <a:t>/</a:t>
            </a:r>
            <a:r>
              <a:rPr lang="ru-RU" dirty="0" smtClean="0"/>
              <a:t>или снизить затраты?</a:t>
            </a:r>
          </a:p>
          <a:p>
            <a:r>
              <a:rPr lang="ru-RU" dirty="0" smtClean="0"/>
              <a:t>Доп. </a:t>
            </a:r>
            <a:r>
              <a:rPr lang="ru-RU" dirty="0"/>
              <a:t>д</a:t>
            </a:r>
            <a:r>
              <a:rPr lang="ru-RU" dirty="0" smtClean="0"/>
              <a:t>оходность (Маркетинговые инициативы);</a:t>
            </a:r>
          </a:p>
          <a:p>
            <a:r>
              <a:rPr lang="ru-RU" dirty="0"/>
              <a:t>Активность персонала в </a:t>
            </a:r>
            <a:r>
              <a:rPr lang="ru-RU" dirty="0" err="1"/>
              <a:t>т.ч</a:t>
            </a:r>
            <a:r>
              <a:rPr lang="ru-RU" dirty="0"/>
              <a:t>. в продажах;</a:t>
            </a:r>
          </a:p>
          <a:p>
            <a:r>
              <a:rPr lang="ru-RU" dirty="0" smtClean="0"/>
              <a:t>Управление </a:t>
            </a:r>
            <a:r>
              <a:rPr lang="ru-RU" dirty="0"/>
              <a:t>ассортиментом;</a:t>
            </a:r>
          </a:p>
          <a:p>
            <a:r>
              <a:rPr lang="ru-RU" dirty="0" smtClean="0"/>
              <a:t>Качество товарного запаса;</a:t>
            </a:r>
          </a:p>
          <a:p>
            <a:r>
              <a:rPr lang="ru-RU" dirty="0" smtClean="0"/>
              <a:t>Ценообразование</a:t>
            </a:r>
            <a:r>
              <a:rPr lang="en-US" dirty="0"/>
              <a:t>?</a:t>
            </a:r>
            <a:endParaRPr lang="ru-RU" dirty="0" smtClean="0"/>
          </a:p>
          <a:p>
            <a:r>
              <a:rPr lang="ru-RU" dirty="0" smtClean="0"/>
              <a:t>Процессы</a:t>
            </a:r>
            <a:r>
              <a:rPr lang="en-US" dirty="0" smtClean="0"/>
              <a:t>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тратить время?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1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Начнем диалог? =)</a:t>
            </a:r>
            <a:endParaRPr lang="ru-RU" sz="4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Казекин Андрей</a:t>
            </a:r>
            <a:r>
              <a:rPr lang="en-US" dirty="0" smtClean="0"/>
              <a:t>,</a:t>
            </a:r>
            <a:endParaRPr lang="ru-RU" dirty="0"/>
          </a:p>
          <a:p>
            <a:pPr algn="r"/>
            <a:r>
              <a:rPr lang="en-US" dirty="0" smtClean="0">
                <a:hlinkClick r:id="rId2"/>
              </a:rPr>
              <a:t>Kazekin_</a:t>
            </a:r>
            <a:r>
              <a:rPr lang="en-US" dirty="0">
                <a:hlinkClick r:id="rId2"/>
              </a:rPr>
              <a:t>A</a:t>
            </a:r>
            <a:r>
              <a:rPr lang="en-US" dirty="0" smtClean="0">
                <a:hlinkClick r:id="rId2"/>
              </a:rPr>
              <a:t>@Esc.ru</a:t>
            </a:r>
            <a:endParaRPr lang="en-US" dirty="0" smtClean="0"/>
          </a:p>
          <a:p>
            <a:pPr algn="r"/>
            <a:r>
              <a:rPr lang="ru-RU" dirty="0" smtClean="0"/>
              <a:t>+7 </a:t>
            </a:r>
            <a:r>
              <a:rPr lang="ru-RU" dirty="0"/>
              <a:t>(499) 968-91-00  </a:t>
            </a:r>
            <a:endParaRPr lang="en-US" dirty="0"/>
          </a:p>
          <a:p>
            <a:pPr algn="r"/>
            <a:r>
              <a:rPr lang="en-US" dirty="0"/>
              <a:t>+</a:t>
            </a:r>
            <a:r>
              <a:rPr lang="en-US" dirty="0" smtClean="0"/>
              <a:t>7(926)842-65-56</a:t>
            </a:r>
            <a:endParaRPr lang="en-US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1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076" y="2132856"/>
            <a:ext cx="8795419" cy="115212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  <a:tint val="66000"/>
                  <a:satMod val="160000"/>
                </a:schemeClr>
              </a:gs>
              <a:gs pos="50000">
                <a:schemeClr val="accent2">
                  <a:lumMod val="110000"/>
                  <a:satMod val="105000"/>
                  <a:tint val="67000"/>
                  <a:tint val="44500"/>
                  <a:satMod val="160000"/>
                </a:schemeClr>
              </a:gs>
              <a:gs pos="100000">
                <a:schemeClr val="accent2">
                  <a:lumMod val="110000"/>
                  <a:satMod val="105000"/>
                  <a:tint val="67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ассортиментом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75"/>
            <a:ext cx="8784976" cy="4525963"/>
          </a:xfrm>
        </p:spPr>
        <p:txBody>
          <a:bodyPr/>
          <a:lstStyle/>
          <a:p>
            <a:r>
              <a:rPr lang="ru-RU" dirty="0" smtClean="0"/>
              <a:t>Ввод новых позиций в ассортимент (ширина);</a:t>
            </a:r>
          </a:p>
          <a:p>
            <a:r>
              <a:rPr lang="ru-RU" dirty="0" smtClean="0"/>
              <a:t>Определение оптимального количества упаковок каждой позиции на остатке (глубина);</a:t>
            </a:r>
          </a:p>
          <a:p>
            <a:r>
              <a:rPr lang="ru-RU" dirty="0" smtClean="0"/>
              <a:t>Вывод неходовых позиций из ассортимента;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Итог: имеем ассортиментную матрицу товаров, удовлетворяющих спрос в данной локации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3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Товарный запас (ТЗ)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1706362"/>
            <a:ext cx="8229600" cy="46303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 управления ТЗ: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Удовлетворить спрос;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Получить максимальную прибыль с потраченных на закуп денег;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Баланс между </a:t>
            </a:r>
            <a:r>
              <a:rPr lang="ru-RU" dirty="0" err="1" smtClean="0"/>
              <a:t>дефектурой</a:t>
            </a:r>
            <a:r>
              <a:rPr lang="ru-RU" dirty="0" smtClean="0"/>
              <a:t> и </a:t>
            </a:r>
            <a:r>
              <a:rPr lang="ru-RU" dirty="0" err="1" smtClean="0"/>
              <a:t>сверхзапасом</a:t>
            </a:r>
            <a:r>
              <a:rPr lang="ru-RU" dirty="0" smtClean="0"/>
              <a:t> с минимальными рисками;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Баланс между частотой заказов и трудозатрат на приемку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74299" y="1152737"/>
            <a:ext cx="1597701" cy="660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Деньги</a:t>
            </a:r>
          </a:p>
          <a:p>
            <a:pPr algn="ctr"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(на закуп)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5575" y="1152737"/>
            <a:ext cx="1597701" cy="660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Спрос (уникальный)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28991" y="1813412"/>
            <a:ext cx="1597701" cy="660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склада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40702" y="1490405"/>
            <a:ext cx="1597701" cy="660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Скорость и стабильность </a:t>
            </a:r>
            <a:r>
              <a:rPr lang="ru-RU" sz="1100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уходимости</a:t>
            </a:r>
            <a:endParaRPr lang="ru-RU" sz="11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52320" y="2762811"/>
            <a:ext cx="1597701" cy="660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Трудозатраты</a:t>
            </a:r>
          </a:p>
        </p:txBody>
      </p:sp>
    </p:spTree>
    <p:extLst>
      <p:ext uri="{BB962C8B-B14F-4D97-AF65-F5344CB8AC3E}">
        <p14:creationId xmlns:p14="http://schemas.microsoft.com/office/powerpoint/2010/main" val="3000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показатели ТЗ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Как управлять? Ввести показатели:</a:t>
            </a:r>
          </a:p>
          <a:p>
            <a:r>
              <a:rPr lang="ru-RU" dirty="0" smtClean="0"/>
              <a:t>Страховой запас</a:t>
            </a:r>
          </a:p>
          <a:p>
            <a:pPr marL="0" indent="0">
              <a:buNone/>
            </a:pPr>
            <a:r>
              <a:rPr lang="ru-RU" dirty="0" smtClean="0"/>
              <a:t>Минимальное количество упаковок товара, достаточное, чтобы </a:t>
            </a:r>
            <a:r>
              <a:rPr lang="ru-RU" dirty="0" err="1" smtClean="0"/>
              <a:t>минимизровать</a:t>
            </a:r>
            <a:r>
              <a:rPr lang="ru-RU" dirty="0" smtClean="0"/>
              <a:t> риск возникновения </a:t>
            </a:r>
            <a:r>
              <a:rPr lang="ru-RU" dirty="0" err="1" smtClean="0"/>
              <a:t>дефектуры</a:t>
            </a:r>
            <a:r>
              <a:rPr lang="ru-RU" dirty="0" smtClean="0"/>
              <a:t> </a:t>
            </a:r>
            <a:r>
              <a:rPr lang="ru-RU" sz="2400" dirty="0" smtClean="0"/>
              <a:t>(при срыве поставки)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ОПТИМАльный</a:t>
            </a:r>
            <a:r>
              <a:rPr lang="ru-RU" dirty="0" smtClean="0"/>
              <a:t> ТЗ</a:t>
            </a:r>
          </a:p>
          <a:p>
            <a:pPr marL="0" indent="0">
              <a:buNone/>
            </a:pPr>
            <a:r>
              <a:rPr lang="ru-RU" dirty="0" smtClean="0"/>
              <a:t>Оптимальное количество упаковок товара на остатках с учетом ситуации аптеки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04248" y="2132856"/>
            <a:ext cx="1597701" cy="660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Точка заказа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04247" y="4293096"/>
            <a:ext cx="1597701" cy="660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Баланс трудозатраты/ деньги/риски</a:t>
            </a:r>
          </a:p>
        </p:txBody>
      </p:sp>
    </p:spTree>
    <p:extLst>
      <p:ext uri="{BB962C8B-B14F-4D97-AF65-F5344CB8AC3E}">
        <p14:creationId xmlns:p14="http://schemas.microsoft.com/office/powerpoint/2010/main" val="18443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ТЗ в аптеке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1" name="Полотно 136"/>
          <p:cNvGrpSpPr/>
          <p:nvPr/>
        </p:nvGrpSpPr>
        <p:grpSpPr>
          <a:xfrm>
            <a:off x="323528" y="1268760"/>
            <a:ext cx="8393752" cy="4857479"/>
            <a:chOff x="0" y="0"/>
            <a:chExt cx="5829300" cy="33147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5829300" cy="33147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14300" y="227965"/>
              <a:ext cx="5486400" cy="2743835"/>
            </a:xfrm>
            <a:prstGeom prst="rect">
              <a:avLst/>
            </a:prstGeom>
            <a:solidFill>
              <a:srgbClr val="E2EFD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600"/>
            </a:p>
          </p:txBody>
        </p:sp>
        <p:cxnSp>
          <p:nvCxnSpPr>
            <p:cNvPr id="14" name="Line 5"/>
            <p:cNvCxnSpPr>
              <a:cxnSpLocks noChangeShapeType="1"/>
            </p:cNvCxnSpPr>
            <p:nvPr/>
          </p:nvCxnSpPr>
          <p:spPr bwMode="auto">
            <a:xfrm>
              <a:off x="114300" y="799465"/>
              <a:ext cx="2971800" cy="17157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6"/>
            <p:cNvCxnSpPr>
              <a:cxnSpLocks noChangeShapeType="1"/>
            </p:cNvCxnSpPr>
            <p:nvPr/>
          </p:nvCxnSpPr>
          <p:spPr bwMode="auto">
            <a:xfrm>
              <a:off x="114300" y="1943100"/>
              <a:ext cx="5486400" cy="63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7"/>
            <p:cNvCxnSpPr>
              <a:cxnSpLocks noChangeShapeType="1"/>
            </p:cNvCxnSpPr>
            <p:nvPr/>
          </p:nvCxnSpPr>
          <p:spPr bwMode="auto">
            <a:xfrm>
              <a:off x="114300" y="228600"/>
              <a:ext cx="5486400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8"/>
            <p:cNvCxnSpPr>
              <a:cxnSpLocks noChangeShapeType="1"/>
            </p:cNvCxnSpPr>
            <p:nvPr/>
          </p:nvCxnSpPr>
          <p:spPr bwMode="auto">
            <a:xfrm flipH="1">
              <a:off x="3086100" y="799465"/>
              <a:ext cx="1270" cy="17132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9"/>
            <p:cNvCxnSpPr>
              <a:cxnSpLocks noChangeShapeType="1"/>
            </p:cNvCxnSpPr>
            <p:nvPr/>
          </p:nvCxnSpPr>
          <p:spPr bwMode="auto">
            <a:xfrm flipV="1">
              <a:off x="1371600" y="1829435"/>
              <a:ext cx="635" cy="2279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0"/>
            <p:cNvCxnSpPr>
              <a:cxnSpLocks noChangeShapeType="1"/>
            </p:cNvCxnSpPr>
            <p:nvPr/>
          </p:nvCxnSpPr>
          <p:spPr bwMode="auto">
            <a:xfrm flipV="1">
              <a:off x="228600" y="1829435"/>
              <a:ext cx="635" cy="2279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1"/>
            <p:cNvCxnSpPr>
              <a:cxnSpLocks noChangeShapeType="1"/>
            </p:cNvCxnSpPr>
            <p:nvPr/>
          </p:nvCxnSpPr>
          <p:spPr bwMode="auto">
            <a:xfrm flipV="1">
              <a:off x="457200" y="1829435"/>
              <a:ext cx="1270" cy="2279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2"/>
            <p:cNvCxnSpPr>
              <a:cxnSpLocks noChangeShapeType="1"/>
            </p:cNvCxnSpPr>
            <p:nvPr/>
          </p:nvCxnSpPr>
          <p:spPr bwMode="auto">
            <a:xfrm flipV="1">
              <a:off x="685800" y="1829435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3"/>
            <p:cNvCxnSpPr>
              <a:cxnSpLocks noChangeShapeType="1"/>
            </p:cNvCxnSpPr>
            <p:nvPr/>
          </p:nvCxnSpPr>
          <p:spPr bwMode="auto">
            <a:xfrm flipV="1">
              <a:off x="913765" y="1829435"/>
              <a:ext cx="127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14"/>
            <p:cNvCxnSpPr>
              <a:cxnSpLocks noChangeShapeType="1"/>
            </p:cNvCxnSpPr>
            <p:nvPr/>
          </p:nvCxnSpPr>
          <p:spPr bwMode="auto">
            <a:xfrm flipV="1">
              <a:off x="1143000" y="1829435"/>
              <a:ext cx="127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15"/>
            <p:cNvCxnSpPr>
              <a:cxnSpLocks noChangeShapeType="1"/>
            </p:cNvCxnSpPr>
            <p:nvPr/>
          </p:nvCxnSpPr>
          <p:spPr bwMode="auto">
            <a:xfrm flipV="1">
              <a:off x="1599565" y="1829435"/>
              <a:ext cx="2540" cy="229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16"/>
            <p:cNvCxnSpPr>
              <a:cxnSpLocks noChangeShapeType="1"/>
            </p:cNvCxnSpPr>
            <p:nvPr/>
          </p:nvCxnSpPr>
          <p:spPr bwMode="auto">
            <a:xfrm flipV="1">
              <a:off x="1828800" y="1829435"/>
              <a:ext cx="1905" cy="229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7"/>
            <p:cNvCxnSpPr>
              <a:cxnSpLocks noChangeShapeType="1"/>
            </p:cNvCxnSpPr>
            <p:nvPr/>
          </p:nvCxnSpPr>
          <p:spPr bwMode="auto">
            <a:xfrm flipV="1">
              <a:off x="2057400" y="1829435"/>
              <a:ext cx="2540" cy="229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8"/>
            <p:cNvCxnSpPr>
              <a:cxnSpLocks noChangeShapeType="1"/>
            </p:cNvCxnSpPr>
            <p:nvPr/>
          </p:nvCxnSpPr>
          <p:spPr bwMode="auto">
            <a:xfrm flipV="1">
              <a:off x="2286635" y="1829435"/>
              <a:ext cx="3175" cy="230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9"/>
            <p:cNvCxnSpPr>
              <a:cxnSpLocks noChangeShapeType="1"/>
            </p:cNvCxnSpPr>
            <p:nvPr/>
          </p:nvCxnSpPr>
          <p:spPr bwMode="auto">
            <a:xfrm flipV="1">
              <a:off x="2514600" y="1829435"/>
              <a:ext cx="4445" cy="230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20"/>
            <p:cNvCxnSpPr>
              <a:cxnSpLocks noChangeShapeType="1"/>
            </p:cNvCxnSpPr>
            <p:nvPr/>
          </p:nvCxnSpPr>
          <p:spPr bwMode="auto">
            <a:xfrm flipV="1">
              <a:off x="2743200" y="1829435"/>
              <a:ext cx="3810" cy="230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21"/>
            <p:cNvCxnSpPr>
              <a:cxnSpLocks noChangeShapeType="1"/>
            </p:cNvCxnSpPr>
            <p:nvPr/>
          </p:nvCxnSpPr>
          <p:spPr bwMode="auto">
            <a:xfrm flipV="1">
              <a:off x="2972435" y="1829435"/>
              <a:ext cx="3175" cy="230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22"/>
            <p:cNvCxnSpPr>
              <a:cxnSpLocks noChangeShapeType="1"/>
            </p:cNvCxnSpPr>
            <p:nvPr/>
          </p:nvCxnSpPr>
          <p:spPr bwMode="auto">
            <a:xfrm flipV="1">
              <a:off x="3200400" y="1829435"/>
              <a:ext cx="3175" cy="23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23"/>
            <p:cNvCxnSpPr>
              <a:cxnSpLocks noChangeShapeType="1"/>
            </p:cNvCxnSpPr>
            <p:nvPr/>
          </p:nvCxnSpPr>
          <p:spPr bwMode="auto">
            <a:xfrm flipV="1">
              <a:off x="3429000" y="1829435"/>
              <a:ext cx="3175" cy="23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24"/>
            <p:cNvCxnSpPr>
              <a:cxnSpLocks noChangeShapeType="1"/>
            </p:cNvCxnSpPr>
            <p:nvPr/>
          </p:nvCxnSpPr>
          <p:spPr bwMode="auto">
            <a:xfrm flipV="1">
              <a:off x="3657600" y="1829435"/>
              <a:ext cx="3810" cy="23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25"/>
            <p:cNvCxnSpPr>
              <a:cxnSpLocks noChangeShapeType="1"/>
            </p:cNvCxnSpPr>
            <p:nvPr/>
          </p:nvCxnSpPr>
          <p:spPr bwMode="auto">
            <a:xfrm flipV="1">
              <a:off x="3886200" y="1829435"/>
              <a:ext cx="3810" cy="231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26"/>
            <p:cNvCxnSpPr>
              <a:cxnSpLocks noChangeShapeType="1"/>
            </p:cNvCxnSpPr>
            <p:nvPr/>
          </p:nvCxnSpPr>
          <p:spPr bwMode="auto">
            <a:xfrm flipV="1">
              <a:off x="4114800" y="1829435"/>
              <a:ext cx="4445" cy="231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27"/>
            <p:cNvCxnSpPr>
              <a:cxnSpLocks noChangeShapeType="1"/>
            </p:cNvCxnSpPr>
            <p:nvPr/>
          </p:nvCxnSpPr>
          <p:spPr bwMode="auto">
            <a:xfrm>
              <a:off x="3086100" y="799465"/>
              <a:ext cx="2400935" cy="13728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AutoShape 28"/>
            <p:cNvSpPr>
              <a:spLocks/>
            </p:cNvSpPr>
            <p:nvPr/>
          </p:nvSpPr>
          <p:spPr bwMode="auto">
            <a:xfrm rot="10800000">
              <a:off x="1714500" y="228600"/>
              <a:ext cx="342900" cy="1713865"/>
            </a:xfrm>
            <a:prstGeom prst="rightBrace">
              <a:avLst>
                <a:gd name="adj1" fmla="val 41651"/>
                <a:gd name="adj2" fmla="val 49644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4000"/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228600" y="900930"/>
              <a:ext cx="1485900" cy="22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Расчетная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потребность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AutoShape 30"/>
            <p:cNvSpPr>
              <a:spLocks/>
            </p:cNvSpPr>
            <p:nvPr/>
          </p:nvSpPr>
          <p:spPr bwMode="auto">
            <a:xfrm rot="10800000">
              <a:off x="1714500" y="1943100"/>
              <a:ext cx="344170" cy="1029335"/>
            </a:xfrm>
            <a:prstGeom prst="rightBrace">
              <a:avLst>
                <a:gd name="adj1" fmla="val 24923"/>
                <a:gd name="adj2" fmla="val 4830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600"/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180975" y="2352675"/>
              <a:ext cx="1600200" cy="22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Текущий уровень ТЗ 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3086100" y="1666240"/>
              <a:ext cx="1372235" cy="24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Точка </a:t>
              </a:r>
              <a:r>
                <a:rPr lang="en-US" sz="1600" b="1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прихода</a:t>
              </a:r>
              <a:endParaRPr lang="ru-RU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Line 33"/>
            <p:cNvCxnSpPr>
              <a:cxnSpLocks noChangeShapeType="1"/>
            </p:cNvCxnSpPr>
            <p:nvPr/>
          </p:nvCxnSpPr>
          <p:spPr bwMode="auto">
            <a:xfrm>
              <a:off x="114300" y="2971800"/>
              <a:ext cx="57150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34"/>
            <p:cNvCxnSpPr>
              <a:cxnSpLocks noChangeShapeType="1"/>
            </p:cNvCxnSpPr>
            <p:nvPr/>
          </p:nvCxnSpPr>
          <p:spPr bwMode="auto">
            <a:xfrm flipV="1">
              <a:off x="1371600" y="2856865"/>
              <a:ext cx="1270" cy="229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35"/>
            <p:cNvCxnSpPr>
              <a:cxnSpLocks noChangeShapeType="1"/>
            </p:cNvCxnSpPr>
            <p:nvPr/>
          </p:nvCxnSpPr>
          <p:spPr bwMode="auto">
            <a:xfrm flipV="1">
              <a:off x="229870" y="2856865"/>
              <a:ext cx="635" cy="229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36"/>
            <p:cNvCxnSpPr>
              <a:cxnSpLocks noChangeShapeType="1"/>
            </p:cNvCxnSpPr>
            <p:nvPr/>
          </p:nvCxnSpPr>
          <p:spPr bwMode="auto">
            <a:xfrm flipV="1">
              <a:off x="458470" y="2856865"/>
              <a:ext cx="1270" cy="229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37"/>
            <p:cNvCxnSpPr>
              <a:cxnSpLocks noChangeShapeType="1"/>
            </p:cNvCxnSpPr>
            <p:nvPr/>
          </p:nvCxnSpPr>
          <p:spPr bwMode="auto">
            <a:xfrm flipV="1">
              <a:off x="686435" y="2856865"/>
              <a:ext cx="635" cy="229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38"/>
            <p:cNvCxnSpPr>
              <a:cxnSpLocks noChangeShapeType="1"/>
            </p:cNvCxnSpPr>
            <p:nvPr/>
          </p:nvCxnSpPr>
          <p:spPr bwMode="auto">
            <a:xfrm flipV="1">
              <a:off x="913765" y="2856865"/>
              <a:ext cx="1270" cy="229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39"/>
            <p:cNvCxnSpPr>
              <a:cxnSpLocks noChangeShapeType="1"/>
            </p:cNvCxnSpPr>
            <p:nvPr/>
          </p:nvCxnSpPr>
          <p:spPr bwMode="auto">
            <a:xfrm flipV="1">
              <a:off x="1144270" y="2856865"/>
              <a:ext cx="635" cy="229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40"/>
            <p:cNvCxnSpPr>
              <a:cxnSpLocks noChangeShapeType="1"/>
            </p:cNvCxnSpPr>
            <p:nvPr/>
          </p:nvCxnSpPr>
          <p:spPr bwMode="auto">
            <a:xfrm flipV="1">
              <a:off x="1600835" y="2856865"/>
              <a:ext cx="2540" cy="230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41"/>
            <p:cNvCxnSpPr>
              <a:cxnSpLocks noChangeShapeType="1"/>
            </p:cNvCxnSpPr>
            <p:nvPr/>
          </p:nvCxnSpPr>
          <p:spPr bwMode="auto">
            <a:xfrm flipV="1">
              <a:off x="1830070" y="2856865"/>
              <a:ext cx="635" cy="230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42"/>
            <p:cNvCxnSpPr>
              <a:cxnSpLocks noChangeShapeType="1"/>
            </p:cNvCxnSpPr>
            <p:nvPr/>
          </p:nvCxnSpPr>
          <p:spPr bwMode="auto">
            <a:xfrm flipV="1">
              <a:off x="2057400" y="2856865"/>
              <a:ext cx="3175" cy="230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43"/>
            <p:cNvCxnSpPr>
              <a:cxnSpLocks noChangeShapeType="1"/>
            </p:cNvCxnSpPr>
            <p:nvPr/>
          </p:nvCxnSpPr>
          <p:spPr bwMode="auto">
            <a:xfrm flipV="1">
              <a:off x="2286635" y="2856865"/>
              <a:ext cx="4445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44"/>
            <p:cNvCxnSpPr>
              <a:cxnSpLocks noChangeShapeType="1"/>
            </p:cNvCxnSpPr>
            <p:nvPr/>
          </p:nvCxnSpPr>
          <p:spPr bwMode="auto">
            <a:xfrm flipV="1">
              <a:off x="2515235" y="2856865"/>
              <a:ext cx="3810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45"/>
            <p:cNvCxnSpPr>
              <a:cxnSpLocks noChangeShapeType="1"/>
            </p:cNvCxnSpPr>
            <p:nvPr/>
          </p:nvCxnSpPr>
          <p:spPr bwMode="auto">
            <a:xfrm flipV="1">
              <a:off x="2744470" y="2856865"/>
              <a:ext cx="3175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46"/>
            <p:cNvCxnSpPr>
              <a:cxnSpLocks noChangeShapeType="1"/>
            </p:cNvCxnSpPr>
            <p:nvPr/>
          </p:nvCxnSpPr>
          <p:spPr bwMode="auto">
            <a:xfrm flipV="1">
              <a:off x="2972435" y="2856865"/>
              <a:ext cx="3175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47"/>
            <p:cNvCxnSpPr>
              <a:cxnSpLocks noChangeShapeType="1"/>
            </p:cNvCxnSpPr>
            <p:nvPr/>
          </p:nvCxnSpPr>
          <p:spPr bwMode="auto">
            <a:xfrm flipV="1">
              <a:off x="3201035" y="2856865"/>
              <a:ext cx="3175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48"/>
            <p:cNvCxnSpPr>
              <a:cxnSpLocks noChangeShapeType="1"/>
            </p:cNvCxnSpPr>
            <p:nvPr/>
          </p:nvCxnSpPr>
          <p:spPr bwMode="auto">
            <a:xfrm flipV="1">
              <a:off x="3429000" y="2856865"/>
              <a:ext cx="4445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49"/>
            <p:cNvCxnSpPr>
              <a:cxnSpLocks noChangeShapeType="1"/>
            </p:cNvCxnSpPr>
            <p:nvPr/>
          </p:nvCxnSpPr>
          <p:spPr bwMode="auto">
            <a:xfrm flipV="1">
              <a:off x="3658870" y="2856865"/>
              <a:ext cx="2540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50"/>
            <p:cNvCxnSpPr>
              <a:cxnSpLocks noChangeShapeType="1"/>
            </p:cNvCxnSpPr>
            <p:nvPr/>
          </p:nvCxnSpPr>
          <p:spPr bwMode="auto">
            <a:xfrm flipV="1">
              <a:off x="3886835" y="2856865"/>
              <a:ext cx="4445" cy="233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51"/>
            <p:cNvCxnSpPr>
              <a:cxnSpLocks noChangeShapeType="1"/>
            </p:cNvCxnSpPr>
            <p:nvPr/>
          </p:nvCxnSpPr>
          <p:spPr bwMode="auto">
            <a:xfrm flipV="1">
              <a:off x="4115435" y="2856865"/>
              <a:ext cx="4445" cy="2330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 Box 52"/>
            <p:cNvSpPr txBox="1">
              <a:spLocks noChangeArrowheads="1"/>
            </p:cNvSpPr>
            <p:nvPr/>
          </p:nvSpPr>
          <p:spPr bwMode="auto">
            <a:xfrm>
              <a:off x="4326610" y="2743835"/>
              <a:ext cx="1480186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Товарный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запас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0</a:t>
              </a:r>
              <a:endParaRPr lang="ru-RU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53"/>
            <p:cNvSpPr txBox="1">
              <a:spLocks noChangeArrowheads="1"/>
            </p:cNvSpPr>
            <p:nvPr/>
          </p:nvSpPr>
          <p:spPr bwMode="auto">
            <a:xfrm>
              <a:off x="114300" y="3086735"/>
              <a:ext cx="22923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54"/>
            <p:cNvSpPr txBox="1">
              <a:spLocks noChangeArrowheads="1"/>
            </p:cNvSpPr>
            <p:nvPr/>
          </p:nvSpPr>
          <p:spPr bwMode="auto">
            <a:xfrm>
              <a:off x="343535" y="3086735"/>
              <a:ext cx="22860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Box 55"/>
            <p:cNvSpPr txBox="1">
              <a:spLocks noChangeArrowheads="1"/>
            </p:cNvSpPr>
            <p:nvPr/>
          </p:nvSpPr>
          <p:spPr bwMode="auto">
            <a:xfrm>
              <a:off x="571500" y="3086735"/>
              <a:ext cx="22923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56"/>
            <p:cNvSpPr txBox="1">
              <a:spLocks noChangeArrowheads="1"/>
            </p:cNvSpPr>
            <p:nvPr/>
          </p:nvSpPr>
          <p:spPr bwMode="auto">
            <a:xfrm>
              <a:off x="800100" y="3086735"/>
              <a:ext cx="22923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57"/>
            <p:cNvSpPr txBox="1">
              <a:spLocks noChangeArrowheads="1"/>
            </p:cNvSpPr>
            <p:nvPr/>
          </p:nvSpPr>
          <p:spPr bwMode="auto">
            <a:xfrm>
              <a:off x="1029335" y="3086735"/>
              <a:ext cx="22860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58"/>
            <p:cNvSpPr txBox="1">
              <a:spLocks noChangeArrowheads="1"/>
            </p:cNvSpPr>
            <p:nvPr/>
          </p:nvSpPr>
          <p:spPr bwMode="auto">
            <a:xfrm>
              <a:off x="1257300" y="3086735"/>
              <a:ext cx="22923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 Box 59"/>
            <p:cNvSpPr txBox="1">
              <a:spLocks noChangeArrowheads="1"/>
            </p:cNvSpPr>
            <p:nvPr/>
          </p:nvSpPr>
          <p:spPr bwMode="auto">
            <a:xfrm>
              <a:off x="1485900" y="3086735"/>
              <a:ext cx="22860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60"/>
            <p:cNvSpPr txBox="1">
              <a:spLocks noChangeArrowheads="1"/>
            </p:cNvSpPr>
            <p:nvPr/>
          </p:nvSpPr>
          <p:spPr bwMode="auto">
            <a:xfrm>
              <a:off x="1714500" y="3086735"/>
              <a:ext cx="22796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61"/>
            <p:cNvSpPr txBox="1">
              <a:spLocks noChangeArrowheads="1"/>
            </p:cNvSpPr>
            <p:nvPr/>
          </p:nvSpPr>
          <p:spPr bwMode="auto">
            <a:xfrm>
              <a:off x="1943100" y="3086735"/>
              <a:ext cx="22860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 Box 62"/>
            <p:cNvSpPr txBox="1">
              <a:spLocks noChangeArrowheads="1"/>
            </p:cNvSpPr>
            <p:nvPr/>
          </p:nvSpPr>
          <p:spPr bwMode="auto">
            <a:xfrm>
              <a:off x="2171700" y="3086735"/>
              <a:ext cx="344805" cy="22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 Box 63"/>
            <p:cNvSpPr txBox="1">
              <a:spLocks noChangeArrowheads="1"/>
            </p:cNvSpPr>
            <p:nvPr/>
          </p:nvSpPr>
          <p:spPr bwMode="auto">
            <a:xfrm>
              <a:off x="2400300" y="3086735"/>
              <a:ext cx="346075" cy="22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64"/>
            <p:cNvSpPr txBox="1">
              <a:spLocks noChangeArrowheads="1"/>
            </p:cNvSpPr>
            <p:nvPr/>
          </p:nvSpPr>
          <p:spPr bwMode="auto">
            <a:xfrm>
              <a:off x="2628900" y="3086735"/>
              <a:ext cx="346710" cy="22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65"/>
            <p:cNvSpPr txBox="1">
              <a:spLocks noChangeArrowheads="1"/>
            </p:cNvSpPr>
            <p:nvPr/>
          </p:nvSpPr>
          <p:spPr bwMode="auto">
            <a:xfrm>
              <a:off x="2858135" y="3086735"/>
              <a:ext cx="345440" cy="22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66"/>
            <p:cNvSpPr txBox="1">
              <a:spLocks noChangeArrowheads="1"/>
            </p:cNvSpPr>
            <p:nvPr/>
          </p:nvSpPr>
          <p:spPr bwMode="auto">
            <a:xfrm>
              <a:off x="3086100" y="3086735"/>
              <a:ext cx="346075" cy="22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67"/>
            <p:cNvSpPr txBox="1">
              <a:spLocks noChangeArrowheads="1"/>
            </p:cNvSpPr>
            <p:nvPr/>
          </p:nvSpPr>
          <p:spPr bwMode="auto">
            <a:xfrm>
              <a:off x="3314700" y="3086735"/>
              <a:ext cx="346710" cy="22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7" name="Line 68"/>
            <p:cNvCxnSpPr>
              <a:cxnSpLocks noChangeShapeType="1"/>
            </p:cNvCxnSpPr>
            <p:nvPr/>
          </p:nvCxnSpPr>
          <p:spPr bwMode="auto">
            <a:xfrm>
              <a:off x="5600700" y="0"/>
              <a:ext cx="1270" cy="3086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Text Box 69"/>
            <p:cNvSpPr txBox="1">
              <a:spLocks noChangeArrowheads="1"/>
            </p:cNvSpPr>
            <p:nvPr/>
          </p:nvSpPr>
          <p:spPr bwMode="auto">
            <a:xfrm>
              <a:off x="4457700" y="2971800"/>
              <a:ext cx="1143000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6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Дни</a:t>
              </a:r>
              <a:endParaRPr lang="ru-RU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 Box 70"/>
            <p:cNvSpPr txBox="1">
              <a:spLocks noChangeArrowheads="1"/>
            </p:cNvSpPr>
            <p:nvPr/>
          </p:nvSpPr>
          <p:spPr bwMode="auto">
            <a:xfrm>
              <a:off x="2743200" y="0"/>
              <a:ext cx="285686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16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Оптимальный уровень ТЗ (норма запаса</a:t>
              </a:r>
              <a:r>
                <a:rPr lang="ru-RU" sz="1600" b="1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Line 71"/>
            <p:cNvCxnSpPr>
              <a:cxnSpLocks noChangeShapeType="1"/>
            </p:cNvCxnSpPr>
            <p:nvPr/>
          </p:nvCxnSpPr>
          <p:spPr bwMode="auto">
            <a:xfrm flipV="1">
              <a:off x="4343400" y="1829435"/>
              <a:ext cx="5080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72"/>
            <p:cNvCxnSpPr>
              <a:cxnSpLocks noChangeShapeType="1"/>
            </p:cNvCxnSpPr>
            <p:nvPr/>
          </p:nvCxnSpPr>
          <p:spPr bwMode="auto">
            <a:xfrm flipV="1">
              <a:off x="4572000" y="1829435"/>
              <a:ext cx="5080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73"/>
            <p:cNvCxnSpPr>
              <a:cxnSpLocks noChangeShapeType="1"/>
            </p:cNvCxnSpPr>
            <p:nvPr/>
          </p:nvCxnSpPr>
          <p:spPr bwMode="auto">
            <a:xfrm flipV="1">
              <a:off x="4801235" y="1829435"/>
              <a:ext cx="5715" cy="231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74"/>
            <p:cNvCxnSpPr>
              <a:cxnSpLocks noChangeShapeType="1"/>
            </p:cNvCxnSpPr>
            <p:nvPr/>
          </p:nvCxnSpPr>
          <p:spPr bwMode="auto">
            <a:xfrm flipV="1">
              <a:off x="5029200" y="1829435"/>
              <a:ext cx="5080" cy="231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Line 75"/>
            <p:cNvCxnSpPr>
              <a:cxnSpLocks noChangeShapeType="1"/>
            </p:cNvCxnSpPr>
            <p:nvPr/>
          </p:nvCxnSpPr>
          <p:spPr bwMode="auto">
            <a:xfrm flipV="1">
              <a:off x="4343400" y="2857500"/>
              <a:ext cx="5080" cy="2324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Line 76"/>
            <p:cNvCxnSpPr>
              <a:cxnSpLocks noChangeShapeType="1"/>
            </p:cNvCxnSpPr>
            <p:nvPr/>
          </p:nvCxnSpPr>
          <p:spPr bwMode="auto">
            <a:xfrm>
              <a:off x="114300" y="799465"/>
              <a:ext cx="5486400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7"/>
            <p:cNvSpPr txBox="1">
              <a:spLocks noChangeArrowheads="1"/>
            </p:cNvSpPr>
            <p:nvPr/>
          </p:nvSpPr>
          <p:spPr bwMode="auto">
            <a:xfrm>
              <a:off x="3086100" y="571500"/>
              <a:ext cx="2399665" cy="227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Текущий уровень ТЗ</a:t>
              </a:r>
              <a:endParaRPr lang="ru-RU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 Box 78"/>
            <p:cNvSpPr txBox="1">
              <a:spLocks noChangeArrowheads="1"/>
            </p:cNvSpPr>
            <p:nvPr/>
          </p:nvSpPr>
          <p:spPr bwMode="auto">
            <a:xfrm>
              <a:off x="946150" y="1666240"/>
              <a:ext cx="915035" cy="22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dirty="0">
                  <a:solidFill>
                    <a:srgbClr val="3399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Точка </a:t>
              </a:r>
              <a:r>
                <a:rPr lang="en-US" sz="1600" b="1" dirty="0" err="1">
                  <a:solidFill>
                    <a:srgbClr val="3399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заказа</a:t>
              </a:r>
              <a:endParaRPr lang="ru-RU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Line 79"/>
            <p:cNvCxnSpPr>
              <a:cxnSpLocks noChangeShapeType="1"/>
            </p:cNvCxnSpPr>
            <p:nvPr/>
          </p:nvCxnSpPr>
          <p:spPr bwMode="auto">
            <a:xfrm>
              <a:off x="114300" y="2533650"/>
              <a:ext cx="5486400" cy="635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Text Box 80"/>
            <p:cNvSpPr txBox="1">
              <a:spLocks noChangeArrowheads="1"/>
            </p:cNvSpPr>
            <p:nvPr/>
          </p:nvSpPr>
          <p:spPr bwMode="auto">
            <a:xfrm>
              <a:off x="3086100" y="2305685"/>
              <a:ext cx="240093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600" b="1" dirty="0" err="1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Страховой+технический</a:t>
              </a:r>
              <a:r>
                <a:rPr lang="en-US" sz="1600" b="1" dirty="0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ТЗ</a:t>
              </a:r>
              <a:endParaRPr lang="ru-RU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AutoShape 81"/>
            <p:cNvSpPr>
              <a:spLocks/>
            </p:cNvSpPr>
            <p:nvPr/>
          </p:nvSpPr>
          <p:spPr bwMode="auto">
            <a:xfrm rot="16200000" flipH="1" flipV="1">
              <a:off x="2486332" y="2144011"/>
              <a:ext cx="229870" cy="985520"/>
            </a:xfrm>
            <a:prstGeom prst="rightBrace">
              <a:avLst>
                <a:gd name="adj1" fmla="val 24040"/>
                <a:gd name="adj2" fmla="val 48301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sz="3600"/>
            </a:p>
          </p:txBody>
        </p:sp>
        <p:sp>
          <p:nvSpPr>
            <p:cNvPr id="91" name="Text Box 82"/>
            <p:cNvSpPr txBox="1">
              <a:spLocks noChangeArrowheads="1"/>
            </p:cNvSpPr>
            <p:nvPr/>
          </p:nvSpPr>
          <p:spPr bwMode="auto">
            <a:xfrm>
              <a:off x="2073558" y="2669249"/>
              <a:ext cx="1089082" cy="229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dirty="0" err="1">
                  <a:solidFill>
                    <a:srgbClr val="3399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Срок</a:t>
              </a:r>
              <a:r>
                <a:rPr lang="en-US" sz="1600" b="1" dirty="0">
                  <a:solidFill>
                    <a:srgbClr val="3399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3399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поставки</a:t>
              </a:r>
              <a:r>
                <a:rPr lang="ru-RU" sz="1600" b="1" dirty="0" smtClean="0">
                  <a:solidFill>
                    <a:srgbClr val="339966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2" name="Line 68"/>
          <p:cNvCxnSpPr>
            <a:cxnSpLocks noChangeShapeType="1"/>
          </p:cNvCxnSpPr>
          <p:nvPr/>
        </p:nvCxnSpPr>
        <p:spPr bwMode="auto">
          <a:xfrm>
            <a:off x="485903" y="1268760"/>
            <a:ext cx="2434" cy="45234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Text Box 70"/>
          <p:cNvSpPr txBox="1">
            <a:spLocks noChangeArrowheads="1"/>
          </p:cNvSpPr>
          <p:nvPr/>
        </p:nvSpPr>
        <p:spPr bwMode="auto">
          <a:xfrm>
            <a:off x="351521" y="1268760"/>
            <a:ext cx="1080077" cy="3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1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паковки</a:t>
            </a:r>
            <a:endParaRPr lang="ru-RU" sz="1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AutoShape 30"/>
          <p:cNvSpPr>
            <a:spLocks/>
          </p:cNvSpPr>
          <p:nvPr/>
        </p:nvSpPr>
        <p:spPr bwMode="auto">
          <a:xfrm rot="10800000">
            <a:off x="1985479" y="814690"/>
            <a:ext cx="210257" cy="785233"/>
          </a:xfrm>
          <a:prstGeom prst="rightBrace">
            <a:avLst>
              <a:gd name="adj1" fmla="val 24923"/>
              <a:gd name="adj2" fmla="val 50753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3600"/>
          </a:p>
        </p:txBody>
      </p:sp>
      <p:sp>
        <p:nvSpPr>
          <p:cNvPr id="95" name="Text Box 70"/>
          <p:cNvSpPr txBox="1">
            <a:spLocks noChangeArrowheads="1"/>
          </p:cNvSpPr>
          <p:nvPr/>
        </p:nvSpPr>
        <p:spPr bwMode="auto">
          <a:xfrm>
            <a:off x="818193" y="1017927"/>
            <a:ext cx="1235624" cy="3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Сверхзапас</a:t>
            </a:r>
            <a:endParaRPr lang="ru-RU" sz="1600" dirty="0">
              <a:solidFill>
                <a:srgbClr val="FF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Line 5"/>
          <p:cNvCxnSpPr>
            <a:cxnSpLocks noChangeShapeType="1"/>
          </p:cNvCxnSpPr>
          <p:nvPr/>
        </p:nvCxnSpPr>
        <p:spPr bwMode="auto">
          <a:xfrm>
            <a:off x="1619672" y="3108398"/>
            <a:ext cx="4279168" cy="251435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81"/>
          <p:cNvSpPr>
            <a:spLocks/>
          </p:cNvSpPr>
          <p:nvPr/>
        </p:nvSpPr>
        <p:spPr bwMode="auto">
          <a:xfrm rot="16200000" flipH="1" flipV="1">
            <a:off x="4756988" y="5503361"/>
            <a:ext cx="336860" cy="1419074"/>
          </a:xfrm>
          <a:prstGeom prst="rightBrace">
            <a:avLst>
              <a:gd name="adj1" fmla="val 24040"/>
              <a:gd name="adj2" fmla="val 48301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3600"/>
          </a:p>
        </p:txBody>
      </p:sp>
      <p:sp>
        <p:nvSpPr>
          <p:cNvPr id="104" name="Text Box 82"/>
          <p:cNvSpPr txBox="1">
            <a:spLocks noChangeArrowheads="1"/>
          </p:cNvSpPr>
          <p:nvPr/>
        </p:nvSpPr>
        <p:spPr bwMode="auto">
          <a:xfrm>
            <a:off x="3779779" y="6260492"/>
            <a:ext cx="1953974" cy="33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en-US" sz="1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поставки</a:t>
            </a:r>
            <a:r>
              <a:rPr lang="ru-RU" sz="1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         риск потери продаж</a:t>
            </a:r>
            <a:endParaRPr lang="ru-RU" sz="1400" dirty="0">
              <a:solidFill>
                <a:srgbClr val="FF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AutoShape 81"/>
          <p:cNvSpPr>
            <a:spLocks/>
          </p:cNvSpPr>
          <p:nvPr/>
        </p:nvSpPr>
        <p:spPr bwMode="auto">
          <a:xfrm rot="16200000" flipH="1" flipV="1">
            <a:off x="6446680" y="5480182"/>
            <a:ext cx="336860" cy="1419074"/>
          </a:xfrm>
          <a:prstGeom prst="rightBrace">
            <a:avLst>
              <a:gd name="adj1" fmla="val 24040"/>
              <a:gd name="adj2" fmla="val 48301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 sz="3600"/>
          </a:p>
        </p:txBody>
      </p:sp>
      <p:sp>
        <p:nvSpPr>
          <p:cNvPr id="106" name="Text Box 82"/>
          <p:cNvSpPr txBox="1">
            <a:spLocks noChangeArrowheads="1"/>
          </p:cNvSpPr>
          <p:nvPr/>
        </p:nvSpPr>
        <p:spPr bwMode="auto">
          <a:xfrm>
            <a:off x="5855248" y="6237313"/>
            <a:ext cx="2084445" cy="33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en-US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поставки</a:t>
            </a:r>
            <a:r>
              <a:rPr lang="ru-RU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Упущенная выгода</a:t>
            </a:r>
            <a:endParaRPr lang="ru-RU" sz="1400" dirty="0">
              <a:solidFill>
                <a:srgbClr val="FF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Line 12"/>
          <p:cNvCxnSpPr>
            <a:cxnSpLocks noChangeShapeType="1"/>
          </p:cNvCxnSpPr>
          <p:nvPr/>
        </p:nvCxnSpPr>
        <p:spPr bwMode="auto">
          <a:xfrm flipH="1" flipV="1">
            <a:off x="4191695" y="4629814"/>
            <a:ext cx="14561" cy="13862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Line 12"/>
          <p:cNvCxnSpPr>
            <a:cxnSpLocks noChangeShapeType="1"/>
          </p:cNvCxnSpPr>
          <p:nvPr/>
        </p:nvCxnSpPr>
        <p:spPr bwMode="auto">
          <a:xfrm flipV="1">
            <a:off x="5642064" y="5455311"/>
            <a:ext cx="3942" cy="5841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Line 12"/>
          <p:cNvCxnSpPr>
            <a:cxnSpLocks noChangeShapeType="1"/>
          </p:cNvCxnSpPr>
          <p:nvPr/>
        </p:nvCxnSpPr>
        <p:spPr bwMode="auto">
          <a:xfrm flipV="1">
            <a:off x="5907335" y="5622748"/>
            <a:ext cx="3675" cy="406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Line 12"/>
          <p:cNvCxnSpPr>
            <a:cxnSpLocks noChangeShapeType="1"/>
          </p:cNvCxnSpPr>
          <p:nvPr/>
        </p:nvCxnSpPr>
        <p:spPr bwMode="auto">
          <a:xfrm flipV="1">
            <a:off x="7317929" y="5598865"/>
            <a:ext cx="3675" cy="4065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Text Box 70"/>
          <p:cNvSpPr txBox="1">
            <a:spLocks noChangeArrowheads="1"/>
          </p:cNvSpPr>
          <p:nvPr/>
        </p:nvSpPr>
        <p:spPr bwMode="auto">
          <a:xfrm>
            <a:off x="-42773" y="-6808"/>
            <a:ext cx="4810052" cy="3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Управляем рисками, учитывая страх. Запас и норму</a:t>
            </a:r>
            <a:endParaRPr lang="ru-RU" sz="1600" dirty="0">
              <a:solidFill>
                <a:schemeClr val="bg2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6336704" cy="1143000"/>
          </a:xfrm>
        </p:spPr>
        <p:txBody>
          <a:bodyPr/>
          <a:lstStyle/>
          <a:p>
            <a:r>
              <a:rPr lang="ru-RU" dirty="0" smtClean="0"/>
              <a:t>Ввести Категории заказа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450592"/>
              </p:ext>
            </p:extLst>
          </p:nvPr>
        </p:nvGraphicFramePr>
        <p:xfrm>
          <a:off x="251517" y="884215"/>
          <a:ext cx="8712970" cy="52443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53887"/>
                <a:gridCol w="1853887"/>
                <a:gridCol w="1853887"/>
                <a:gridCol w="3151309"/>
              </a:tblGrid>
              <a:tr h="99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Категории заказа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Неснижаемый остаток в дни/</a:t>
                      </a:r>
                      <a:r>
                        <a:rPr lang="ru-RU" sz="2000" dirty="0" err="1">
                          <a:effectLst/>
                        </a:rPr>
                        <a:t>шт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Норма запаса в дни/</a:t>
                      </a:r>
                      <a:r>
                        <a:rPr lang="ru-RU" sz="2000" dirty="0" err="1">
                          <a:effectLst/>
                        </a:rPr>
                        <a:t>шт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Критерий включения в категорию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fixXY</a:t>
                      </a:r>
                      <a:r>
                        <a:rPr lang="ru-RU" sz="2000" dirty="0" smtClean="0">
                          <a:effectLst/>
                        </a:rPr>
                        <a:t>a*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r>
                        <a:rPr lang="ru-RU" sz="2000" dirty="0" err="1">
                          <a:effectLst/>
                        </a:rPr>
                        <a:t>дн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</a:t>
                      </a:r>
                      <a:r>
                        <a:rPr lang="ru-RU" sz="2000" dirty="0" err="1" smtClean="0">
                          <a:effectLst/>
                        </a:rPr>
                        <a:t>дн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Стабильная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baseline="0" dirty="0" err="1" smtClean="0">
                          <a:effectLst/>
                        </a:rPr>
                        <a:t>уходимость</a:t>
                      </a:r>
                      <a:r>
                        <a:rPr lang="ru-RU" sz="2000" baseline="0" dirty="0" smtClean="0">
                          <a:effectLst/>
                        </a:rPr>
                        <a:t>,</a:t>
                      </a:r>
                      <a:r>
                        <a:rPr lang="en-US" sz="2000" baseline="0" dirty="0" smtClean="0">
                          <a:effectLst/>
                        </a:rPr>
                        <a:t> 7</a:t>
                      </a:r>
                      <a:r>
                        <a:rPr lang="ru-RU" sz="2000" baseline="0" dirty="0" smtClean="0">
                          <a:effectLst/>
                        </a:rPr>
                        <a:t>5</a:t>
                      </a:r>
                      <a:r>
                        <a:rPr lang="en-US" sz="2000" baseline="0" dirty="0" smtClean="0">
                          <a:effectLst/>
                        </a:rPr>
                        <a:t>% </a:t>
                      </a:r>
                      <a:r>
                        <a:rPr lang="ru-RU" sz="2000" baseline="0" dirty="0" smtClean="0">
                          <a:effectLst/>
                        </a:rPr>
                        <a:t>продаж аптеки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fixXYbc</a:t>
                      </a:r>
                      <a:r>
                        <a:rPr lang="ru-RU" sz="2000" dirty="0" smtClean="0">
                          <a:effectLst/>
                        </a:rPr>
                        <a:t>*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</a:t>
                      </a:r>
                      <a:r>
                        <a:rPr lang="ru-RU" sz="2000" dirty="0" err="1">
                          <a:effectLst/>
                        </a:rPr>
                        <a:t>дн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</a:t>
                      </a:r>
                      <a:r>
                        <a:rPr lang="ru-RU" sz="2000" dirty="0" err="1">
                          <a:effectLst/>
                        </a:rPr>
                        <a:t>дн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Стабильная </a:t>
                      </a:r>
                      <a:r>
                        <a:rPr lang="ru-RU" sz="2000" dirty="0" err="1" smtClean="0">
                          <a:effectLst/>
                        </a:rPr>
                        <a:t>уходимость</a:t>
                      </a:r>
                      <a:r>
                        <a:rPr lang="ru-RU" sz="2000" dirty="0" smtClean="0">
                          <a:effectLst/>
                        </a:rPr>
                        <a:t>, 25% продаж аптеки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6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fixZ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 </a:t>
                      </a:r>
                      <a:r>
                        <a:rPr lang="ru-RU" sz="2000" dirty="0" err="1" smtClean="0">
                          <a:effectLst/>
                        </a:rPr>
                        <a:t>шт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шт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Нестабильная </a:t>
                      </a:r>
                      <a:r>
                        <a:rPr lang="ru-RU" sz="2000" dirty="0" err="1" smtClean="0">
                          <a:effectLst/>
                        </a:rPr>
                        <a:t>уходимость</a:t>
                      </a:r>
                      <a:r>
                        <a:rPr lang="ru-RU" sz="2000" dirty="0" smtClean="0">
                          <a:effectLst/>
                        </a:rPr>
                        <a:t>,</a:t>
                      </a:r>
                      <a:r>
                        <a:rPr lang="ru-RU" sz="2000" baseline="0" dirty="0" smtClean="0">
                          <a:effectLst/>
                        </a:rPr>
                        <a:t> риск </a:t>
                      </a:r>
                      <a:r>
                        <a:rPr lang="ru-RU" sz="2000" baseline="0" dirty="0" err="1" smtClean="0">
                          <a:effectLst/>
                        </a:rPr>
                        <a:t>сверхзапаса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Новый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</a:t>
                      </a:r>
                      <a:r>
                        <a:rPr lang="ru-RU" sz="2000" dirty="0" err="1">
                          <a:effectLst/>
                        </a:rPr>
                        <a:t>шт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 </a:t>
                      </a:r>
                      <a:r>
                        <a:rPr lang="ru-RU" sz="2000" dirty="0" err="1">
                          <a:effectLst/>
                        </a:rPr>
                        <a:t>шт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 </a:t>
                      </a:r>
                      <a:r>
                        <a:rPr lang="ru-RU" sz="2000" dirty="0" smtClean="0">
                          <a:effectLst/>
                        </a:rPr>
                        <a:t>истории движения, </a:t>
                      </a:r>
                      <a:r>
                        <a:rPr lang="ru-RU" sz="2000" dirty="0">
                          <a:effectLst/>
                        </a:rPr>
                        <a:t>свежая поставка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Выводимый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 движения </a:t>
                      </a:r>
                      <a:r>
                        <a:rPr lang="en-US" sz="2000" dirty="0">
                          <a:effectLst/>
                        </a:rPr>
                        <a:t>3</a:t>
                      </a:r>
                      <a:r>
                        <a:rPr lang="ru-RU" sz="2000" dirty="0">
                          <a:effectLst/>
                        </a:rPr>
                        <a:t> мес.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Промо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 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 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Другие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 заказ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Под заказ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…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61653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ru-RU" dirty="0" smtClean="0"/>
              <a:t>Доп. категории заказа с пониженными показателями для дорогих товаров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5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Box 70"/>
          <p:cNvSpPr txBox="1">
            <a:spLocks noChangeArrowheads="1"/>
          </p:cNvSpPr>
          <p:nvPr/>
        </p:nvSpPr>
        <p:spPr bwMode="auto">
          <a:xfrm>
            <a:off x="351521" y="1268760"/>
            <a:ext cx="1080077" cy="3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ru-RU" sz="16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16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паковки</a:t>
            </a:r>
            <a:endParaRPr lang="ru-RU" sz="16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71966" y="611032"/>
            <a:ext cx="4753848" cy="2680957"/>
            <a:chOff x="-197800" y="57972"/>
            <a:chExt cx="5345864" cy="323401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5496" y="188640"/>
              <a:ext cx="5112568" cy="3103349"/>
              <a:chOff x="323528" y="1268760"/>
              <a:chExt cx="8393752" cy="4857479"/>
            </a:xfrm>
          </p:grpSpPr>
          <p:grpSp>
            <p:nvGrpSpPr>
              <p:cNvPr id="11" name="Полотно 136"/>
              <p:cNvGrpSpPr/>
              <p:nvPr/>
            </p:nvGrpSpPr>
            <p:grpSpPr>
              <a:xfrm>
                <a:off x="323528" y="1268760"/>
                <a:ext cx="8393752" cy="4857479"/>
                <a:chOff x="0" y="0"/>
                <a:chExt cx="5829300" cy="3314700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0" y="0"/>
                  <a:ext cx="5829300" cy="3314700"/>
                </a:xfrm>
                <a:prstGeom prst="rect">
                  <a:avLst/>
                </a:prstGeom>
                <a:noFill/>
                <a:ln>
                  <a:noFill/>
                </a:ln>
              </p:spPr>
            </p:sp>
            <p:sp>
              <p:nvSpPr>
                <p:cNvPr id="13" name="Rectangle 4"/>
                <p:cNvSpPr>
                  <a:spLocks noChangeArrowheads="1"/>
                </p:cNvSpPr>
                <p:nvPr/>
              </p:nvSpPr>
              <p:spPr bwMode="auto">
                <a:xfrm>
                  <a:off x="114300" y="227965"/>
                  <a:ext cx="5486400" cy="2743835"/>
                </a:xfrm>
                <a:prstGeom prst="rect">
                  <a:avLst/>
                </a:prstGeom>
                <a:solidFill>
                  <a:srgbClr val="E2EFD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1600"/>
                </a:p>
              </p:txBody>
            </p:sp>
            <p:cxnSp>
              <p:nvCxnSpPr>
                <p:cNvPr id="14" name="Line 5"/>
                <p:cNvCxnSpPr>
                  <a:cxnSpLocks noChangeShapeType="1"/>
                </p:cNvCxnSpPr>
                <p:nvPr/>
              </p:nvCxnSpPr>
              <p:spPr bwMode="auto">
                <a:xfrm>
                  <a:off x="114300" y="799465"/>
                  <a:ext cx="2971800" cy="17157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" name="Line 6"/>
                <p:cNvCxnSpPr>
                  <a:cxnSpLocks noChangeShapeType="1"/>
                </p:cNvCxnSpPr>
                <p:nvPr/>
              </p:nvCxnSpPr>
              <p:spPr bwMode="auto">
                <a:xfrm>
                  <a:off x="114300" y="1943100"/>
                  <a:ext cx="5486400" cy="635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Line 7"/>
                <p:cNvCxnSpPr>
                  <a:cxnSpLocks noChangeShapeType="1"/>
                </p:cNvCxnSpPr>
                <p:nvPr/>
              </p:nvCxnSpPr>
              <p:spPr bwMode="auto">
                <a:xfrm>
                  <a:off x="114300" y="228600"/>
                  <a:ext cx="5486400" cy="1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Lin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86100" y="799465"/>
                  <a:ext cx="1270" cy="171323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Lin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71600" y="1829435"/>
                  <a:ext cx="635" cy="2279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Lin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600" y="1829435"/>
                  <a:ext cx="635" cy="2279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Lin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7200" y="1829435"/>
                  <a:ext cx="1270" cy="2279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" name="Lin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" y="1829435"/>
                  <a:ext cx="635" cy="228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" name="Lin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3765" y="1829435"/>
                  <a:ext cx="1270" cy="228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Lin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43000" y="1829435"/>
                  <a:ext cx="1270" cy="228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Lin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99565" y="1829435"/>
                  <a:ext cx="2540" cy="229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Line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28800" y="1829435"/>
                  <a:ext cx="1905" cy="229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Line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57400" y="1829435"/>
                  <a:ext cx="2540" cy="229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Line 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6635" y="1829435"/>
                  <a:ext cx="317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Line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14600" y="1829435"/>
                  <a:ext cx="444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Line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43200" y="1829435"/>
                  <a:ext cx="3810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Lin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72435" y="1829435"/>
                  <a:ext cx="317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" name="Lin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200400" y="1829435"/>
                  <a:ext cx="3175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" name="Lin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9000" y="1829435"/>
                  <a:ext cx="3175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Line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57600" y="1829435"/>
                  <a:ext cx="3810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Line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86200" y="1829435"/>
                  <a:ext cx="3810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Line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14800" y="1829435"/>
                  <a:ext cx="4445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Line 27"/>
                <p:cNvCxnSpPr>
                  <a:cxnSpLocks noChangeShapeType="1"/>
                </p:cNvCxnSpPr>
                <p:nvPr/>
              </p:nvCxnSpPr>
              <p:spPr bwMode="auto">
                <a:xfrm>
                  <a:off x="3086100" y="799465"/>
                  <a:ext cx="2400935" cy="13728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7" name="AutoShape 28"/>
                <p:cNvSpPr>
                  <a:spLocks/>
                </p:cNvSpPr>
                <p:nvPr/>
              </p:nvSpPr>
              <p:spPr bwMode="auto">
                <a:xfrm rot="10800000">
                  <a:off x="1714500" y="228600"/>
                  <a:ext cx="342900" cy="1713865"/>
                </a:xfrm>
                <a:prstGeom prst="rightBrace">
                  <a:avLst>
                    <a:gd name="adj1" fmla="val 41651"/>
                    <a:gd name="adj2" fmla="val 49644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28600" y="900930"/>
                  <a:ext cx="1485900" cy="229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Расчетная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потребность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AutoShape 30"/>
                <p:cNvSpPr>
                  <a:spLocks/>
                </p:cNvSpPr>
                <p:nvPr/>
              </p:nvSpPr>
              <p:spPr bwMode="auto">
                <a:xfrm rot="10800000">
                  <a:off x="1714500" y="1943100"/>
                  <a:ext cx="344170" cy="1029335"/>
                </a:xfrm>
                <a:prstGeom prst="rightBrace">
                  <a:avLst>
                    <a:gd name="adj1" fmla="val 24923"/>
                    <a:gd name="adj2" fmla="val 48301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/>
                </a:p>
              </p:txBody>
            </p:sp>
            <p:sp>
              <p:nvSpPr>
                <p:cNvPr id="4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80975" y="2352675"/>
                  <a:ext cx="1600200" cy="229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Текущий уровень ТЗ 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86100" y="1666240"/>
                  <a:ext cx="1372235" cy="246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Точка </a:t>
                  </a:r>
                  <a:r>
                    <a:rPr lang="en-US" sz="1050" b="1" dirty="0" smtClean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прихода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2" name="Line 33"/>
                <p:cNvCxnSpPr>
                  <a:cxnSpLocks noChangeShapeType="1"/>
                </p:cNvCxnSpPr>
                <p:nvPr/>
              </p:nvCxnSpPr>
              <p:spPr bwMode="auto">
                <a:xfrm>
                  <a:off x="114300" y="2971800"/>
                  <a:ext cx="5715000" cy="6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" name="Line 3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71600" y="2856865"/>
                  <a:ext cx="1270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Lin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9870" y="2856865"/>
                  <a:ext cx="635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" name="Line 3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8470" y="2856865"/>
                  <a:ext cx="1270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" name="Lin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6435" y="2856865"/>
                  <a:ext cx="635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Line 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3765" y="2856865"/>
                  <a:ext cx="1270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Line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44270" y="2856865"/>
                  <a:ext cx="635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9" name="Line 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00835" y="2856865"/>
                  <a:ext cx="2540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0" name="Line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30070" y="2856865"/>
                  <a:ext cx="63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" name="Line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57400" y="2856865"/>
                  <a:ext cx="317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" name="Line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6635" y="2856865"/>
                  <a:ext cx="444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Line 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15235" y="2856865"/>
                  <a:ext cx="381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4" name="Line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44470" y="2856865"/>
                  <a:ext cx="317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Line 4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72435" y="2856865"/>
                  <a:ext cx="317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6" name="Line 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201035" y="2856865"/>
                  <a:ext cx="317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Line 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9000" y="2856865"/>
                  <a:ext cx="444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Line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58870" y="2856865"/>
                  <a:ext cx="254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Line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86835" y="2856865"/>
                  <a:ext cx="4445" cy="2330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Line 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15435" y="2856865"/>
                  <a:ext cx="4445" cy="2330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981167" y="2743835"/>
                  <a:ext cx="1825629" cy="2176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Товарный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запас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0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43535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715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001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029335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2573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485900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714500" y="3086735"/>
                  <a:ext cx="22796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943100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7" name="Line 68"/>
                <p:cNvCxnSpPr>
                  <a:cxnSpLocks noChangeShapeType="1"/>
                </p:cNvCxnSpPr>
                <p:nvPr/>
              </p:nvCxnSpPr>
              <p:spPr bwMode="auto">
                <a:xfrm>
                  <a:off x="5600700" y="0"/>
                  <a:ext cx="1270" cy="30867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8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457700" y="2971800"/>
                  <a:ext cx="11430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Дни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495998" y="0"/>
                  <a:ext cx="3104067" cy="2489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Оптимальный уровень ТЗ </a:t>
                  </a:r>
                  <a:r>
                    <a:rPr lang="ru-RU" sz="1050" b="1" dirty="0" smtClean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ru-RU" sz="1050" b="1" dirty="0" smtClean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15 дней)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0" name="Line 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43400" y="1829435"/>
                  <a:ext cx="508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1" name="Line 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72000" y="1829435"/>
                  <a:ext cx="508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Line 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801235" y="1829435"/>
                  <a:ext cx="5715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Line 7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29200" y="1829435"/>
                  <a:ext cx="5080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Line 7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43400" y="2857500"/>
                  <a:ext cx="508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5" name="Line 76"/>
                <p:cNvCxnSpPr>
                  <a:cxnSpLocks noChangeShapeType="1"/>
                </p:cNvCxnSpPr>
                <p:nvPr/>
              </p:nvCxnSpPr>
              <p:spPr bwMode="auto">
                <a:xfrm>
                  <a:off x="114300" y="799465"/>
                  <a:ext cx="5486400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086100" y="571500"/>
                  <a:ext cx="239966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 err="1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Текущий</a:t>
                  </a:r>
                  <a:r>
                    <a:rPr lang="en-US" sz="1050" b="1" dirty="0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уровень</a:t>
                  </a:r>
                  <a:r>
                    <a:rPr lang="en-US" sz="1050" b="1" dirty="0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ТЗ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946150" y="1666240"/>
                  <a:ext cx="915035" cy="229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Точка </a:t>
                  </a:r>
                  <a:r>
                    <a:rPr lang="en-US" sz="1050" b="1" dirty="0" err="1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заказа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88" name="Line 79"/>
                <p:cNvCxnSpPr>
                  <a:cxnSpLocks noChangeShapeType="1"/>
                </p:cNvCxnSpPr>
                <p:nvPr/>
              </p:nvCxnSpPr>
              <p:spPr bwMode="auto">
                <a:xfrm>
                  <a:off x="114300" y="2533650"/>
                  <a:ext cx="5486400" cy="635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2305685"/>
                  <a:ext cx="240093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 dirty="0" err="1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Страховой</a:t>
                  </a:r>
                  <a:r>
                    <a:rPr lang="en-US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ТЗ</a:t>
                  </a:r>
                  <a:r>
                    <a:rPr lang="ru-RU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(5 дней)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AutoShape 81"/>
                <p:cNvSpPr>
                  <a:spLocks/>
                </p:cNvSpPr>
                <p:nvPr/>
              </p:nvSpPr>
              <p:spPr bwMode="auto">
                <a:xfrm rot="16200000" flipH="1" flipV="1">
                  <a:off x="2486332" y="2144011"/>
                  <a:ext cx="229870" cy="985520"/>
                </a:xfrm>
                <a:prstGeom prst="rightBrace">
                  <a:avLst>
                    <a:gd name="adj1" fmla="val 24040"/>
                    <a:gd name="adj2" fmla="val 48301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/>
                </a:p>
              </p:txBody>
            </p:sp>
            <p:sp>
              <p:nvSpPr>
                <p:cNvPr id="91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073557" y="2669249"/>
                  <a:ext cx="1300730" cy="203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 err="1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Срок</a:t>
                  </a:r>
                  <a:r>
                    <a:rPr lang="en-US" sz="1050" b="1" dirty="0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 smtClean="0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поставки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98" name="Line 5"/>
              <p:cNvCxnSpPr>
                <a:cxnSpLocks noChangeShapeType="1"/>
              </p:cNvCxnSpPr>
              <p:nvPr/>
            </p:nvCxnSpPr>
            <p:spPr bwMode="auto">
              <a:xfrm>
                <a:off x="4791457" y="4975828"/>
                <a:ext cx="1107383" cy="64691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" name="TextBox 8"/>
            <p:cNvSpPr txBox="1"/>
            <p:nvPr/>
          </p:nvSpPr>
          <p:spPr>
            <a:xfrm>
              <a:off x="-197800" y="57972"/>
              <a:ext cx="1528905" cy="38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 err="1"/>
                <a:t>fixXY</a:t>
              </a:r>
              <a:r>
                <a:rPr lang="ru-RU" dirty="0"/>
                <a:t>a</a:t>
              </a:r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3995936" y="3628363"/>
            <a:ext cx="4896544" cy="2680957"/>
            <a:chOff x="-358267" y="57972"/>
            <a:chExt cx="5506331" cy="3234017"/>
          </a:xfrm>
        </p:grpSpPr>
        <p:grpSp>
          <p:nvGrpSpPr>
            <p:cNvPr id="113" name="Группа 112"/>
            <p:cNvGrpSpPr/>
            <p:nvPr/>
          </p:nvGrpSpPr>
          <p:grpSpPr>
            <a:xfrm>
              <a:off x="35496" y="188640"/>
              <a:ext cx="5112568" cy="3103349"/>
              <a:chOff x="323528" y="1268760"/>
              <a:chExt cx="8393752" cy="4857479"/>
            </a:xfrm>
          </p:grpSpPr>
          <p:grpSp>
            <p:nvGrpSpPr>
              <p:cNvPr id="115" name="Полотно 136"/>
              <p:cNvGrpSpPr/>
              <p:nvPr/>
            </p:nvGrpSpPr>
            <p:grpSpPr>
              <a:xfrm>
                <a:off x="323528" y="1268760"/>
                <a:ext cx="8393752" cy="4857479"/>
                <a:chOff x="0" y="0"/>
                <a:chExt cx="5829300" cy="3314700"/>
              </a:xfrm>
            </p:grpSpPr>
            <p:sp>
              <p:nvSpPr>
                <p:cNvPr id="117" name="Прямоугольник 116"/>
                <p:cNvSpPr/>
                <p:nvPr/>
              </p:nvSpPr>
              <p:spPr>
                <a:xfrm>
                  <a:off x="0" y="0"/>
                  <a:ext cx="5829300" cy="3314700"/>
                </a:xfrm>
                <a:prstGeom prst="rect">
                  <a:avLst/>
                </a:prstGeom>
                <a:noFill/>
                <a:ln>
                  <a:noFill/>
                </a:ln>
              </p:spPr>
            </p:sp>
            <p:sp>
              <p:nvSpPr>
                <p:cNvPr id="118" name="Rectangle 4"/>
                <p:cNvSpPr>
                  <a:spLocks noChangeArrowheads="1"/>
                </p:cNvSpPr>
                <p:nvPr/>
              </p:nvSpPr>
              <p:spPr bwMode="auto">
                <a:xfrm>
                  <a:off x="114300" y="227965"/>
                  <a:ext cx="5486400" cy="2743835"/>
                </a:xfrm>
                <a:prstGeom prst="rect">
                  <a:avLst/>
                </a:prstGeom>
                <a:solidFill>
                  <a:srgbClr val="E2EFD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1600"/>
                </a:p>
              </p:txBody>
            </p:sp>
            <p:cxnSp>
              <p:nvCxnSpPr>
                <p:cNvPr id="119" name="Line 5"/>
                <p:cNvCxnSpPr>
                  <a:cxnSpLocks noChangeShapeType="1"/>
                </p:cNvCxnSpPr>
                <p:nvPr/>
              </p:nvCxnSpPr>
              <p:spPr bwMode="auto">
                <a:xfrm>
                  <a:off x="114300" y="799465"/>
                  <a:ext cx="2971800" cy="17157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0" name="Line 6"/>
                <p:cNvCxnSpPr>
                  <a:cxnSpLocks noChangeShapeType="1"/>
                </p:cNvCxnSpPr>
                <p:nvPr/>
              </p:nvCxnSpPr>
              <p:spPr bwMode="auto">
                <a:xfrm>
                  <a:off x="114300" y="1943100"/>
                  <a:ext cx="5486400" cy="635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1" name="Line 7"/>
                <p:cNvCxnSpPr>
                  <a:cxnSpLocks noChangeShapeType="1"/>
                </p:cNvCxnSpPr>
                <p:nvPr/>
              </p:nvCxnSpPr>
              <p:spPr bwMode="auto">
                <a:xfrm>
                  <a:off x="114300" y="228600"/>
                  <a:ext cx="5486400" cy="1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2" name="Lin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86100" y="799465"/>
                  <a:ext cx="1270" cy="171323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" name="Lin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71600" y="1829435"/>
                  <a:ext cx="635" cy="2279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4" name="Lin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600" y="1829435"/>
                  <a:ext cx="635" cy="2279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5" name="Lin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7200" y="1829435"/>
                  <a:ext cx="1270" cy="2279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6" name="Lin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" y="1829435"/>
                  <a:ext cx="635" cy="228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7" name="Lin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3765" y="1829435"/>
                  <a:ext cx="1270" cy="228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8" name="Lin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43000" y="1829435"/>
                  <a:ext cx="1270" cy="228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" name="Lin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99565" y="1829435"/>
                  <a:ext cx="2540" cy="229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0" name="Line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28800" y="1829435"/>
                  <a:ext cx="1905" cy="229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1" name="Line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57400" y="1829435"/>
                  <a:ext cx="2540" cy="229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2" name="Line 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6635" y="1829435"/>
                  <a:ext cx="317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3" name="Line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14600" y="1829435"/>
                  <a:ext cx="444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4" name="Line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43200" y="1829435"/>
                  <a:ext cx="3810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5" name="Lin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72435" y="1829435"/>
                  <a:ext cx="317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6" name="Lin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200400" y="1829435"/>
                  <a:ext cx="3175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7" name="Lin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9000" y="1829435"/>
                  <a:ext cx="3175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8" name="Line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57600" y="1829435"/>
                  <a:ext cx="3810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9" name="Line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86200" y="1829435"/>
                  <a:ext cx="3810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0" name="Line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14800" y="1829435"/>
                  <a:ext cx="4445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1" name="Line 27"/>
                <p:cNvCxnSpPr>
                  <a:cxnSpLocks noChangeShapeType="1"/>
                </p:cNvCxnSpPr>
                <p:nvPr/>
              </p:nvCxnSpPr>
              <p:spPr bwMode="auto">
                <a:xfrm>
                  <a:off x="3086100" y="799465"/>
                  <a:ext cx="2400935" cy="13728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2" name="AutoShape 28"/>
                <p:cNvSpPr>
                  <a:spLocks/>
                </p:cNvSpPr>
                <p:nvPr/>
              </p:nvSpPr>
              <p:spPr bwMode="auto">
                <a:xfrm rot="10800000">
                  <a:off x="1714500" y="228600"/>
                  <a:ext cx="342900" cy="1713865"/>
                </a:xfrm>
                <a:prstGeom prst="rightBrace">
                  <a:avLst>
                    <a:gd name="adj1" fmla="val 41651"/>
                    <a:gd name="adj2" fmla="val 49644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28600" y="900930"/>
                  <a:ext cx="1485900" cy="229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Расчетная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потребность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AutoShape 30"/>
                <p:cNvSpPr>
                  <a:spLocks/>
                </p:cNvSpPr>
                <p:nvPr/>
              </p:nvSpPr>
              <p:spPr bwMode="auto">
                <a:xfrm rot="10800000">
                  <a:off x="1714500" y="1943100"/>
                  <a:ext cx="344170" cy="1029335"/>
                </a:xfrm>
                <a:prstGeom prst="rightBrace">
                  <a:avLst>
                    <a:gd name="adj1" fmla="val 24923"/>
                    <a:gd name="adj2" fmla="val 48301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/>
                </a:p>
              </p:txBody>
            </p:sp>
            <p:sp>
              <p:nvSpPr>
                <p:cNvPr id="14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80975" y="2352675"/>
                  <a:ext cx="1600200" cy="229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Текущий уровень ТЗ 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86100" y="1666240"/>
                  <a:ext cx="1372235" cy="246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Точка </a:t>
                  </a:r>
                  <a:r>
                    <a:rPr lang="en-US" sz="1050" b="1" dirty="0" smtClean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прихода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7" name="Line 33"/>
                <p:cNvCxnSpPr>
                  <a:cxnSpLocks noChangeShapeType="1"/>
                </p:cNvCxnSpPr>
                <p:nvPr/>
              </p:nvCxnSpPr>
              <p:spPr bwMode="auto">
                <a:xfrm>
                  <a:off x="114300" y="2971800"/>
                  <a:ext cx="5715000" cy="6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8" name="Line 3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71600" y="2856865"/>
                  <a:ext cx="1270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9" name="Lin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9870" y="2856865"/>
                  <a:ext cx="635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0" name="Line 3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8470" y="2856865"/>
                  <a:ext cx="1270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1" name="Lin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6435" y="2856865"/>
                  <a:ext cx="635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2" name="Line 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3765" y="2856865"/>
                  <a:ext cx="1270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3" name="Line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44270" y="2856865"/>
                  <a:ext cx="635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4" name="Line 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00835" y="2856865"/>
                  <a:ext cx="2540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5" name="Line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30070" y="2856865"/>
                  <a:ext cx="63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6" name="Line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57400" y="2856865"/>
                  <a:ext cx="317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7" name="Line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6635" y="2856865"/>
                  <a:ext cx="444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8" name="Line 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15235" y="2856865"/>
                  <a:ext cx="381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9" name="Line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44470" y="2856865"/>
                  <a:ext cx="317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0" name="Line 4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72435" y="2856865"/>
                  <a:ext cx="317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1" name="Line 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201035" y="2856865"/>
                  <a:ext cx="317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2" name="Line 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9000" y="2856865"/>
                  <a:ext cx="444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3" name="Line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58870" y="2856865"/>
                  <a:ext cx="254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4" name="Line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86835" y="2856865"/>
                  <a:ext cx="4445" cy="2330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5" name="Line 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15435" y="2856865"/>
                  <a:ext cx="4445" cy="2330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978528" y="2743835"/>
                  <a:ext cx="1828267" cy="2260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Товарный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запас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0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43535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715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001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029335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2573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485900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714500" y="3086735"/>
                  <a:ext cx="22796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943100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2" name="Line 68"/>
                <p:cNvCxnSpPr>
                  <a:cxnSpLocks noChangeShapeType="1"/>
                </p:cNvCxnSpPr>
                <p:nvPr/>
              </p:nvCxnSpPr>
              <p:spPr bwMode="auto">
                <a:xfrm>
                  <a:off x="5600700" y="0"/>
                  <a:ext cx="1270" cy="30867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457700" y="2971800"/>
                  <a:ext cx="11430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Дни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743200" y="0"/>
                  <a:ext cx="285686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Оптимальный уровень ТЗ </a:t>
                  </a:r>
                  <a:r>
                    <a:rPr lang="ru-RU" sz="1050" b="1" dirty="0" smtClean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sz="1050" b="1" dirty="0" smtClean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ru-RU" sz="1050" b="1" dirty="0" smtClean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050" b="1" dirty="0" err="1" smtClean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шт</a:t>
                  </a:r>
                  <a:r>
                    <a:rPr lang="ru-RU" sz="1050" b="1" dirty="0" smtClean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85" name="Line 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43400" y="1829435"/>
                  <a:ext cx="508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6" name="Line 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72000" y="1829435"/>
                  <a:ext cx="508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7" name="Line 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801235" y="1829435"/>
                  <a:ext cx="5715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8" name="Line 7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29200" y="1829435"/>
                  <a:ext cx="5080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9" name="Line 7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43400" y="2857500"/>
                  <a:ext cx="508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0" name="Line 76"/>
                <p:cNvCxnSpPr>
                  <a:cxnSpLocks noChangeShapeType="1"/>
                </p:cNvCxnSpPr>
                <p:nvPr/>
              </p:nvCxnSpPr>
              <p:spPr bwMode="auto">
                <a:xfrm>
                  <a:off x="114300" y="799465"/>
                  <a:ext cx="5486400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1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086100" y="571500"/>
                  <a:ext cx="239966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 err="1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Текущий</a:t>
                  </a:r>
                  <a:r>
                    <a:rPr lang="en-US" sz="1050" b="1" dirty="0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уровень</a:t>
                  </a:r>
                  <a:r>
                    <a:rPr lang="en-US" sz="1050" b="1" dirty="0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ТЗ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2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946150" y="1666240"/>
                  <a:ext cx="915035" cy="229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Точка </a:t>
                  </a:r>
                  <a:r>
                    <a:rPr lang="en-US" sz="1050" b="1" dirty="0" err="1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заказа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93" name="Line 79"/>
                <p:cNvCxnSpPr>
                  <a:cxnSpLocks noChangeShapeType="1"/>
                </p:cNvCxnSpPr>
                <p:nvPr/>
              </p:nvCxnSpPr>
              <p:spPr bwMode="auto">
                <a:xfrm>
                  <a:off x="114300" y="2533650"/>
                  <a:ext cx="5486400" cy="635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2305685"/>
                  <a:ext cx="240093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 dirty="0" err="1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Страховой</a:t>
                  </a:r>
                  <a:r>
                    <a:rPr lang="en-US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ТЗ</a:t>
                  </a:r>
                  <a:r>
                    <a:rPr lang="ru-RU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(1 </a:t>
                  </a:r>
                  <a:r>
                    <a:rPr lang="ru-RU" sz="1050" b="1" dirty="0" err="1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шт</a:t>
                  </a:r>
                  <a:r>
                    <a:rPr lang="ru-RU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5" name="AutoShape 81"/>
                <p:cNvSpPr>
                  <a:spLocks/>
                </p:cNvSpPr>
                <p:nvPr/>
              </p:nvSpPr>
              <p:spPr bwMode="auto">
                <a:xfrm rot="16200000" flipH="1" flipV="1">
                  <a:off x="2486332" y="2144011"/>
                  <a:ext cx="229870" cy="985520"/>
                </a:xfrm>
                <a:prstGeom prst="rightBrace">
                  <a:avLst>
                    <a:gd name="adj1" fmla="val 24040"/>
                    <a:gd name="adj2" fmla="val 48301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/>
                </a:p>
              </p:txBody>
            </p:sp>
            <p:sp>
              <p:nvSpPr>
                <p:cNvPr id="19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073557" y="2669249"/>
                  <a:ext cx="1300730" cy="203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 err="1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Срок</a:t>
                  </a:r>
                  <a:r>
                    <a:rPr lang="en-US" sz="1050" b="1" dirty="0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 smtClean="0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поставки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16" name="Line 5"/>
              <p:cNvCxnSpPr>
                <a:cxnSpLocks noChangeShapeType="1"/>
              </p:cNvCxnSpPr>
              <p:nvPr/>
            </p:nvCxnSpPr>
            <p:spPr bwMode="auto">
              <a:xfrm>
                <a:off x="4791457" y="4975828"/>
                <a:ext cx="1107383" cy="64691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" name="TextBox 113"/>
            <p:cNvSpPr txBox="1"/>
            <p:nvPr/>
          </p:nvSpPr>
          <p:spPr>
            <a:xfrm>
              <a:off x="-358267" y="57972"/>
              <a:ext cx="1528906" cy="45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 err="1" smtClean="0"/>
                <a:t>fix</a:t>
              </a:r>
              <a:r>
                <a:rPr lang="en-US" dirty="0" err="1"/>
                <a:t>Z</a:t>
              </a:r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292530" y="604027"/>
            <a:ext cx="4671958" cy="2680957"/>
            <a:chOff x="-105713" y="57972"/>
            <a:chExt cx="5253777" cy="3234017"/>
          </a:xfrm>
        </p:grpSpPr>
        <p:grpSp>
          <p:nvGrpSpPr>
            <p:cNvPr id="198" name="Группа 197"/>
            <p:cNvGrpSpPr/>
            <p:nvPr/>
          </p:nvGrpSpPr>
          <p:grpSpPr>
            <a:xfrm>
              <a:off x="35496" y="188640"/>
              <a:ext cx="5112568" cy="3103349"/>
              <a:chOff x="323528" y="1268760"/>
              <a:chExt cx="8393752" cy="4857479"/>
            </a:xfrm>
          </p:grpSpPr>
          <p:grpSp>
            <p:nvGrpSpPr>
              <p:cNvPr id="200" name="Полотно 136"/>
              <p:cNvGrpSpPr/>
              <p:nvPr/>
            </p:nvGrpSpPr>
            <p:grpSpPr>
              <a:xfrm>
                <a:off x="323528" y="1268760"/>
                <a:ext cx="8393752" cy="4857479"/>
                <a:chOff x="0" y="0"/>
                <a:chExt cx="5829300" cy="3314700"/>
              </a:xfrm>
            </p:grpSpPr>
            <p:sp>
              <p:nvSpPr>
                <p:cNvPr id="202" name="Прямоугольник 201"/>
                <p:cNvSpPr/>
                <p:nvPr/>
              </p:nvSpPr>
              <p:spPr>
                <a:xfrm>
                  <a:off x="0" y="0"/>
                  <a:ext cx="5829300" cy="3314700"/>
                </a:xfrm>
                <a:prstGeom prst="rect">
                  <a:avLst/>
                </a:prstGeom>
                <a:noFill/>
                <a:ln>
                  <a:noFill/>
                </a:ln>
              </p:spPr>
            </p:sp>
            <p:sp>
              <p:nvSpPr>
                <p:cNvPr id="203" name="Rectangle 4"/>
                <p:cNvSpPr>
                  <a:spLocks noChangeArrowheads="1"/>
                </p:cNvSpPr>
                <p:nvPr/>
              </p:nvSpPr>
              <p:spPr bwMode="auto">
                <a:xfrm>
                  <a:off x="114300" y="227965"/>
                  <a:ext cx="5486401" cy="2743835"/>
                </a:xfrm>
                <a:prstGeom prst="rect">
                  <a:avLst/>
                </a:prstGeom>
                <a:solidFill>
                  <a:srgbClr val="E2EFD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1600"/>
                </a:p>
              </p:txBody>
            </p:sp>
            <p:cxnSp>
              <p:nvCxnSpPr>
                <p:cNvPr id="204" name="Line 5"/>
                <p:cNvCxnSpPr>
                  <a:cxnSpLocks noChangeShapeType="1"/>
                </p:cNvCxnSpPr>
                <p:nvPr/>
              </p:nvCxnSpPr>
              <p:spPr bwMode="auto">
                <a:xfrm>
                  <a:off x="114300" y="799465"/>
                  <a:ext cx="2971800" cy="17157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" name="Line 6"/>
                <p:cNvCxnSpPr>
                  <a:cxnSpLocks noChangeShapeType="1"/>
                </p:cNvCxnSpPr>
                <p:nvPr/>
              </p:nvCxnSpPr>
              <p:spPr bwMode="auto">
                <a:xfrm>
                  <a:off x="114300" y="1943100"/>
                  <a:ext cx="5486400" cy="635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6" name="Line 7"/>
                <p:cNvCxnSpPr>
                  <a:cxnSpLocks noChangeShapeType="1"/>
                </p:cNvCxnSpPr>
                <p:nvPr/>
              </p:nvCxnSpPr>
              <p:spPr bwMode="auto">
                <a:xfrm>
                  <a:off x="114300" y="228600"/>
                  <a:ext cx="5486400" cy="12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" name="Line 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86100" y="799465"/>
                  <a:ext cx="1270" cy="171323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8" name="Lin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71600" y="1829435"/>
                  <a:ext cx="635" cy="2279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9" name="Lin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600" y="1829435"/>
                  <a:ext cx="635" cy="2279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0" name="Lin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7200" y="1829435"/>
                  <a:ext cx="1270" cy="2279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1" name="Lin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5800" y="1829435"/>
                  <a:ext cx="635" cy="228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2" name="Lin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3765" y="1829435"/>
                  <a:ext cx="1270" cy="228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3" name="Lin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43000" y="1829435"/>
                  <a:ext cx="1270" cy="228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4" name="Lin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99565" y="1829435"/>
                  <a:ext cx="2540" cy="229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5" name="Line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28800" y="1829435"/>
                  <a:ext cx="1905" cy="229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6" name="Line 17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57400" y="1829435"/>
                  <a:ext cx="2540" cy="2292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7" name="Line 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6635" y="1829435"/>
                  <a:ext cx="317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8" name="Line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14600" y="1829435"/>
                  <a:ext cx="444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19" name="Line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43200" y="1829435"/>
                  <a:ext cx="3810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0" name="Line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72435" y="1829435"/>
                  <a:ext cx="317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1" name="Lin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200400" y="1829435"/>
                  <a:ext cx="3175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2" name="Lin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9000" y="1829435"/>
                  <a:ext cx="3175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3" name="Line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57600" y="1829435"/>
                  <a:ext cx="3810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4" name="Line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86200" y="1829435"/>
                  <a:ext cx="3810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5" name="Line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14800" y="1829435"/>
                  <a:ext cx="4445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26" name="Line 27"/>
                <p:cNvCxnSpPr>
                  <a:cxnSpLocks noChangeShapeType="1"/>
                </p:cNvCxnSpPr>
                <p:nvPr/>
              </p:nvCxnSpPr>
              <p:spPr bwMode="auto">
                <a:xfrm>
                  <a:off x="3086100" y="799465"/>
                  <a:ext cx="2400935" cy="13728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7" name="AutoShape 28"/>
                <p:cNvSpPr>
                  <a:spLocks/>
                </p:cNvSpPr>
                <p:nvPr/>
              </p:nvSpPr>
              <p:spPr bwMode="auto">
                <a:xfrm rot="10800000">
                  <a:off x="1714500" y="228600"/>
                  <a:ext cx="342900" cy="1713865"/>
                </a:xfrm>
                <a:prstGeom prst="rightBrace">
                  <a:avLst>
                    <a:gd name="adj1" fmla="val 41651"/>
                    <a:gd name="adj2" fmla="val 49644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2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28600" y="900930"/>
                  <a:ext cx="1485900" cy="229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Расчетная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потребность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9" name="AutoShape 30"/>
                <p:cNvSpPr>
                  <a:spLocks/>
                </p:cNvSpPr>
                <p:nvPr/>
              </p:nvSpPr>
              <p:spPr bwMode="auto">
                <a:xfrm rot="10800000">
                  <a:off x="1714500" y="1943100"/>
                  <a:ext cx="344170" cy="1029335"/>
                </a:xfrm>
                <a:prstGeom prst="rightBrace">
                  <a:avLst>
                    <a:gd name="adj1" fmla="val 24923"/>
                    <a:gd name="adj2" fmla="val 48301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/>
                </a:p>
              </p:txBody>
            </p:sp>
            <p:sp>
              <p:nvSpPr>
                <p:cNvPr id="23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80975" y="2352675"/>
                  <a:ext cx="1600200" cy="2292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Текущий уровень ТЗ 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086100" y="1666240"/>
                  <a:ext cx="1372235" cy="246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Точка </a:t>
                  </a:r>
                  <a:r>
                    <a:rPr lang="en-US" sz="1050" b="1" dirty="0" smtClean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прихода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32" name="Line 33"/>
                <p:cNvCxnSpPr>
                  <a:cxnSpLocks noChangeShapeType="1"/>
                </p:cNvCxnSpPr>
                <p:nvPr/>
              </p:nvCxnSpPr>
              <p:spPr bwMode="auto">
                <a:xfrm>
                  <a:off x="114300" y="2971800"/>
                  <a:ext cx="5715000" cy="6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3" name="Line 3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371600" y="2856865"/>
                  <a:ext cx="1270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4" name="Line 3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9870" y="2856865"/>
                  <a:ext cx="635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5" name="Line 36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8470" y="2856865"/>
                  <a:ext cx="1270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6" name="Line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6435" y="2856865"/>
                  <a:ext cx="635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7" name="Line 38"/>
                <p:cNvCxnSpPr>
                  <a:cxnSpLocks noChangeShapeType="1"/>
                </p:cNvCxnSpPr>
                <p:nvPr/>
              </p:nvCxnSpPr>
              <p:spPr bwMode="auto">
                <a:xfrm flipV="1">
                  <a:off x="913765" y="2856865"/>
                  <a:ext cx="1270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8" name="Line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144270" y="2856865"/>
                  <a:ext cx="635" cy="229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9" name="Line 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00835" y="2856865"/>
                  <a:ext cx="2540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0" name="Line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830070" y="2856865"/>
                  <a:ext cx="63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1" name="Line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57400" y="2856865"/>
                  <a:ext cx="3175" cy="23050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2" name="Line 4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286635" y="2856865"/>
                  <a:ext cx="444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3" name="Line 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2515235" y="2856865"/>
                  <a:ext cx="381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4" name="Line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744470" y="2856865"/>
                  <a:ext cx="317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5" name="Line 4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972435" y="2856865"/>
                  <a:ext cx="317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" name="Line 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3201035" y="2856865"/>
                  <a:ext cx="317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7" name="Line 4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429000" y="2856865"/>
                  <a:ext cx="4445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8" name="Line 49"/>
                <p:cNvCxnSpPr>
                  <a:cxnSpLocks noChangeShapeType="1"/>
                </p:cNvCxnSpPr>
                <p:nvPr/>
              </p:nvCxnSpPr>
              <p:spPr bwMode="auto">
                <a:xfrm flipV="1">
                  <a:off x="3658870" y="2856865"/>
                  <a:ext cx="254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9" name="Line 5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86835" y="2856865"/>
                  <a:ext cx="4445" cy="2330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0" name="Line 5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15435" y="2856865"/>
                  <a:ext cx="4445" cy="2330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986247" y="2743835"/>
                  <a:ext cx="1820549" cy="2588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Товарный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запас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0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143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3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43535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4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5715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001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029335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257300" y="3086735"/>
                  <a:ext cx="22923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485900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9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714500" y="3086735"/>
                  <a:ext cx="22796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943100" y="3086735"/>
                  <a:ext cx="2286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  <a:endParaRPr lang="ru-RU" sz="105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67" name="Line 68"/>
                <p:cNvCxnSpPr>
                  <a:cxnSpLocks noChangeShapeType="1"/>
                </p:cNvCxnSpPr>
                <p:nvPr/>
              </p:nvCxnSpPr>
              <p:spPr bwMode="auto">
                <a:xfrm>
                  <a:off x="5600700" y="0"/>
                  <a:ext cx="1270" cy="30867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68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457700" y="2971800"/>
                  <a:ext cx="1143000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 dirty="0" err="1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Дни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743200" y="0"/>
                  <a:ext cx="285686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ru-RU" sz="1050" b="1" dirty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Оптимальный уровень ТЗ </a:t>
                  </a:r>
                  <a:r>
                    <a:rPr lang="ru-RU" sz="1050" b="1" dirty="0" smtClean="0"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ru-RU" sz="1050" b="1" dirty="0" smtClean="0"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 дней)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0" name="Line 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43400" y="1829435"/>
                  <a:ext cx="508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1" name="Line 7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572000" y="1829435"/>
                  <a:ext cx="508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2" name="Line 7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801235" y="1829435"/>
                  <a:ext cx="5715" cy="2311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3" name="Line 7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29200" y="1829435"/>
                  <a:ext cx="5080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4" name="Line 7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43400" y="2857500"/>
                  <a:ext cx="5080" cy="23241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5" name="Line 76"/>
                <p:cNvCxnSpPr>
                  <a:cxnSpLocks noChangeShapeType="1"/>
                </p:cNvCxnSpPr>
                <p:nvPr/>
              </p:nvCxnSpPr>
              <p:spPr bwMode="auto">
                <a:xfrm>
                  <a:off x="114300" y="799465"/>
                  <a:ext cx="5486400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7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086100" y="571500"/>
                  <a:ext cx="2399665" cy="227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 err="1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Текущий</a:t>
                  </a:r>
                  <a:r>
                    <a:rPr lang="en-US" sz="1050" b="1" dirty="0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уровень</a:t>
                  </a:r>
                  <a:r>
                    <a:rPr lang="en-US" sz="1050" b="1" dirty="0">
                      <a:solidFill>
                        <a:srgbClr val="0000FF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ТЗ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946150" y="1666240"/>
                  <a:ext cx="915035" cy="229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Точка </a:t>
                  </a:r>
                  <a:r>
                    <a:rPr lang="en-US" sz="1050" b="1" dirty="0" err="1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заказа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8" name="Line 79"/>
                <p:cNvCxnSpPr>
                  <a:cxnSpLocks noChangeShapeType="1"/>
                </p:cNvCxnSpPr>
                <p:nvPr/>
              </p:nvCxnSpPr>
              <p:spPr bwMode="auto">
                <a:xfrm>
                  <a:off x="114300" y="2533650"/>
                  <a:ext cx="5486400" cy="635"/>
                </a:xfrm>
                <a:prstGeom prst="line">
                  <a:avLst/>
                </a:prstGeom>
                <a:noFill/>
                <a:ln w="9525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7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2305685"/>
                  <a:ext cx="240093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r">
                    <a:spcAft>
                      <a:spcPts val="0"/>
                    </a:spcAft>
                  </a:pPr>
                  <a:r>
                    <a:rPr lang="en-US" sz="1050" b="1" dirty="0" err="1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Страховой</a:t>
                  </a:r>
                  <a:r>
                    <a:rPr lang="en-US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ТЗ</a:t>
                  </a:r>
                  <a:r>
                    <a:rPr lang="ru-RU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ru-RU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дн</a:t>
                  </a:r>
                  <a:r>
                    <a:rPr lang="ru-RU" sz="1050" b="1" dirty="0" smtClean="0">
                      <a:solidFill>
                        <a:srgbClr val="80008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я</a:t>
                  </a:r>
                  <a:r>
                    <a:rPr lang="ru-RU" sz="1050" b="1" dirty="0" smtClean="0">
                      <a:solidFill>
                        <a:srgbClr val="80008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0" name="AutoShape 81"/>
                <p:cNvSpPr>
                  <a:spLocks/>
                </p:cNvSpPr>
                <p:nvPr/>
              </p:nvSpPr>
              <p:spPr bwMode="auto">
                <a:xfrm rot="16200000" flipH="1" flipV="1">
                  <a:off x="2486332" y="2144011"/>
                  <a:ext cx="229870" cy="985520"/>
                </a:xfrm>
                <a:prstGeom prst="rightBrace">
                  <a:avLst>
                    <a:gd name="adj1" fmla="val 24040"/>
                    <a:gd name="adj2" fmla="val 48301"/>
                  </a:avLst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 sz="2000"/>
                </a:p>
              </p:txBody>
            </p:sp>
            <p:sp>
              <p:nvSpPr>
                <p:cNvPr id="281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073557" y="2669249"/>
                  <a:ext cx="1300730" cy="203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50" b="1" dirty="0" err="1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Срок</a:t>
                  </a:r>
                  <a:r>
                    <a:rPr lang="en-US" sz="1050" b="1" dirty="0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050" b="1" dirty="0" err="1" smtClean="0">
                      <a:solidFill>
                        <a:srgbClr val="339966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поставки</a:t>
                  </a:r>
                  <a:endParaRPr lang="ru-RU" sz="1050" dirty="0">
                    <a:effectLst/>
                    <a:latin typeface="Verdan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01" name="Line 5"/>
              <p:cNvCxnSpPr>
                <a:cxnSpLocks noChangeShapeType="1"/>
              </p:cNvCxnSpPr>
              <p:nvPr/>
            </p:nvCxnSpPr>
            <p:spPr bwMode="auto">
              <a:xfrm>
                <a:off x="4791457" y="4975828"/>
                <a:ext cx="1107383" cy="64691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9" name="TextBox 198"/>
            <p:cNvSpPr txBox="1"/>
            <p:nvPr/>
          </p:nvSpPr>
          <p:spPr>
            <a:xfrm>
              <a:off x="-105713" y="57972"/>
              <a:ext cx="1528906" cy="388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dirty="0" err="1" smtClean="0"/>
                <a:t>fixXYbc</a:t>
              </a:r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8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5545"/>
            <a:ext cx="7632848" cy="6085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794" y="5311752"/>
            <a:ext cx="3149206" cy="15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60431</TotalTime>
  <Words>695</Words>
  <Application>Microsoft Office PowerPoint</Application>
  <PresentationFormat>Экран (4:3)</PresentationFormat>
  <Paragraphs>235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Оформление по умолчанию</vt:lpstr>
      <vt:lpstr>Управление товарными запасами</vt:lpstr>
      <vt:lpstr>На что тратить время?</vt:lpstr>
      <vt:lpstr>Управление ассортиментом</vt:lpstr>
      <vt:lpstr>Товарный запас (ТЗ)</vt:lpstr>
      <vt:lpstr>Ключевые показатели ТЗ</vt:lpstr>
      <vt:lpstr>Уровни ТЗ в аптеке</vt:lpstr>
      <vt:lpstr>Ввести Категории заказа </vt:lpstr>
      <vt:lpstr>Презентация PowerPoint</vt:lpstr>
      <vt:lpstr>Презентация PowerPoint</vt:lpstr>
      <vt:lpstr>fixXYa</vt:lpstr>
      <vt:lpstr>fixXYbc</vt:lpstr>
      <vt:lpstr>fixZ</vt:lpstr>
      <vt:lpstr>Презентация PowerPoint</vt:lpstr>
      <vt:lpstr>Презентация PowerPoint</vt:lpstr>
      <vt:lpstr>Презентация PowerPoint</vt:lpstr>
      <vt:lpstr>Стратегии управления ТЗ</vt:lpstr>
      <vt:lpstr>Показатели качества ТЗ</vt:lpstr>
      <vt:lpstr>Итого</vt:lpstr>
      <vt:lpstr>На что тратим время</vt:lpstr>
      <vt:lpstr>Начнем диалог? =)</vt:lpstr>
    </vt:vector>
  </TitlesOfParts>
  <Company>Escape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Эскейп Аптека 2015</dc:title>
  <dc:creator>Андрей Казекин</dc:creator>
  <cp:lastModifiedBy>Андрей Казекин</cp:lastModifiedBy>
  <cp:revision>243</cp:revision>
  <cp:lastPrinted>2015-12-07T15:00:18Z</cp:lastPrinted>
  <dcterms:created xsi:type="dcterms:W3CDTF">2008-03-20T07:35:06Z</dcterms:created>
  <dcterms:modified xsi:type="dcterms:W3CDTF">2016-03-18T11:02:04Z</dcterms:modified>
</cp:coreProperties>
</file>