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1" r:id="rId3"/>
    <p:sldId id="295" r:id="rId4"/>
    <p:sldId id="304" r:id="rId5"/>
    <p:sldId id="310" r:id="rId6"/>
    <p:sldId id="305" r:id="rId7"/>
    <p:sldId id="308" r:id="rId8"/>
    <p:sldId id="311" r:id="rId9"/>
    <p:sldId id="312" r:id="rId10"/>
    <p:sldId id="307" r:id="rId11"/>
  </p:sldIdLst>
  <p:sldSz cx="9144000" cy="6858000" type="screen4x3"/>
  <p:notesSz cx="6761163" cy="9942513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FuturaPress" charset="0"/>
      <p:regular r:id="rId18"/>
    </p:embeddedFont>
    <p:embeddedFont>
      <p:font typeface="Tahoma" pitchFamily="34" charset="0"/>
      <p:regular r:id="rId19"/>
      <p:bold r:id="rId20"/>
    </p:embeddedFont>
    <p:embeddedFont>
      <p:font typeface="Calibri Light" pitchFamily="34" charset="0"/>
      <p:regular r:id="rId21"/>
      <p: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8" autoAdjust="0"/>
    <p:restoredTop sz="94338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1710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2" y="1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FD82E-4E43-4E78-814B-825B960AE81F}" type="datetimeFigureOut">
              <a:rPr lang="ru-RU" smtClean="0"/>
              <a:pPr/>
              <a:t>28.03.2016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2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E7BE7-23A8-4077-A561-B6B6C1FB2A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6631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1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54435-AA80-42F4-B33B-90F51EA7B9D9}" type="datetimeFigureOut">
              <a:rPr lang="ru-RU" smtClean="0"/>
              <a:pPr/>
              <a:t>28.03.2016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4538"/>
            <a:ext cx="4970463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9E147-EF84-4BC5-B555-65F61C4E82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6116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9E147-EF84-4BC5-B555-65F61C4E822C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7016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9E147-EF84-4BC5-B555-65F61C4E822C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6283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9E147-EF84-4BC5-B555-65F61C4E822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8551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9E147-EF84-4BC5-B555-65F61C4E822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9050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9E147-EF84-4BC5-B555-65F61C4E822C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2737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9E147-EF84-4BC5-B555-65F61C4E822C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7603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9E147-EF84-4BC5-B555-65F61C4E822C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6679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9E147-EF84-4BC5-B555-65F61C4E822C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3617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9E147-EF84-4BC5-B555-65F61C4E822C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2352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9E147-EF84-4BC5-B555-65F61C4E822C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235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CD23-816D-48F4-99F5-AAB28D2B9624}" type="datetimeFigureOut">
              <a:rPr lang="ru-RU" smtClean="0"/>
              <a:pPr/>
              <a:t>28.03.2016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258D-380F-44BB-8BAD-7709F851DD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8324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CD23-816D-48F4-99F5-AAB28D2B9624}" type="datetimeFigureOut">
              <a:rPr lang="ru-RU" smtClean="0"/>
              <a:pPr/>
              <a:t>28.03.2016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258D-380F-44BB-8BAD-7709F851DD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9753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CD23-816D-48F4-99F5-AAB28D2B9624}" type="datetimeFigureOut">
              <a:rPr lang="ru-RU" smtClean="0"/>
              <a:pPr/>
              <a:t>28.03.2016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258D-380F-44BB-8BAD-7709F851DD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883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CD23-816D-48F4-99F5-AAB28D2B9624}" type="datetimeFigureOut">
              <a:rPr lang="ru-RU" smtClean="0"/>
              <a:pPr/>
              <a:t>28.03.2016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258D-380F-44BB-8BAD-7709F851DD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7928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CD23-816D-48F4-99F5-AAB28D2B9624}" type="datetimeFigureOut">
              <a:rPr lang="ru-RU" smtClean="0"/>
              <a:pPr/>
              <a:t>28.03.2016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258D-380F-44BB-8BAD-7709F851DD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127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CD23-816D-48F4-99F5-AAB28D2B9624}" type="datetimeFigureOut">
              <a:rPr lang="ru-RU" smtClean="0"/>
              <a:pPr/>
              <a:t>28.03.2016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258D-380F-44BB-8BAD-7709F851DD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664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CD23-816D-48F4-99F5-AAB28D2B9624}" type="datetimeFigureOut">
              <a:rPr lang="ru-RU" smtClean="0"/>
              <a:pPr/>
              <a:t>28.03.2016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258D-380F-44BB-8BAD-7709F851DD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329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CD23-816D-48F4-99F5-AAB28D2B9624}" type="datetimeFigureOut">
              <a:rPr lang="ru-RU" smtClean="0"/>
              <a:pPr/>
              <a:t>28.03.2016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258D-380F-44BB-8BAD-7709F851DD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032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CD23-816D-48F4-99F5-AAB28D2B9624}" type="datetimeFigureOut">
              <a:rPr lang="ru-RU" smtClean="0"/>
              <a:pPr/>
              <a:t>28.03.2016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258D-380F-44BB-8BAD-7709F851DD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013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CD23-816D-48F4-99F5-AAB28D2B9624}" type="datetimeFigureOut">
              <a:rPr lang="ru-RU" smtClean="0"/>
              <a:pPr/>
              <a:t>28.03.2016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258D-380F-44BB-8BAD-7709F851DD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08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CD23-816D-48F4-99F5-AAB28D2B9624}" type="datetimeFigureOut">
              <a:rPr lang="ru-RU" smtClean="0"/>
              <a:pPr/>
              <a:t>28.03.2016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258D-380F-44BB-8BAD-7709F851DD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823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CCD23-816D-48F4-99F5-AAB28D2B9624}" type="datetimeFigureOut">
              <a:rPr lang="ru-RU" smtClean="0"/>
              <a:pPr/>
              <a:t>28.03.2016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1258D-380F-44BB-8BAD-7709F851DD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848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1700808"/>
            <a:ext cx="8229600" cy="3816424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400"/>
              </a:spcBef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87337" y="1665906"/>
            <a:ext cx="856932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  <a:effectLst>
                  <a:reflection blurRad="6350" stA="55000" endA="300" endPos="45500" dir="5400000" sy="-100000" algn="bl" rotWithShape="0"/>
                </a:effectLst>
                <a:latin typeface="FuturaPress" panose="020B0604020202020204" pitchFamily="34" charset="0"/>
              </a:rPr>
              <a:t>ИСПОЛЬЗОВАНИЕ СЕРВИСОВ</a:t>
            </a:r>
          </a:p>
          <a:p>
            <a:pPr algn="ctr"/>
            <a:r>
              <a:rPr lang="ru-RU" sz="3600" b="1" dirty="0" smtClean="0">
                <a:solidFill>
                  <a:srgbClr val="0000CC"/>
                </a:solidFill>
                <a:effectLst>
                  <a:reflection blurRad="6350" stA="55000" endA="300" endPos="45500" dir="5400000" sy="-100000" algn="bl" rotWithShape="0"/>
                </a:effectLst>
                <a:latin typeface="FuturaPress" panose="020B0604020202020204" pitchFamily="34" charset="0"/>
                <a:cs typeface="Arial" charset="0"/>
              </a:rPr>
              <a:t>ЕМИАС </a:t>
            </a:r>
          </a:p>
          <a:p>
            <a:pPr algn="ctr"/>
            <a:r>
              <a:rPr lang="ru-RU" sz="3600" b="1" dirty="0" smtClean="0">
                <a:solidFill>
                  <a:srgbClr val="0000CC"/>
                </a:solidFill>
                <a:effectLst>
                  <a:reflection blurRad="6350" stA="55000" endA="300" endPos="45500" dir="5400000" sy="-100000" algn="bl" rotWithShape="0"/>
                </a:effectLst>
                <a:latin typeface="FuturaPress" panose="020B0604020202020204" pitchFamily="34" charset="0"/>
                <a:cs typeface="Arial" charset="0"/>
              </a:rPr>
              <a:t>В АПТЕКЕ</a:t>
            </a:r>
            <a:endParaRPr lang="ru-RU" b="1" dirty="0">
              <a:solidFill>
                <a:srgbClr val="0000CC"/>
              </a:solidFill>
              <a:effectLst>
                <a:reflection blurRad="6350" stA="55000" endA="300" endPos="45500" dir="5400000" sy="-100000" algn="bl" rotWithShape="0"/>
              </a:effectLst>
              <a:latin typeface="FuturaPress" panose="020B0604020202020204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816" y="836712"/>
            <a:ext cx="7884368" cy="447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751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68313" y="188640"/>
            <a:ext cx="7991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dirty="0" smtClean="0">
                <a:solidFill>
                  <a:srgbClr val="0000CC"/>
                </a:solidFill>
                <a:effectLst>
                  <a:reflection blurRad="6350" stA="55000" endA="300" endPos="45500" dir="5400000" sy="-100000" algn="bl" rotWithShape="0"/>
                </a:effectLst>
                <a:latin typeface="FuturaPress" panose="020B0604020202020204" pitchFamily="34" charset="0"/>
              </a:rPr>
              <a:t>ИСТОРИЯ ЛЛО В МОСКВЕ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395288" y="764704"/>
            <a:ext cx="8353425" cy="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4227" y="1124744"/>
            <a:ext cx="5735547" cy="514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421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68313" y="188640"/>
            <a:ext cx="7991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dirty="0" smtClean="0">
                <a:solidFill>
                  <a:srgbClr val="0000CC"/>
                </a:solidFill>
                <a:effectLst>
                  <a:reflection blurRad="6350" stA="55000" endA="300" endPos="45500" dir="5400000" sy="-100000" algn="bl" rotWithShape="0"/>
                </a:effectLst>
                <a:latin typeface="FuturaPress" panose="020B0604020202020204" pitchFamily="34" charset="0"/>
              </a:rPr>
              <a:t>ЛЛО до ЕМИАС</a:t>
            </a: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395288" y="764704"/>
            <a:ext cx="8353425" cy="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593" y="1196752"/>
            <a:ext cx="8442913" cy="51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743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68313" y="188640"/>
            <a:ext cx="7991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dirty="0" smtClean="0">
                <a:solidFill>
                  <a:srgbClr val="0000CC"/>
                </a:solidFill>
                <a:effectLst>
                  <a:reflection blurRad="6350" stA="55000" endA="300" endPos="45500" dir="5400000" sy="-100000" algn="bl" rotWithShape="0"/>
                </a:effectLst>
                <a:latin typeface="FuturaPress" panose="020B0604020202020204" pitchFamily="34" charset="0"/>
              </a:rPr>
              <a:t>ОСНОВНЫЕ ФУНКЦИИ АПТЕКИ при ОТПУСКЕ ЛЕКАРСТВЕННЫХ ПРЕПАРАТОВ ЛЬГОТНИКАМ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395288" y="1052736"/>
            <a:ext cx="8353425" cy="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347321"/>
            <a:ext cx="6768752" cy="509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ts val="0"/>
              </a:spcBef>
              <a:buClr>
                <a:srgbClr val="0000CC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Приемка </a:t>
            </a:r>
            <a:r>
              <a:rPr lang="ru-RU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правильное хранение лекарственных </a:t>
            </a: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препаратов;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Clr>
                <a:srgbClr val="0000CC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Отчетность </a:t>
            </a:r>
            <a:r>
              <a:rPr lang="ru-RU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остаткам и </a:t>
            </a: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реализации;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Clr>
                <a:srgbClr val="0000CC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Таксировка</a:t>
            </a:r>
            <a:r>
              <a:rPr lang="ru-RU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подшивка и хранение рецептурных </a:t>
            </a: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бланков;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Clr>
                <a:srgbClr val="0000CC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Отпуск ЛП </a:t>
            </a:r>
            <a:r>
              <a:rPr lang="ru-RU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рецептурным бланкам в соответствии с нормативной </a:t>
            </a: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базой;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Clr>
                <a:srgbClr val="0000CC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Постановка </a:t>
            </a:r>
            <a:r>
              <a:rPr lang="ru-RU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обеспечение рецептурных бланков с отсутствующими </a:t>
            </a: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ЛП; 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Clr>
                <a:srgbClr val="0000CC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оведение </a:t>
            </a:r>
            <a:r>
              <a:rPr lang="ru-RU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пациента информации о приходе </a:t>
            </a: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ЛП </a:t>
            </a:r>
            <a:r>
              <a:rPr lang="ru-RU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снятие бланка рецепта с </a:t>
            </a: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обеспечения;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Clr>
                <a:srgbClr val="0000CC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Отпуск ЛП, </a:t>
            </a:r>
            <a:r>
              <a:rPr lang="ru-RU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закупленных индивидуально для конкретных </a:t>
            </a: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пациентов;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Clr>
                <a:srgbClr val="0000CC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Информирование </a:t>
            </a:r>
            <a:r>
              <a:rPr lang="ru-RU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врачей о наличии лекарственных препаратов, о текущей и устойчивой дефектуре, о лицевых счетах пациентов и врачей.</a:t>
            </a:r>
          </a:p>
          <a:p>
            <a:pPr marL="342900" indent="-342900">
              <a:lnSpc>
                <a:spcPct val="150000"/>
              </a:lnSpc>
              <a:buClr>
                <a:srgbClr val="0000CC"/>
              </a:buClr>
              <a:buSzPct val="150000"/>
              <a:buFont typeface="Wingdings" panose="05000000000000000000" pitchFamily="2" charset="2"/>
              <a:buChar char="q"/>
            </a:pPr>
            <a:endParaRPr lang="ru-RU" sz="20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2457" y="1347320"/>
            <a:ext cx="2312327" cy="30177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1241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68313" y="188640"/>
            <a:ext cx="7991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dirty="0" smtClean="0">
                <a:solidFill>
                  <a:srgbClr val="0000CC"/>
                </a:solidFill>
                <a:effectLst>
                  <a:reflection blurRad="6350" stA="55000" endA="300" endPos="45500" dir="5400000" sy="-100000" algn="bl" rotWithShape="0"/>
                </a:effectLst>
                <a:latin typeface="FuturaPress" panose="020B0604020202020204" pitchFamily="34" charset="0"/>
              </a:rPr>
              <a:t>ДОПОЛНИТЕЛЬНЫЕ </a:t>
            </a:r>
            <a:r>
              <a:rPr lang="ru-RU" altLang="ru-RU" sz="2400" dirty="0">
                <a:solidFill>
                  <a:srgbClr val="0000CC"/>
                </a:solidFill>
                <a:effectLst>
                  <a:reflection blurRad="6350" stA="55000" endA="300" endPos="45500" dir="5400000" sy="-100000" algn="bl" rotWithShape="0"/>
                </a:effectLst>
                <a:latin typeface="FuturaPress" panose="020B0604020202020204" pitchFamily="34" charset="0"/>
              </a:rPr>
              <a:t>ФУНКЦИИ </a:t>
            </a:r>
            <a:r>
              <a:rPr lang="ru-RU" altLang="ru-RU" sz="2400" dirty="0" smtClean="0">
                <a:solidFill>
                  <a:srgbClr val="0000CC"/>
                </a:solidFill>
                <a:effectLst>
                  <a:reflection blurRad="6350" stA="55000" endA="300" endPos="45500" dir="5400000" sy="-100000" algn="bl" rotWithShape="0"/>
                </a:effectLst>
                <a:latin typeface="FuturaPress" panose="020B0604020202020204" pitchFamily="34" charset="0"/>
              </a:rPr>
              <a:t>АПТЕКИ при ОТПУСКЕ ЛЕКАРСТВЕННЫХ  ПРЕПАРАТОВ  ЛЬГОТНИКАМ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323631"/>
            <a:ext cx="5040560" cy="311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ts val="0"/>
              </a:spcBef>
              <a:buClr>
                <a:srgbClr val="0000CC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Ввод </a:t>
            </a:r>
            <a:r>
              <a:rPr lang="ru-RU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информации в аптечное программное обеспечение с </a:t>
            </a: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рецептурных </a:t>
            </a:r>
            <a:r>
              <a:rPr lang="ru-RU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бланков в электронную </a:t>
            </a: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базу;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Clr>
                <a:srgbClr val="0000CC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Многоэтапная </a:t>
            </a:r>
            <a:r>
              <a:rPr lang="ru-RU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проверка реестров рецептов на </a:t>
            </a: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</a:t>
            </a:r>
            <a:r>
              <a:rPr lang="ru-RU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расхождений </a:t>
            </a: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данных, правкой и повторной печатью;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Clr>
                <a:srgbClr val="0000CC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Получение </a:t>
            </a:r>
            <a:r>
              <a:rPr lang="ru-RU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разъяснений от врачей по рецептурным </a:t>
            </a: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бланкам.</a:t>
            </a:r>
            <a:endParaRPr lang="ru-RU" sz="16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00CC"/>
              </a:buClr>
              <a:buSzPct val="150000"/>
              <a:buFont typeface="Wingdings" panose="05000000000000000000" pitchFamily="2" charset="2"/>
              <a:buChar char="q"/>
            </a:pPr>
            <a:endParaRPr lang="ru-RU" sz="20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95288" y="1052736"/>
            <a:ext cx="8353425" cy="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288" y="4437112"/>
            <a:ext cx="3048000" cy="20330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0324" y="3645024"/>
            <a:ext cx="2664296" cy="22646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7833" y="1351788"/>
            <a:ext cx="3048000" cy="21214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1102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395288" y="764704"/>
            <a:ext cx="8353425" cy="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8313" y="188640"/>
            <a:ext cx="7991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dirty="0" smtClean="0">
                <a:solidFill>
                  <a:srgbClr val="0000CC"/>
                </a:solidFill>
                <a:effectLst>
                  <a:reflection blurRad="6350" stA="55000" endA="300" endPos="45500" dir="5400000" sy="-100000" algn="bl" rotWithShape="0"/>
                </a:effectLst>
                <a:latin typeface="FuturaPress" panose="020B0604020202020204" pitchFamily="34" charset="0"/>
              </a:rPr>
              <a:t>ИНТЕГРАЦИЯ АПТЕЧНОГО ПО С ЕМИАС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919" y="1340769"/>
            <a:ext cx="8320161" cy="41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801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395288" y="764704"/>
            <a:ext cx="8353425" cy="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8313" y="188640"/>
            <a:ext cx="7991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dirty="0" smtClean="0">
                <a:solidFill>
                  <a:srgbClr val="0000CC"/>
                </a:solidFill>
                <a:effectLst>
                  <a:reflection blurRad="6350" stA="55000" endA="300" endPos="45500" dir="5400000" sy="-100000" algn="bl" rotWithShape="0"/>
                </a:effectLst>
                <a:latin typeface="FuturaPress" panose="020B0604020202020204" pitchFamily="34" charset="0"/>
              </a:rPr>
              <a:t>СНИЖЕНИЕ ЗАТРАТ АПТЕКИ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444901" y="4653136"/>
            <a:ext cx="5328592" cy="177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ts val="0"/>
              </a:spcBef>
              <a:buClr>
                <a:srgbClr val="0000CC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Введение аптекой </a:t>
            </a:r>
            <a:r>
              <a:rPr lang="ru-RU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базу </a:t>
            </a: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реализации информации только </a:t>
            </a:r>
            <a:r>
              <a:rPr lang="ru-RU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 отпускаемом </a:t>
            </a: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медикаменте;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Clr>
                <a:srgbClr val="0000CC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 </a:t>
            </a:r>
            <a:r>
              <a:rPr lang="ru-RU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облачных технологий со стороны аптек.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Clr>
                <a:srgbClr val="0000CC"/>
              </a:buClr>
              <a:buSzPct val="150000"/>
              <a:buFont typeface="Wingdings" panose="05000000000000000000" pitchFamily="2" charset="2"/>
              <a:buChar char="q"/>
            </a:pPr>
            <a:endParaRPr lang="ru-RU" sz="20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19" y="1124744"/>
            <a:ext cx="5562201" cy="27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ts val="0"/>
              </a:spcBef>
              <a:buClr>
                <a:srgbClr val="0000CC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Смещение </a:t>
            </a:r>
            <a:r>
              <a:rPr lang="ru-RU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ответственности за внесение достоверной информации </a:t>
            </a: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врачей;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Clr>
                <a:srgbClr val="0000CC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</a:t>
            </a:r>
            <a:r>
              <a:rPr lang="ru-RU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ГБУЗ ЦЛО ДЗМ специального информационного </a:t>
            </a: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подразделения;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Clr>
                <a:srgbClr val="0000CC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Предоставление </a:t>
            </a:r>
            <a:r>
              <a:rPr lang="ru-RU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сервисов лекарственного обеспечения </a:t>
            </a: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ЕМИАС;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Clr>
                <a:srgbClr val="0000CC"/>
              </a:buClr>
              <a:buSzPct val="150000"/>
              <a:buFont typeface="Wingdings" panose="05000000000000000000" pitchFamily="2" charset="2"/>
              <a:buChar char="q"/>
            </a:pPr>
            <a:endParaRPr lang="ru-RU" sz="16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Clr>
                <a:srgbClr val="0000CC"/>
              </a:buClr>
              <a:buSzPct val="150000"/>
              <a:buFont typeface="Wingdings" panose="05000000000000000000" pitchFamily="2" charset="2"/>
              <a:buChar char="q"/>
            </a:pPr>
            <a:endParaRPr lang="ru-RU" sz="20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8029" y="1103070"/>
            <a:ext cx="2801888" cy="16671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7976" y="2894242"/>
            <a:ext cx="2637022" cy="17588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434" y="4327625"/>
            <a:ext cx="3136478" cy="20983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4689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395288" y="764704"/>
            <a:ext cx="8353425" cy="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8313" y="188640"/>
            <a:ext cx="7991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dirty="0" smtClean="0">
                <a:solidFill>
                  <a:srgbClr val="0000CC"/>
                </a:solidFill>
                <a:effectLst>
                  <a:reflection blurRad="6350" stA="55000" endA="300" endPos="45500" dir="5400000" sy="-100000" algn="bl" rotWithShape="0"/>
                </a:effectLst>
                <a:latin typeface="FuturaPress" panose="020B0604020202020204" pitchFamily="34" charset="0"/>
              </a:rPr>
              <a:t>ПОЛУЧЕННЫЙ ЭФФЕКТ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31476" y="1124744"/>
            <a:ext cx="556466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ts val="0"/>
              </a:spcBef>
              <a:buClr>
                <a:srgbClr val="0000CC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Исключение неосновных видов работ;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Clr>
                <a:srgbClr val="0000CC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Высокая </a:t>
            </a:r>
            <a:r>
              <a:rPr lang="ru-RU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достоверность информации о </a:t>
            </a:r>
            <a:endParaRPr lang="ru-RU" sz="1600" dirty="0" smtClean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0000CC"/>
              </a:buClr>
              <a:buSzPct val="150000"/>
              <a:buNone/>
            </a:pPr>
            <a:r>
              <a:rPr lang="ru-RU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реализации </a:t>
            </a:r>
            <a:r>
              <a:rPr lang="ru-RU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наличии </a:t>
            </a: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ЛП;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Clr>
                <a:srgbClr val="0000CC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 времени обслуживания;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Clr>
                <a:srgbClr val="0000CC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времени </a:t>
            </a:r>
            <a:r>
              <a:rPr lang="ru-RU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общение </a:t>
            </a: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пациентом;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Clr>
                <a:srgbClr val="0000CC"/>
              </a:buClr>
              <a:buSzPct val="150000"/>
              <a:buFont typeface="Wingdings" panose="05000000000000000000" pitchFamily="2" charset="2"/>
              <a:buChar char="q"/>
            </a:pPr>
            <a:endParaRPr lang="ru-RU" sz="20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013806" y="4149080"/>
            <a:ext cx="5564660" cy="177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ts val="0"/>
              </a:spcBef>
              <a:buClr>
                <a:srgbClr val="0000CC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 </a:t>
            </a:r>
            <a:r>
              <a:rPr lang="ru-RU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количества </a:t>
            </a: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фармацевтов в точках</a:t>
            </a: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0000CC"/>
              </a:buClr>
              <a:buSzPct val="150000"/>
              <a:buNone/>
            </a:pPr>
            <a:r>
              <a:rPr lang="ru-RU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отпуска ЛП;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Clr>
                <a:srgbClr val="0000CC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использования роботизированных технологии.</a:t>
            </a:r>
            <a:endParaRPr lang="ru-RU" sz="16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Clr>
                <a:srgbClr val="0000CC"/>
              </a:buClr>
              <a:buSzPct val="150000"/>
              <a:buFont typeface="Wingdings" panose="05000000000000000000" pitchFamily="2" charset="2"/>
              <a:buChar char="q"/>
            </a:pPr>
            <a:endParaRPr lang="ru-RU" sz="20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996952"/>
            <a:ext cx="2494285" cy="33843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3609" y="1095436"/>
            <a:ext cx="3555104" cy="25383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9692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395288" y="764704"/>
            <a:ext cx="8353425" cy="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8313" y="188640"/>
            <a:ext cx="7991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dirty="0" smtClean="0">
                <a:solidFill>
                  <a:srgbClr val="0000CC"/>
                </a:solidFill>
                <a:effectLst>
                  <a:reflection blurRad="6350" stA="55000" endA="300" endPos="45500" dir="5400000" sy="-100000" algn="bl" rotWithShape="0"/>
                </a:effectLst>
                <a:latin typeface="FuturaPress" panose="020B0604020202020204" pitchFamily="34" charset="0"/>
              </a:rPr>
              <a:t>РЕШЕНИЕ ДЛЯ РЕГИОНОВ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23528" y="980728"/>
            <a:ext cx="6048672" cy="271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ru-RU" sz="16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Регионам необходим инструмент по управлению   процессами ЛЛО. </a:t>
            </a:r>
          </a:p>
          <a:p>
            <a:pPr>
              <a:spcAft>
                <a:spcPts val="1200"/>
              </a:spcAft>
              <a:buNone/>
            </a:pPr>
            <a:r>
              <a:rPr lang="ru-RU" sz="16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Центры по управлению поставками и реализацией (ЦУПР)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Clr>
                <a:srgbClr val="0000CC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Реальный контроль за поставками ЛП и МИ, их реализацией;     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Clr>
                <a:srgbClr val="0000CC"/>
              </a:buClr>
              <a:buSzPct val="150000"/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Минимизация претензионной работы между   участниками фармрынка. </a:t>
            </a:r>
            <a:endParaRPr lang="ru-RU" sz="20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C:\Users\listopad_a\Презентации\Презентация ЛЛО\Фото к презентации\КАРТА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3140968"/>
            <a:ext cx="5904656" cy="3370842"/>
          </a:xfrm>
          <a:prstGeom prst="rect">
            <a:avLst/>
          </a:prstGeom>
          <a:noFill/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5076056" y="2924944"/>
            <a:ext cx="2232250" cy="2448272"/>
          </a:xfrm>
          <a:prstGeom prst="straightConnector1">
            <a:avLst/>
          </a:prstGeom>
          <a:ln w="19050">
            <a:solidFill>
              <a:srgbClr val="0000CC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995936" y="2924944"/>
            <a:ext cx="3024338" cy="2160240"/>
          </a:xfrm>
          <a:prstGeom prst="straightConnector1">
            <a:avLst/>
          </a:prstGeom>
          <a:ln w="19050">
            <a:solidFill>
              <a:srgbClr val="0000CC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851920" y="2924944"/>
            <a:ext cx="3312368" cy="2808312"/>
          </a:xfrm>
          <a:prstGeom prst="straightConnector1">
            <a:avLst/>
          </a:prstGeom>
          <a:ln w="19050">
            <a:solidFill>
              <a:srgbClr val="0000CC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2123728" y="2924944"/>
            <a:ext cx="4752528" cy="2160240"/>
          </a:xfrm>
          <a:prstGeom prst="straightConnector1">
            <a:avLst/>
          </a:prstGeom>
          <a:ln w="19050">
            <a:solidFill>
              <a:srgbClr val="0000CC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1259632" y="2924944"/>
            <a:ext cx="5184576" cy="1728192"/>
          </a:xfrm>
          <a:prstGeom prst="straightConnector1">
            <a:avLst/>
          </a:prstGeom>
          <a:ln w="19050">
            <a:solidFill>
              <a:srgbClr val="0000CC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1763688" y="2924944"/>
            <a:ext cx="4896544" cy="1872208"/>
          </a:xfrm>
          <a:prstGeom prst="straightConnector1">
            <a:avLst/>
          </a:prstGeom>
          <a:ln w="19050">
            <a:solidFill>
              <a:srgbClr val="0000CC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1547664" y="2852936"/>
            <a:ext cx="4968552" cy="1512168"/>
          </a:xfrm>
          <a:prstGeom prst="straightConnector1">
            <a:avLst/>
          </a:prstGeom>
          <a:ln w="19050">
            <a:solidFill>
              <a:srgbClr val="0000CC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2411760" y="3140968"/>
            <a:ext cx="4176464" cy="2376264"/>
          </a:xfrm>
          <a:prstGeom prst="straightConnector1">
            <a:avLst/>
          </a:prstGeom>
          <a:ln w="19050">
            <a:solidFill>
              <a:srgbClr val="0000CC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:\Users\listopad_a\сайты статистика\Сайт ESC\Слайдер\Фото для наполнения\ЦУПР с девушкой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5977295" y="1268760"/>
            <a:ext cx="2915185" cy="194421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9692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30304</TotalTime>
  <Words>288</Words>
  <Application>Microsoft Office PowerPoint</Application>
  <PresentationFormat>Экран (4:3)</PresentationFormat>
  <Paragraphs>50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FuturaPress</vt:lpstr>
      <vt:lpstr>Tahoma</vt:lpstr>
      <vt:lpstr>Wingdings</vt:lpstr>
      <vt:lpstr>Calibri Light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listopad_a</dc:creator>
  <cp:lastModifiedBy>-</cp:lastModifiedBy>
  <cp:revision>457</cp:revision>
  <cp:lastPrinted>2016-02-09T07:27:58Z</cp:lastPrinted>
  <dcterms:created xsi:type="dcterms:W3CDTF">2014-07-03T07:36:31Z</dcterms:created>
  <dcterms:modified xsi:type="dcterms:W3CDTF">2016-03-28T18:47:34Z</dcterms:modified>
</cp:coreProperties>
</file>