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9" r:id="rId3"/>
    <p:sldId id="287" r:id="rId4"/>
    <p:sldId id="259" r:id="rId5"/>
    <p:sldId id="279" r:id="rId6"/>
    <p:sldId id="257" r:id="rId7"/>
    <p:sldId id="267" r:id="rId8"/>
    <p:sldId id="277" r:id="rId9"/>
    <p:sldId id="275" r:id="rId10"/>
    <p:sldId id="284" r:id="rId11"/>
    <p:sldId id="285" r:id="rId12"/>
    <p:sldId id="286" r:id="rId13"/>
    <p:sldId id="274" r:id="rId14"/>
    <p:sldId id="280" r:id="rId15"/>
    <p:sldId id="258" r:id="rId16"/>
    <p:sldId id="278" r:id="rId17"/>
    <p:sldId id="268" r:id="rId18"/>
    <p:sldId id="262" r:id="rId19"/>
    <p:sldId id="273" r:id="rId20"/>
    <p:sldId id="265" r:id="rId21"/>
    <p:sldId id="272" r:id="rId22"/>
    <p:sldId id="288" r:id="rId23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2" clrIdx="0">
    <p:extLst>
      <p:ext uri="{19B8F6BF-5375-455C-9EA6-DF929625EA0E}">
        <p15:presenceInfo xmlns:p15="http://schemas.microsoft.com/office/powerpoint/2012/main" xmlns="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A624"/>
    <a:srgbClr val="AA2F22"/>
    <a:srgbClr val="D95143"/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32" autoAdjust="0"/>
    <p:restoredTop sz="83986" autoAdjust="0"/>
  </p:normalViewPr>
  <p:slideViewPr>
    <p:cSldViewPr>
      <p:cViewPr varScale="1">
        <p:scale>
          <a:sx n="61" d="100"/>
          <a:sy n="61" d="100"/>
        </p:scale>
        <p:origin x="-20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4828" tIns="47413" rIns="94828" bIns="4741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4828" tIns="47413" rIns="94828" bIns="47413" rtlCol="0"/>
          <a:lstStyle>
            <a:lvl1pPr algn="r">
              <a:defRPr sz="1300"/>
            </a:lvl1pPr>
          </a:lstStyle>
          <a:p>
            <a:fld id="{EBD4D821-7E9C-4D73-BA45-1BED0C2765D5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8" tIns="47413" rIns="94828" bIns="474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4828" tIns="47413" rIns="94828" bIns="4741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6"/>
            <a:ext cx="2945659" cy="493633"/>
          </a:xfrm>
          <a:prstGeom prst="rect">
            <a:avLst/>
          </a:prstGeom>
        </p:spPr>
        <p:txBody>
          <a:bodyPr vert="horz" lIns="94828" tIns="47413" rIns="94828" bIns="4741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4828" tIns="47413" rIns="94828" bIns="47413" rtlCol="0" anchor="b"/>
          <a:lstStyle>
            <a:lvl1pPr algn="r">
              <a:defRPr sz="1300"/>
            </a:lvl1pPr>
          </a:lstStyle>
          <a:p>
            <a:fld id="{15222B8C-AD00-4CE8-BB41-E49B37F63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17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1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Добрый день! Меня зовут Сергей. В</a:t>
            </a:r>
            <a:r>
              <a:rPr lang="ru-RU" sz="2100" b="1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уже несколько месяцев я диванный-кардиолог</a:t>
            </a:r>
            <a:r>
              <a:rPr lang="ru-RU" sz="21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Многие из тех, у кого есть телевизор или интернет, мнят себя экономистами и политиками, те, кто купил дорогой фотоаппарат </a:t>
            </a:r>
            <a:r>
              <a:rPr lang="ru-RU" sz="200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считают себя профессиональными фотографами. </a:t>
            </a:r>
            <a:r>
              <a:rPr lang="ru-RU" sz="2000" b="1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Мой же клинический путь начался</a:t>
            </a:r>
            <a:r>
              <a:rPr lang="ru-RU" sz="200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обретением кардиомонитора и методички “ЭКГ для всех”. </a:t>
            </a:r>
            <a:endParaRPr lang="ru-RU" sz="2000" i="0" u="none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22B8C-AD00-4CE8-BB41-E49B37F63E5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10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Предлагаю перейти к следующей проблеме. В настоящее время врач в связи со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скромной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оплатой труда, вынужден работать в двух-трёх местах и по сути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может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иметь частной практики. С другой стороны, из-за тотального сокращения бюджета и падения уровня предоставляемых услуг всё больше пациентов выбирают частную медицину. Наступает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время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mHealth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виртуальных госпиталей, и, мы надеемся, это может кардинально изменить жизнь в лучшую сторону не только пациентов, но и врачей.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22B8C-AD00-4CE8-BB41-E49B37F63E5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495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Кардиокварк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является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комплексным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решением с моделью: бизнес для потребителя, бизнеса и государства.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пациента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это инструмент для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регистрации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ЭКГ в любом месте и в любое время с медицинской точностью. Автоматическая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обработка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данных и мгновенное получение результатов.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Контакт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личным врачом. Получение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экстренной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медицинской помощи.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Контроль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приема лекарств и реабилитации.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врача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удаленный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мониторинг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поддержка пациента с кардиологическими заболеваниями. Получение результатов в режиме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онлайн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Контроль терапии и обратная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связь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пациентом.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бизнеса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повышение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качества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расширение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ассортимента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услуг в мед. организациях.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Апробация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клиническое испытание лекарств.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Снижение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затрат. Повышение эффективности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страховых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организаций.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Диспансеризация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предприятий.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государства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создание национальной системы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скрининг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кардиологических заболеваний. Улучшение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качества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жизни населения.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Снижение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смертей и инвалидности населения.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Экономия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бюджетных средств.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слайде представлено немного отредактированное облако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тегов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материалам АРМИТ. По большинству озвученных на конференции тем или продуктам, представленным в зале, у нас есть точки соприкосновения. Мы предлагаем вам сотрудничество, давайте эффективно взаимодействовать.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22B8C-AD00-4CE8-BB41-E49B37F63E5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498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проектом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кардиокварк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выгодно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сотрудничать и в силу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конкурентных преимуществ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Важными отличиями является: технология врач с планшетом, ведение пациентов с антиаритмическими устройствами и открытый интерфейс для сторонних разработчиков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22B8C-AD00-4CE8-BB41-E49B37F63E5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726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Развитие проекта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мы видим именно в направлении сервиса, предоставлении услуг и участии партнёрских программах. Мы постепенно расширяем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функционал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приложения и количество определяемых параметров. Уже сейчас нами заинтересовались клиники К+31 и Будь здоров, фармацевтические компании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Файзер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джиэнджи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Санофи-авентис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федеральное медико-биологическое агентство.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22B8C-AD00-4CE8-BB41-E49B37F63E5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961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мы создали серийное изделие для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iPhone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Серийная партия первого квартала этого года в 1000 устройств полностью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зарезервирована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Разработано программное обеспечение для врачей и пациентов — приложения и облачный сервис. Внедрены алгоритмы и анализ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кардиосигнала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Обследовано 1300 человек, снято и обработано 11 000 кардиограмм. Мы проходим процедуру получения лицензии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Apple MFI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регистрационного удостоверения медицинского изделия. Ведётся работа по защите интеллектуальной собственности.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планах этого года производство и продажа 30 000 кардиомониторов. Расширение модельного ряда устройств. Выход проекта на самоокупаемость.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22B8C-AD00-4CE8-BB41-E49B37F63E5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883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КардиоКВАРК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от идеи до выполнения Российский проект. Инициатор, инвестор и руководитель — Ежков Александр Викторович. Производство и разработка налажены в России.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22B8C-AD00-4CE8-BB41-E49B37F63E5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727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Колеги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мы готовы к сотрудничеству.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22B8C-AD00-4CE8-BB41-E49B37F63E5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603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КардиоКВАРК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от идеи до выполнения Российский проект. Инициатор, инвестор и руководитель — Ежков Александр Викторович. Производство и разработка налажены в России.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22B8C-AD00-4CE8-BB41-E49B37F63E5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727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Совсем недавно мы все были свидетелями драмы мирового масштаба — эпидемии вируса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Эбола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От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Эболы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всё время погибло 11 тысяч человек. Эта ужасная проблема заслуженно занимала первые строчки в СМИ. 29 декабря 2015 года ВОЗ официально объявила об окончании эпидемии. ССЗ не вызывают такого резонанса в обществе, ежегодно уносят 17 млн. человеческих жизней. Это сопоставимо с населением крупного мегаполиса. ССЗ не являются вирусом или бациллой, ввести карантин невозможно, смертность продолжает расти.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 том как можно помочь людям пойдёт речь в докладе.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22B8C-AD00-4CE8-BB41-E49B37F63E5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92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Посмотрите внимательно на этот слайд. Печальные данные таковы: среди умерших от ССЗ только меньше трети людей имели статус кардиологических больных при жизни, более двух третей погибших имели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невыявленные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ранее ССЗ заболевания.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22B8C-AD00-4CE8-BB41-E49B37F63E5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070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Стоимость платных медицинских услуг на человека в год 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мире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составляет 2200 долларов, в России — 66т.р. Электронное здравоохранение захватывает рынок по всему миру (к 2020 ожидаемый объем рынка мобильной медицины приблизится к 60 млрд. долларов по миру, и 140 млрд. рублей в России).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mHealth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определённо повышает качество жизни и продлевает её срок, тем временем по данным ВОЗ смертность от ССЗ продолжает свой рост.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22B8C-AD00-4CE8-BB41-E49B37F63E5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101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Формулировка проблем следующая: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высокий риск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возникновения ССЗ, в том числе и в скрытой форме.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Электрокардиограмма является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первичным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скрининговым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методом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оценки работы сердца, однако доступна только для врача.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доступного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персонального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инструмента для анализа и контроля болезней сердца.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Также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инструмента для постоянного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удалённого контроля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поддержки пациентов с кардиологическими заболеваниями.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Кардиомонитор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кардиокварк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позволяет осуществлять постоянный мониторинг и поддержку пациентов с заболеваниями сердца практикующим врачом с планшетом.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Пациент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самостоятельно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регистрирует ЭКГ, видит основные показатели работы сердца в интуитивно-понятном виде, данные отправляются на сервер и доступны для врача. У врача есть собственный инструмент — планшет, в котором имеются расширенные функции для работы с кардиограммой. Особое внимание мы уделяем защите персональных данных.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22B8C-AD00-4CE8-BB41-E49B37F63E5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040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Многие ли из Вас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последние полгода или даже последние два года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проходили диспансеризацию?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слайде люди условно поделены на две группы: здоровые и больные. Это может быть молодая и симпатичная девушка, которая ходит в солярий и посещает занятия по йоге или пенсионер, который всегда имел разнузданный стиль жизни, однако до профилактического осмотра нельзя уверенно утверждать, кто в какой группе находится.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Сегодня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всех желающих есть возможность снять ЭКГ, приходите к нашему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стенду 1-06.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Здоровые люди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могут отслеживать состояние и динамику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ссс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бытовых условиях, во время и после физических нагрузок. Оценить нормальный ритм сердца и показатели вариабельности. Могут выявить ранние нарушения работы сердца.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больных людей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доступна профилактика, наблюдение после операций и перенесенного инфаркта. Полезен людям с ССЗ, живущим в удалении от специализированной медицинской помощи. Помогает отслеживать эффект от приема лекарств, оценить ритм и частоту сердечных сокращений, отследить короткие приступы, не зафиксированные на стандартной ЭКГ.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22B8C-AD00-4CE8-BB41-E49B37F63E5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580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слайде показан не рецепт, выписанный врачом, а ЭКГ-сигнал. Для простых пациентов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лента ЭКГ не понятна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22B8C-AD00-4CE8-BB41-E49B37F63E5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859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Кардиокварк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даёт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основные показатели работы сердца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доступном виде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для врача, и для пациента. Всего обследовано 816 пациентов. Снято и обработано 11 000 кардиограмм, своевременно выявлено 57 критических случаев. Предлагаю кратко ознакомиться с примерами. На слайде показано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приложение для врача и некоторые клинические случаи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22B8C-AD00-4CE8-BB41-E49B37F63E5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424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ходе проведенных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добровольных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клинических испытаний сопоставлены ленты ЭКГ 312 пациентов разного пола и возраста полученные с помощью кардиомонитора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кардиокварк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лентами семи медицинских кардиографов принятых на вооружение в обычных больницах и клиниках. Точность сопоставима.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22B8C-AD00-4CE8-BB41-E49B37F63E5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18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D46A-0007-4594-8D6F-2A9C0C168141}" type="datetime1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91A0-1E48-468F-9A4E-FEFE75C59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604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9DFD-930B-49BC-95A5-7C019D6B4374}" type="datetime1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91A0-1E48-468F-9A4E-FEFE75C59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64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9EA0-44B5-43EE-83BB-0462E10E7556}" type="datetime1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91A0-1E48-468F-9A4E-FEFE75C59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284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14B9-4977-49DD-9E89-341996722D56}" type="datetime1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91A0-1E48-468F-9A4E-FEFE75C59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10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7FD51-DC10-4B7F-AAC9-723FC76E6991}" type="datetime1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91A0-1E48-468F-9A4E-FEFE75C59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29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2F98-BEFD-41BB-9504-5E186CC54EB7}" type="datetime1">
              <a:rPr lang="ru-RU" smtClean="0"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91A0-1E48-468F-9A4E-FEFE75C59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61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1552-0D6C-4E51-A691-719A79DF04DD}" type="datetime1">
              <a:rPr lang="ru-RU" smtClean="0"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91A0-1E48-468F-9A4E-FEFE75C59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95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3901-CCA7-42ED-AA36-41248FFC05F1}" type="datetime1">
              <a:rPr lang="ru-RU" smtClean="0"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91A0-1E48-468F-9A4E-FEFE75C59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36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07E4-EC88-4C9F-9DB9-C7D243093C8B}" type="datetime1">
              <a:rPr lang="ru-RU" smtClean="0"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91A0-1E48-468F-9A4E-FEFE75C59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304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13EC-771B-4022-96CA-C20AA0CC8E1D}" type="datetime1">
              <a:rPr lang="ru-RU" smtClean="0"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91A0-1E48-468F-9A4E-FEFE75C59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05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F647-3F96-4E4F-ABDF-05FEBAB3F797}" type="datetime1">
              <a:rPr lang="ru-RU" smtClean="0"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291A0-1E48-468F-9A4E-FEFE75C59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26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C7686-3B05-4087-981D-345DFB8B5D6D}" type="datetime1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291A0-1E48-468F-9A4E-FEFE75C59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6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amS\YandexDisk\Внутренний документооборот\В ФОНДЫ\CQ_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" t="11592" r="4848" b="8025"/>
          <a:stretch/>
        </p:blipFill>
        <p:spPr bwMode="auto">
          <a:xfrm>
            <a:off x="1575055" y="2241086"/>
            <a:ext cx="586046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amS\YandexDisk\Внутренний документооборот\В ФОНДЫ\CardioQVARK_logo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4104456" cy="114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179512" y="1263520"/>
            <a:ext cx="8784976" cy="797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Персональный кардиомонитор — чехол для телефона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технология «Врач с планшетом»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051720" y="199791"/>
            <a:ext cx="5400600" cy="1517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10625" y="5541039"/>
            <a:ext cx="2873543" cy="1140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Садовский Сергей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EEA624"/>
                </a:solidFill>
                <a:latin typeface="Arial" pitchFamily="34" charset="0"/>
                <a:cs typeface="Arial" pitchFamily="34" charset="0"/>
              </a:rPr>
              <a:t>www.cardioqvark.ru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6322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6876288" cy="4608576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59126" y="120353"/>
            <a:ext cx="6681289" cy="50033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2400" dirty="0" smtClean="0"/>
              <a:t>Клинические примеры: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9126" y="525741"/>
            <a:ext cx="441287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Обследовано 816 пациентов:</a:t>
            </a:r>
          </a:p>
          <a:p>
            <a:pPr marL="742950" lvl="1" indent="-285750"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поликлиниках </a:t>
            </a:r>
          </a:p>
          <a:p>
            <a:pPr marL="742950" lvl="1" indent="-285750"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стационарах  </a:t>
            </a:r>
          </a:p>
          <a:p>
            <a:pPr marL="742950" lvl="1" indent="-285750"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домашних условиях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83968" y="550808"/>
            <a:ext cx="4572000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11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000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кардиограмм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57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критических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случаев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96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устройств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91680" y="6362164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400" dirty="0" err="1">
                <a:latin typeface="Arial" pitchFamily="34" charset="0"/>
                <a:cs typeface="Arial" pitchFamily="34" charset="0"/>
              </a:rPr>
              <a:t>Постмиокардический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кардиосклероз, смена ритма с синусового на ускоренный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кардио-вентрикулярный</a:t>
            </a:r>
            <a:endParaRPr lang="ru-RU" sz="135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3" descr="C:\Users\SamS\YandexDisk\Внутренний документооборот\В ФОНДЫ\CardioQVARK_logo_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" t="19991" r="2960" b="13335"/>
          <a:stretch/>
        </p:blipFill>
        <p:spPr bwMode="auto">
          <a:xfrm>
            <a:off x="7308303" y="44624"/>
            <a:ext cx="1800201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95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96" y="1844824"/>
            <a:ext cx="6876288" cy="4608576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59126" y="120353"/>
            <a:ext cx="6681289" cy="50033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2400" dirty="0" smtClean="0"/>
              <a:t>Клинические примеры: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9126" y="525741"/>
            <a:ext cx="441287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Обследовано 816 пациентов:</a:t>
            </a:r>
          </a:p>
          <a:p>
            <a:pPr marL="742950" lvl="1" indent="-285750"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поликлиниках </a:t>
            </a:r>
          </a:p>
          <a:p>
            <a:pPr marL="742950" lvl="1" indent="-285750"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стационарах  </a:t>
            </a:r>
          </a:p>
          <a:p>
            <a:pPr marL="742950" lvl="1" indent="-285750"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домашних условиях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83968" y="550808"/>
            <a:ext cx="4572000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11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000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кардиограмм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57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критических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случаев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96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устройств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23928" y="6362164"/>
            <a:ext cx="12961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Пауза ритма</a:t>
            </a:r>
            <a:endParaRPr lang="ru-RU" sz="135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3" descr="C:\Users\SamS\YandexDisk\Внутренний документооборот\В ФОНДЫ\CardioQVARK_logo_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" t="19991" r="2960" b="13335"/>
          <a:stretch/>
        </p:blipFill>
        <p:spPr bwMode="auto">
          <a:xfrm>
            <a:off x="7308303" y="44624"/>
            <a:ext cx="1800201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44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59126" y="120353"/>
            <a:ext cx="6681289" cy="50033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2400" dirty="0" smtClean="0"/>
              <a:t>Клинические примеры: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9126" y="525741"/>
            <a:ext cx="441287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Обследовано 816 пациентов:</a:t>
            </a:r>
          </a:p>
          <a:p>
            <a:pPr marL="742950" lvl="1" indent="-285750"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поликлиниках </a:t>
            </a:r>
          </a:p>
          <a:p>
            <a:pPr marL="742950" lvl="1" indent="-285750"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стационарах  </a:t>
            </a:r>
          </a:p>
          <a:p>
            <a:pPr marL="742950" lvl="1" indent="-285750"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домашних условиях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83968" y="550808"/>
            <a:ext cx="4572000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11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000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кардиограмм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57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критических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случаев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96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устройств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95736" y="6362164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Желудочковая экстрасистолия при имплантированном кардиостимуляторе</a:t>
            </a:r>
          </a:p>
        </p:txBody>
      </p:sp>
      <p:pic>
        <p:nvPicPr>
          <p:cNvPr id="22" name="Picture 3" descr="C:\Users\SamS\YandexDisk\Внутренний документооборот\В ФОНДЫ\CardioQVARK_logo_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" t="19991" r="2960" b="13335"/>
          <a:stretch/>
        </p:blipFill>
        <p:spPr bwMode="auto">
          <a:xfrm>
            <a:off x="7308303" y="44624"/>
            <a:ext cx="1800201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96" y="1844824"/>
            <a:ext cx="6876288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9126" y="96891"/>
            <a:ext cx="6681289" cy="73613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ru-RU" sz="2400" dirty="0"/>
              <a:t>Сравнение </a:t>
            </a:r>
            <a:r>
              <a:rPr lang="ru-RU" sz="2400" dirty="0" smtClean="0"/>
              <a:t>работы </a:t>
            </a:r>
            <a:r>
              <a:rPr lang="en-US" sz="2400" dirty="0" err="1" smtClean="0"/>
              <a:t>CardioQVARK</a:t>
            </a:r>
            <a:r>
              <a:rPr lang="ru-RU" sz="2400" dirty="0" smtClean="0"/>
              <a:t> </a:t>
            </a:r>
            <a:r>
              <a:rPr lang="ru-RU" sz="2400" dirty="0"/>
              <a:t>и других медицинских </a:t>
            </a:r>
            <a:r>
              <a:rPr lang="ru-RU" sz="2400" dirty="0" smtClean="0"/>
              <a:t>кардиографов: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1" y="1124856"/>
            <a:ext cx="4362751" cy="100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283249" y="1183298"/>
            <a:ext cx="2385095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5263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312 пациентов</a:t>
            </a:r>
          </a:p>
          <a:p>
            <a:pPr marL="285750" indent="-195263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7 кардиографов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67" y="2356331"/>
            <a:ext cx="8352913" cy="85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Пациент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С., 40 лет</a:t>
            </a: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Синдром слабости синусового узла,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синкопальные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пре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синкопальные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состояния, кардиостимулятор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Medtronic.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57800" y="4417367"/>
            <a:ext cx="20906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Kenz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Cardico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1210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674437" y="3583391"/>
            <a:ext cx="4968807" cy="2725929"/>
            <a:chOff x="1674437" y="3583391"/>
            <a:chExt cx="4968807" cy="272592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048"/>
            <a:stretch/>
          </p:blipFill>
          <p:spPr>
            <a:xfrm>
              <a:off x="1674437" y="3583391"/>
              <a:ext cx="4955075" cy="1147632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0" t="14244" r="4851" b="37523"/>
            <a:stretch/>
          </p:blipFill>
          <p:spPr>
            <a:xfrm>
              <a:off x="1707872" y="4731150"/>
              <a:ext cx="4935372" cy="1578170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6660232" y="5329565"/>
            <a:ext cx="2414799" cy="979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CardioQVARK</a:t>
            </a:r>
            <a:endParaRPr lang="ru-RU" sz="1400" i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Регистрация импульсов кардиостимулятора в реальном времени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3" descr="C:\Users\SamS\YandexDisk\Внутренний документооборот\В ФОНДЫ\CardioQVARK_logo_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" t="19991" r="2960" b="13335"/>
          <a:stretch/>
        </p:blipFill>
        <p:spPr bwMode="auto">
          <a:xfrm>
            <a:off x="7308303" y="44624"/>
            <a:ext cx="1800201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3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9126" y="96891"/>
            <a:ext cx="6681289" cy="73613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ru-RU" sz="2400" dirty="0"/>
              <a:t>Сравнение </a:t>
            </a:r>
            <a:r>
              <a:rPr lang="ru-RU" sz="2400" dirty="0" smtClean="0"/>
              <a:t>работы </a:t>
            </a:r>
            <a:r>
              <a:rPr lang="en-US" sz="2400" dirty="0" err="1" smtClean="0"/>
              <a:t>CardioQVARK</a:t>
            </a:r>
            <a:r>
              <a:rPr lang="ru-RU" sz="2400" dirty="0" smtClean="0"/>
              <a:t> </a:t>
            </a:r>
            <a:r>
              <a:rPr lang="ru-RU" sz="2400" dirty="0"/>
              <a:t>и других медицинских </a:t>
            </a:r>
            <a:r>
              <a:rPr lang="ru-RU" sz="2400" dirty="0" smtClean="0"/>
              <a:t>кардиографов: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21" y="1124856"/>
            <a:ext cx="4362751" cy="1008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39552" y="2348880"/>
            <a:ext cx="7416824" cy="61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Пациент К.,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67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лет</a:t>
            </a:r>
          </a:p>
          <a:p>
            <a:pPr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Постоянная форма фибрилляции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предсердий.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83249" y="1183298"/>
            <a:ext cx="2385095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95263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312 пациентов</a:t>
            </a:r>
          </a:p>
          <a:p>
            <a:pPr marL="285750" indent="-195263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7 кардиографов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164351" y="5929535"/>
            <a:ext cx="15121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CardioQVARK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092280" y="4345359"/>
            <a:ext cx="1872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Kenz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Cardico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1210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3" descr="C:\Users\SamS\YandexDisk\Внутренний документооборот\В ФОНДЫ\CardioQVARK_logo_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" t="19991" r="2960" b="13335"/>
          <a:stretch/>
        </p:blipFill>
        <p:spPr bwMode="auto">
          <a:xfrm>
            <a:off x="7308303" y="44624"/>
            <a:ext cx="1800201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1669400" y="3584120"/>
            <a:ext cx="5422880" cy="2725200"/>
            <a:chOff x="267167" y="5265304"/>
            <a:chExt cx="2722313" cy="1368064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5" t="7913" r="30654" b="6412"/>
            <a:stretch/>
          </p:blipFill>
          <p:spPr>
            <a:xfrm>
              <a:off x="267167" y="5265304"/>
              <a:ext cx="2720657" cy="576000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97" r="5347" b="37534"/>
            <a:stretch/>
          </p:blipFill>
          <p:spPr>
            <a:xfrm>
              <a:off x="277688" y="5841368"/>
              <a:ext cx="2711792" cy="79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464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51100" y="2521059"/>
            <a:ext cx="3271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   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 descr="C:\Users\SamS\YandexDisk\Внутренний документооборот\В ФОНДЫ\CardioQVARK_logo_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" t="19991" r="2960" b="13335"/>
          <a:stretch/>
        </p:blipFill>
        <p:spPr bwMode="auto">
          <a:xfrm>
            <a:off x="7308303" y="44624"/>
            <a:ext cx="1800201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mS\YandexDisk\Скриншоты\2016-03-17 16-46-20 Скриншот экран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84653"/>
            <a:ext cx="8352928" cy="264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9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51100" y="2521059"/>
            <a:ext cx="3271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   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 descr="C:\Users\SamS\YandexDisk\Внутренний документооборот\В ФОНДЫ\CardioQVARK_logo_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" t="19991" r="2960" b="13335"/>
          <a:stretch/>
        </p:blipFill>
        <p:spPr bwMode="auto">
          <a:xfrm>
            <a:off x="7308303" y="44624"/>
            <a:ext cx="1800201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amS\YandexDisk\Скриншоты\2016-03-18 15-07-47 Скриншот экран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74428"/>
            <a:ext cx="8317347" cy="582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2555776" y="3501008"/>
            <a:ext cx="216024" cy="936104"/>
          </a:xfrm>
          <a:prstGeom prst="line">
            <a:avLst/>
          </a:prstGeom>
          <a:ln w="101600">
            <a:solidFill>
              <a:srgbClr val="AA2F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563888" y="3501008"/>
            <a:ext cx="216024" cy="936104"/>
          </a:xfrm>
          <a:prstGeom prst="line">
            <a:avLst/>
          </a:prstGeom>
          <a:ln w="101600">
            <a:solidFill>
              <a:srgbClr val="AA2F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0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96" y="1269184"/>
            <a:ext cx="8543284" cy="3816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2055" y="134303"/>
            <a:ext cx="3833881" cy="4398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Конкуренция: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76673"/>
            <a:ext cx="8136904" cy="28803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Портативные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кардиомониторы, снимающие ЭКГ по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стандартному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отведению.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5" y="4946198"/>
            <a:ext cx="8568953" cy="186717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Ключевые отличия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CardioQVARK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ехнология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«врач </a:t>
            </a:r>
            <a:r>
              <a:rPr lang="ru-RU" sz="2000">
                <a:latin typeface="Arial" pitchFamily="34" charset="0"/>
                <a:cs typeface="Arial" pitchFamily="34" charset="0"/>
              </a:rPr>
              <a:t>с </a:t>
            </a:r>
            <a:r>
              <a:rPr lang="ru-RU" sz="2000" smtClean="0">
                <a:latin typeface="Arial" pitchFamily="34" charset="0"/>
                <a:cs typeface="Arial" pitchFamily="34" charset="0"/>
              </a:rPr>
              <a:t>планшетом».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Пациенты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 имплантированными антиаритмическими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устройствами (электрокардиостимуляторами).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ткрытый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интерфейс для сторонних разработчиков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(API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C:\Users\SamS\YandexDisk\Внутренний документооборот\В ФОНДЫ\CardioQVARK_logo_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" t="19991" r="2960" b="13335"/>
          <a:stretch/>
        </p:blipFill>
        <p:spPr bwMode="auto">
          <a:xfrm>
            <a:off x="7308303" y="44624"/>
            <a:ext cx="1800201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75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708920"/>
            <a:ext cx="144016" cy="1440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2996952"/>
            <a:ext cx="144016" cy="144016"/>
          </a:xfrm>
          <a:prstGeom prst="rect">
            <a:avLst/>
          </a:prstGeom>
          <a:solidFill>
            <a:srgbClr val="EEA6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0047" y="134303"/>
            <a:ext cx="7074241" cy="43982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2400" dirty="0"/>
              <a:t>Выход на рынок и коммерциализация: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1352" y="548680"/>
            <a:ext cx="4370648" cy="172819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Потенциальные потребители: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Частные лица.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чреждения здравоохранения.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Бизнес.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933056"/>
            <a:ext cx="4346825" cy="251786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95536" y="2564904"/>
            <a:ext cx="4464496" cy="244827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Продажи устройства.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II: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Сервис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пациентов;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Партнерские программы.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2132856"/>
            <a:ext cx="4248472" cy="30777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Каналы монетизации: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36504" y="548680"/>
            <a:ext cx="4572000" cy="144016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Привлечение и удержание клиентов: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Реклама: пациенты, врачи.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Программы здравоохранения.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36504" y="2132856"/>
            <a:ext cx="4572000" cy="172819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Компании, проявившие интерес к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CardioQVARK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Частные клиники и стационары.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Фармацевтические компании.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Экстренная медицинская помощь.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0" t="6977" r="8263" b="13770"/>
          <a:stretch/>
        </p:blipFill>
        <p:spPr>
          <a:xfrm>
            <a:off x="5321760" y="4362061"/>
            <a:ext cx="3240000" cy="2160000"/>
          </a:xfrm>
          <a:prstGeom prst="rect">
            <a:avLst/>
          </a:prstGeom>
        </p:spPr>
      </p:pic>
      <p:pic>
        <p:nvPicPr>
          <p:cNvPr id="21" name="Picture 3" descr="C:\Users\SamS\YandexDisk\Внутренний документооборот\В ФОНДЫ\CardioQVARK_logo_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" t="19991" r="2960" b="13335"/>
          <a:stretch/>
        </p:blipFill>
        <p:spPr bwMode="auto">
          <a:xfrm>
            <a:off x="7308303" y="44624"/>
            <a:ext cx="1800201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87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5496" y="134303"/>
            <a:ext cx="5850105" cy="43982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Развитие проекта: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" y="476672"/>
            <a:ext cx="4644008" cy="554461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С 2014г.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настоящего времени: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Серийное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изделие для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iPhone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5/5S/6/6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Тестовая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партия 100 серийных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образцов.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Разработано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программное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обеспечение и алгоритмы обработки/анализа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кардиосигнала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Обследовано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1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300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человек.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Снято 11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000 кардиограмм.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Получение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Apple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MFI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 РУ МИ.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4 патента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программы для ЭВМ, 2 заявки на патент полезной модели, 5 заявок на патент промышленного образца, 1 заявка на международный патент PCT полезной модели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57910" y="142082"/>
            <a:ext cx="4550594" cy="386298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Планы: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2016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30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000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кардимониторов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Получение РУ МИ и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Apple MFI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Расширение модельного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ряда.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Самоокупаемость.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2017-2018: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Выход на рынки стран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ТС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Восточной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Европы.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Клинические испытания (США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Западная Европа).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2018-2020: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Выход на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мировой рынок.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Выход на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IPO.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9307" r="1962" b="9307"/>
          <a:stretch/>
        </p:blipFill>
        <p:spPr>
          <a:xfrm>
            <a:off x="4788024" y="4869376"/>
            <a:ext cx="3304800" cy="1944000"/>
          </a:xfrm>
          <a:prstGeom prst="rect">
            <a:avLst/>
          </a:prstGeom>
        </p:spPr>
      </p:pic>
      <p:pic>
        <p:nvPicPr>
          <p:cNvPr id="12" name="Picture 3" descr="C:\Users\SamS\YandexDisk\Внутренний документооборот\В ФОНДЫ\CardioQVARK_logo_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" t="19991" r="2960" b="13335"/>
          <a:stretch/>
        </p:blipFill>
        <p:spPr bwMode="auto">
          <a:xfrm>
            <a:off x="7308303" y="44624"/>
            <a:ext cx="1800201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9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amS\YandexDisk\Внутренний документооборот\В ФОНДЫ\CQ_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" t="11592" r="4848" b="8025"/>
          <a:stretch/>
        </p:blipFill>
        <p:spPr bwMode="auto">
          <a:xfrm>
            <a:off x="1575055" y="2241086"/>
            <a:ext cx="586046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amS\YandexDisk\Внутренний документооборот\В ФОНДЫ\CardioQVARK_logo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4104456" cy="114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179512" y="1263520"/>
            <a:ext cx="8784976" cy="797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Персональный кардиомонитор — чехол для телефона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технология «Врач с планшетом»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051720" y="199791"/>
            <a:ext cx="5400600" cy="1517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10625" y="5541039"/>
            <a:ext cx="2873543" cy="1140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Садовский Сергей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EEA624"/>
                </a:solidFill>
                <a:latin typeface="Arial" pitchFamily="34" charset="0"/>
                <a:cs typeface="Arial" pitchFamily="34" charset="0"/>
              </a:rPr>
              <a:t>www.cardioqvark.ru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901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mS\YandexDisk\Внутренний документооборот\В ФОНДЫ\ezhk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16" y="500436"/>
            <a:ext cx="728888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154324" y="76650"/>
            <a:ext cx="5850105" cy="43982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Команда проекта: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412776"/>
            <a:ext cx="8860820" cy="3600401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Ольга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Валерьевна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Сунцова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– директор ООО «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КардиоКВАРК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»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Александр Николаевич Калиниченко– научный руководитель и разработчик ООО «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КардиоКВАРК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»,  д.т.н., профессор Санкт-Петербургского государственного электротехнического университета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«ЛЭТИ»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им. В.И. Ульянова (Ленина)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Мария Константиновна Чайковская – медицинский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консультант и разработчик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ООО «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КардиоКВАРК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»,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врач-кардиолог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ФГБНУ РНЦХ им.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ак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Б.В. Петровского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Роман Владимирович Исаков– научный консультант и разработчик ООО «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КардиоКВАРК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», к.т.н., доцент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ИИТ Владимирского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государственного университета имени А.Г. и Г.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Столетовых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Сергей Борисович Маслов – куратор производства ООО «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КардиоКВАРК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Алексей Владимирович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Усков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– системный архитектор, разработчик ООО «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КардиоКВАРК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»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Сергей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Павлович Садовский – заместитель директора ООО «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КардиоКВАРК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», к.ф.-м.н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Наталья Анатольевна Лемякина –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бухгалтер ООО «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КардиоКВАРК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»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Роман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Романович Брюханов –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iOS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-разработчик ООО «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КардиоКВАРК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»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Александр Егорович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Бекмачев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– инженер ООО «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КардиоКВАРК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», к.т.н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Илья Андреевич Дмитриев –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IT&amp;PR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специалист ООО «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КардиоКВАРК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491435"/>
            <a:ext cx="7172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"/>
              </a:spcBef>
              <a:spcAft>
                <a:spcPts val="100"/>
              </a:spcAft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Александр Викторович Ежков – инициатор, руководитель и инвестор проекта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8185" y="5064039"/>
            <a:ext cx="8284756" cy="1677329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Разработка электроники – ООО "Л Кард" (г. Москва) www.lcard.ru 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Производство – ООО "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Пранкор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" (г. Гусев, Калининградская обл.), холдинг GS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Group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 www.dtvs.ru/about/company-info 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Программное обеспечение – ООО "Информационные системы для бизнеса" (г. Пенза) www.is2b.ru 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Дизайн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OPEN!Design&amp;Concepts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г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Москва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) www.opendesign.ru 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Юридическое сопровождение – ГК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Wise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Advice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(г. Москва) www.wiseadvice.ru</a:t>
            </a:r>
          </a:p>
        </p:txBody>
      </p:sp>
      <p:pic>
        <p:nvPicPr>
          <p:cNvPr id="10" name="Picture 3" descr="C:\Users\SamS\YandexDisk\Внутренний документооборот\В ФОНДЫ\CardioQVARK_logo_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" t="19991" r="2960" b="13335"/>
          <a:stretch/>
        </p:blipFill>
        <p:spPr bwMode="auto">
          <a:xfrm>
            <a:off x="7308303" y="44624"/>
            <a:ext cx="1800201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94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SamS\YandexDisk\Внутренний документооборот\В ФОНДЫ\CardioQVARK_logo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2656"/>
            <a:ext cx="4104456" cy="114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359024" y="1263520"/>
            <a:ext cx="8784976" cy="4534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rgbClr val="EEA624"/>
                </a:solidFill>
                <a:latin typeface="Arial" pitchFamily="34" charset="0"/>
                <a:cs typeface="Arial" pitchFamily="34" charset="0"/>
              </a:rPr>
              <a:t>Кардиограмма с помощью телефона</a:t>
            </a:r>
            <a:endParaRPr lang="ru-RU" sz="2400" dirty="0">
              <a:solidFill>
                <a:srgbClr val="EEA62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051720" y="199791"/>
            <a:ext cx="5400600" cy="1517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Кардиомонитор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59832" y="4509120"/>
            <a:ext cx="2873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EEA624"/>
                </a:solidFill>
                <a:latin typeface="Arial" pitchFamily="34" charset="0"/>
                <a:cs typeface="Arial" pitchFamily="34" charset="0"/>
              </a:rPr>
              <a:t>www.cardioqvark.ru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2459504"/>
            <a:ext cx="42911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Тел.: +7 (985) 717 05 25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E-mail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info@cardioQVARK.ru</a:t>
            </a:r>
          </a:p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4755" y="5704993"/>
            <a:ext cx="5472608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ru-RU" sz="1000" dirty="0" err="1">
                <a:latin typeface="Arial" pitchFamily="34" charset="0"/>
                <a:cs typeface="Arial" pitchFamily="34" charset="0"/>
              </a:rPr>
              <a:t>CardioQVARK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– зарегистрированный товарный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знак. Все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права защищены.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По всем вопросам обращайтесь к разработчику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info@cardioqvark.ru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Изготовитель и организация, уполномоченная на принятие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претензий: ООО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"Л Кард".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Адрес: Россия, 117105,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г.Москва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, Варшавское шоссе, д. 5, стр.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ru-RU" sz="1000" dirty="0" err="1">
                <a:latin typeface="Arial" pitchFamily="34" charset="0"/>
                <a:cs typeface="Arial" pitchFamily="34" charset="0"/>
              </a:rPr>
              <a:t>iPhone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– товарный знак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Apple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Inc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iPhone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is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a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trademark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Apple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Inc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42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 txBox="1">
            <a:spLocks/>
          </p:cNvSpPr>
          <p:nvPr/>
        </p:nvSpPr>
        <p:spPr>
          <a:xfrm>
            <a:off x="154324" y="76650"/>
            <a:ext cx="7081972" cy="43982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/>
              <a:t>С помощью прибора </a:t>
            </a:r>
            <a:r>
              <a:rPr lang="ru-RU" dirty="0" smtClean="0"/>
              <a:t>С</a:t>
            </a:r>
            <a:r>
              <a:rPr lang="en-US" dirty="0" err="1" smtClean="0"/>
              <a:t>ardioQVARK</a:t>
            </a:r>
            <a:r>
              <a:rPr lang="ru-RU" dirty="0" smtClean="0"/>
              <a:t>  </a:t>
            </a:r>
            <a:r>
              <a:rPr lang="ru-RU" dirty="0"/>
              <a:t>возможно определить: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4324" y="764704"/>
            <a:ext cx="8738156" cy="6093296"/>
          </a:xfrm>
          <a:prstGeom prst="rect">
            <a:avLst/>
          </a:prstGeom>
        </p:spPr>
        <p:txBody>
          <a:bodyPr numCol="2"/>
          <a:lstStyle/>
          <a:p>
            <a:r>
              <a:rPr lang="ru-RU" sz="2000" b="1" dirty="0"/>
              <a:t>100% видимость нормы:</a:t>
            </a:r>
            <a:r>
              <a:rPr lang="ru-RU" sz="2000" dirty="0"/>
              <a:t> </a:t>
            </a:r>
          </a:p>
          <a:p>
            <a:r>
              <a:rPr lang="ru-RU" sz="2000" dirty="0"/>
              <a:t>синусовый ритм, синусовая аритмия, ритм ЭКС (кодов МКБ нет)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100</a:t>
            </a:r>
            <a:r>
              <a:rPr lang="ru-RU" sz="2000" b="1" dirty="0"/>
              <a:t>% видимость патологии: </a:t>
            </a:r>
            <a:endParaRPr lang="ru-RU" sz="2000" dirty="0"/>
          </a:p>
          <a:p>
            <a:r>
              <a:rPr lang="en-US" sz="2000" dirty="0"/>
              <a:t>I</a:t>
            </a:r>
            <a:r>
              <a:rPr lang="ru-RU" sz="2000" dirty="0"/>
              <a:t>48.0  </a:t>
            </a:r>
          </a:p>
          <a:p>
            <a:r>
              <a:rPr lang="en-US" sz="2000" dirty="0"/>
              <a:t>I </a:t>
            </a:r>
            <a:r>
              <a:rPr lang="ru-RU" sz="2000" dirty="0"/>
              <a:t>49.8 </a:t>
            </a:r>
          </a:p>
          <a:p>
            <a:r>
              <a:rPr lang="en-US" sz="2000" dirty="0"/>
              <a:t>I</a:t>
            </a:r>
            <a:r>
              <a:rPr lang="ru-RU" sz="2000" dirty="0"/>
              <a:t>44.0-44.2  </a:t>
            </a:r>
          </a:p>
          <a:p>
            <a:r>
              <a:rPr lang="en-US" sz="2000" dirty="0"/>
              <a:t>I</a:t>
            </a:r>
            <a:r>
              <a:rPr lang="ru-RU" sz="2000" dirty="0"/>
              <a:t> 44.7</a:t>
            </a:r>
          </a:p>
          <a:p>
            <a:endParaRPr lang="ru-RU" sz="2000" b="1" dirty="0"/>
          </a:p>
          <a:p>
            <a:r>
              <a:rPr lang="ru-RU" sz="2000" b="1" dirty="0"/>
              <a:t>Частота встречаемости в стационаре:</a:t>
            </a:r>
            <a:endParaRPr lang="ru-RU" sz="2000" dirty="0"/>
          </a:p>
          <a:p>
            <a:r>
              <a:rPr lang="en-US" sz="2000" dirty="0"/>
              <a:t>I48.0  </a:t>
            </a:r>
            <a:r>
              <a:rPr lang="ru-RU" sz="2000" dirty="0"/>
              <a:t>и</a:t>
            </a:r>
            <a:r>
              <a:rPr lang="en-US" sz="2000" dirty="0"/>
              <a:t>/</a:t>
            </a:r>
            <a:r>
              <a:rPr lang="ru-RU" sz="2000" dirty="0"/>
              <a:t>или </a:t>
            </a:r>
            <a:r>
              <a:rPr lang="en-US" sz="2000" dirty="0"/>
              <a:t>I 49.8  - 7 %</a:t>
            </a:r>
            <a:endParaRPr lang="ru-RU" sz="2000" dirty="0"/>
          </a:p>
          <a:p>
            <a:r>
              <a:rPr lang="en-US" sz="2000" dirty="0"/>
              <a:t>I44.0-44.2  + I48.0  </a:t>
            </a:r>
            <a:r>
              <a:rPr lang="ru-RU" sz="2000" dirty="0"/>
              <a:t>и</a:t>
            </a:r>
            <a:r>
              <a:rPr lang="en-US" sz="2000" dirty="0"/>
              <a:t>/</a:t>
            </a:r>
            <a:r>
              <a:rPr lang="ru-RU" sz="2000" dirty="0"/>
              <a:t>или</a:t>
            </a:r>
            <a:r>
              <a:rPr lang="en-US" sz="2000" dirty="0"/>
              <a:t> I 49.8  -15%</a:t>
            </a:r>
            <a:endParaRPr lang="ru-RU" sz="2000" dirty="0"/>
          </a:p>
          <a:p>
            <a:r>
              <a:rPr lang="en-US" sz="2000" dirty="0"/>
              <a:t>I 44.7 -3%</a:t>
            </a:r>
            <a:endParaRPr lang="ru-RU" sz="2000" dirty="0"/>
          </a:p>
          <a:p>
            <a:r>
              <a:rPr lang="en-US" sz="2000" dirty="0"/>
              <a:t>I 10.0  + I48.0  </a:t>
            </a:r>
            <a:r>
              <a:rPr lang="ru-RU" sz="2000" dirty="0"/>
              <a:t>и</a:t>
            </a:r>
            <a:r>
              <a:rPr lang="en-US" sz="2000" dirty="0"/>
              <a:t>/</a:t>
            </a:r>
            <a:r>
              <a:rPr lang="ru-RU" sz="2000" dirty="0"/>
              <a:t>или</a:t>
            </a:r>
            <a:r>
              <a:rPr lang="en-US" sz="2000" dirty="0"/>
              <a:t> I 49.8  -20%</a:t>
            </a:r>
            <a:endParaRPr lang="ru-RU" sz="2000" dirty="0"/>
          </a:p>
          <a:p>
            <a:r>
              <a:rPr lang="en-US" sz="2000" dirty="0"/>
              <a:t>I 10.0  + I48.0  </a:t>
            </a:r>
            <a:r>
              <a:rPr lang="ru-RU" sz="2000" dirty="0"/>
              <a:t>и</a:t>
            </a:r>
            <a:r>
              <a:rPr lang="en-US" sz="2000" dirty="0"/>
              <a:t>/</a:t>
            </a:r>
            <a:r>
              <a:rPr lang="ru-RU" sz="2000" dirty="0"/>
              <a:t>или</a:t>
            </a:r>
            <a:r>
              <a:rPr lang="en-US" sz="2000" dirty="0"/>
              <a:t> I 49.8  + ( I 20.0  I 20.8   I 20.9   I 25.2   I 25.6 ) -50 %</a:t>
            </a:r>
            <a:endParaRPr lang="ru-RU" sz="2000" dirty="0"/>
          </a:p>
          <a:p>
            <a:r>
              <a:rPr lang="en-US" sz="2000" dirty="0"/>
              <a:t>I 49.2-49.4 -  2 %</a:t>
            </a:r>
            <a:endParaRPr lang="ru-RU" sz="2000" dirty="0"/>
          </a:p>
          <a:p>
            <a:r>
              <a:rPr lang="en-US" sz="2000" dirty="0"/>
              <a:t>I 49.5 – 3%</a:t>
            </a:r>
            <a:endParaRPr lang="ru-RU" sz="2000" dirty="0"/>
          </a:p>
          <a:p>
            <a:r>
              <a:rPr lang="ru-RU" sz="2000" b="1" dirty="0" smtClean="0"/>
              <a:t>Предположить </a:t>
            </a:r>
            <a:r>
              <a:rPr lang="ru-RU" sz="2000" b="1" dirty="0"/>
              <a:t>о той или иной нозологии и выполнить </a:t>
            </a:r>
            <a:r>
              <a:rPr lang="ru-RU" sz="2000" b="1" dirty="0" err="1"/>
              <a:t>дообследование</a:t>
            </a:r>
            <a:r>
              <a:rPr lang="ru-RU" sz="2000" b="1" dirty="0"/>
              <a:t>:</a:t>
            </a:r>
            <a:endParaRPr lang="ru-RU" sz="2000" dirty="0"/>
          </a:p>
          <a:p>
            <a:r>
              <a:rPr lang="en-US" sz="2000" dirty="0"/>
              <a:t>I 06.2 </a:t>
            </a:r>
            <a:endParaRPr lang="ru-RU" sz="2000" dirty="0"/>
          </a:p>
          <a:p>
            <a:r>
              <a:rPr lang="en-US" sz="2000" dirty="0"/>
              <a:t>I 10.0</a:t>
            </a:r>
            <a:endParaRPr lang="ru-RU" sz="2000" dirty="0"/>
          </a:p>
          <a:p>
            <a:r>
              <a:rPr lang="en-US" sz="2000" dirty="0"/>
              <a:t>I 20.0</a:t>
            </a:r>
            <a:endParaRPr lang="ru-RU" sz="2000" dirty="0"/>
          </a:p>
          <a:p>
            <a:r>
              <a:rPr lang="en-US" sz="2000" dirty="0"/>
              <a:t>I 20.8</a:t>
            </a:r>
            <a:endParaRPr lang="ru-RU" sz="2000" dirty="0"/>
          </a:p>
          <a:p>
            <a:r>
              <a:rPr lang="en-US" sz="2000" dirty="0"/>
              <a:t>I 20.9</a:t>
            </a:r>
            <a:endParaRPr lang="ru-RU" sz="2000" dirty="0"/>
          </a:p>
          <a:p>
            <a:r>
              <a:rPr lang="en-US" sz="2000" dirty="0"/>
              <a:t>I 25.2 </a:t>
            </a:r>
            <a:endParaRPr lang="ru-RU" sz="2000" dirty="0"/>
          </a:p>
          <a:p>
            <a:r>
              <a:rPr lang="en-US" sz="2000" dirty="0"/>
              <a:t>I 25.6 </a:t>
            </a:r>
            <a:endParaRPr lang="ru-RU" sz="2000" dirty="0"/>
          </a:p>
          <a:p>
            <a:r>
              <a:rPr lang="en-US" sz="2000" dirty="0"/>
              <a:t>I 31.3 (</a:t>
            </a:r>
            <a:r>
              <a:rPr lang="ru-RU" sz="2000" dirty="0"/>
              <a:t>крайне редко встречается</a:t>
            </a:r>
            <a:r>
              <a:rPr lang="en-US" sz="2000" dirty="0"/>
              <a:t>)</a:t>
            </a:r>
            <a:endParaRPr lang="ru-RU" sz="2000" dirty="0"/>
          </a:p>
          <a:p>
            <a:r>
              <a:rPr lang="en-US" sz="2000" dirty="0"/>
              <a:t>I</a:t>
            </a:r>
            <a:r>
              <a:rPr lang="ru-RU" sz="2000" dirty="0"/>
              <a:t> 45.0</a:t>
            </a:r>
          </a:p>
          <a:p>
            <a:r>
              <a:rPr lang="en-US" sz="2000" dirty="0"/>
              <a:t>I</a:t>
            </a:r>
            <a:r>
              <a:rPr lang="ru-RU" sz="2000" dirty="0"/>
              <a:t> 49.2-49.4</a:t>
            </a:r>
          </a:p>
          <a:p>
            <a:r>
              <a:rPr lang="en-US" sz="2000" dirty="0"/>
              <a:t>I</a:t>
            </a:r>
            <a:r>
              <a:rPr lang="ru-RU" sz="2000" dirty="0"/>
              <a:t> </a:t>
            </a:r>
            <a:r>
              <a:rPr lang="ru-RU" sz="2000" dirty="0" smtClean="0"/>
              <a:t>49.5</a:t>
            </a:r>
          </a:p>
          <a:p>
            <a:endParaRPr lang="ru-RU" sz="2000" dirty="0"/>
          </a:p>
        </p:txBody>
      </p:sp>
      <p:pic>
        <p:nvPicPr>
          <p:cNvPr id="10" name="Picture 3" descr="C:\Users\SamS\YandexDisk\Внутренний документооборот\В ФОНДЫ\CardioQVARK_logo_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" t="19991" r="2960" b="13335"/>
          <a:stretch/>
        </p:blipFill>
        <p:spPr bwMode="auto">
          <a:xfrm>
            <a:off x="7308303" y="44624"/>
            <a:ext cx="1800201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78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74"/>
          <a:stretch/>
        </p:blipFill>
        <p:spPr>
          <a:xfrm>
            <a:off x="4427983" y="764704"/>
            <a:ext cx="4478251" cy="29523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608" y="3861048"/>
            <a:ext cx="2501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11 315 человек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3861048"/>
            <a:ext cx="3123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17 000 000 человек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6001543"/>
            <a:ext cx="1044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ВОЗ, 2015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6" y="764704"/>
            <a:ext cx="4173128" cy="3129846"/>
          </a:xfrm>
          <a:prstGeom prst="rect">
            <a:avLst/>
          </a:prstGeom>
        </p:spPr>
      </p:pic>
      <p:pic>
        <p:nvPicPr>
          <p:cNvPr id="11" name="Picture 3" descr="C:\Users\SamS\YandexDisk\Внутренний документооборот\В ФОНДЫ\CardioQVARK_logo_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" t="19991" r="2960" b="13335"/>
          <a:stretch/>
        </p:blipFill>
        <p:spPr bwMode="auto">
          <a:xfrm>
            <a:off x="7308303" y="44624"/>
            <a:ext cx="1800201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1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6" y="6093296"/>
            <a:ext cx="50580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Сердечно-сосудистые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заболевания,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ВОЗ;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  <a:p>
            <a:r>
              <a:rPr lang="ru-RU" sz="1400" i="1" dirty="0">
                <a:latin typeface="Arial" pitchFamily="34" charset="0"/>
                <a:cs typeface="Arial" pitchFamily="34" charset="0"/>
              </a:rPr>
              <a:t>Здравоохранение, Федеральная служба государственной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статистики.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62055" y="134303"/>
            <a:ext cx="3833881" cy="4398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Масштаб бедствия: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0117" y="740528"/>
            <a:ext cx="1325539" cy="45622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2015г.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0944"/>
            <a:ext cx="2433251" cy="26681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4722" y="2907917"/>
            <a:ext cx="1430047" cy="593091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250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млн.чел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90619" y="3260808"/>
            <a:ext cx="402222" cy="45622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71582" y="2694559"/>
            <a:ext cx="652025" cy="45622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15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294" y="1840944"/>
            <a:ext cx="2433251" cy="2668176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414042" y="2694559"/>
            <a:ext cx="4268027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6559929" y="2694559"/>
            <a:ext cx="652025" cy="45622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525289" y="3284570"/>
            <a:ext cx="652025" cy="45622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0,3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19678" y="2132103"/>
            <a:ext cx="4384475" cy="648825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Смертность по причине невыявленных ранее ССЗ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414042" y="3610450"/>
            <a:ext cx="4247909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297594" y="3068207"/>
            <a:ext cx="4384475" cy="648825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Смертность по причине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7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выявленных ранее ССЗ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1537025" y="4294904"/>
            <a:ext cx="6075894" cy="529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7245369" y="2907917"/>
            <a:ext cx="1383618" cy="593091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22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млн.чел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317713" y="3975426"/>
            <a:ext cx="4384475" cy="353681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7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Кардиологические больные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Picture 3" descr="C:\Users\SamS\YandexDisk\Внутренний документооборот\В ФОНДЫ\CardioQVARK_logo_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" t="19991" r="2960" b="13335"/>
          <a:stretch/>
        </p:blipFill>
        <p:spPr bwMode="auto">
          <a:xfrm>
            <a:off x="7308303" y="44624"/>
            <a:ext cx="1800201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03011" y="1676632"/>
            <a:ext cx="885774" cy="45622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Мир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29345" y="1676632"/>
            <a:ext cx="1325539" cy="45622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Россия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1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6" y="5284946"/>
            <a:ext cx="86409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>
                <a:latin typeface="Arial" pitchFamily="34" charset="0"/>
                <a:cs typeface="Arial" pitchFamily="34" charset="0"/>
              </a:rPr>
              <a:t>mHealth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новые возможности развития телекоммуникационных технологий в здравоохранении,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АРМИТ; 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  <a:p>
            <a:r>
              <a:rPr lang="en-US" sz="1400" i="1" dirty="0">
                <a:latin typeface="Arial" pitchFamily="34" charset="0"/>
                <a:cs typeface="Arial" pitchFamily="34" charset="0"/>
              </a:rPr>
              <a:t>How Mobile Technology is Transforming Healthcare in the World`s Two Largest Economies,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Brookings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  <a:p>
            <a:r>
              <a:rPr lang="en-US" sz="1400" i="1" dirty="0" err="1">
                <a:latin typeface="Arial" pitchFamily="34" charset="0"/>
                <a:cs typeface="Arial" pitchFamily="34" charset="0"/>
              </a:rPr>
              <a:t>mhealth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 Tracker,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GSMA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;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  <a:p>
            <a:r>
              <a:rPr lang="en-US" sz="1400" i="1" dirty="0">
                <a:latin typeface="Arial" pitchFamily="34" charset="0"/>
                <a:cs typeface="Arial" pitchFamily="34" charset="0"/>
              </a:rPr>
              <a:t>Startup Health 2014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inSights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  <a:p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Сердечно-сосудистые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заболевания,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ВОЗ;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  <a:p>
            <a:r>
              <a:rPr lang="ru-RU" sz="1400" i="1" dirty="0">
                <a:latin typeface="Arial" pitchFamily="34" charset="0"/>
                <a:cs typeface="Arial" pitchFamily="34" charset="0"/>
              </a:rPr>
              <a:t>Здравоохранение, Федеральная служба государственной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статистики.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62055" y="134303"/>
            <a:ext cx="3833881" cy="4398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Анализ и оценка рынка: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908720"/>
            <a:ext cx="3456384" cy="96789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66 000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руб./год.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2020: 140,8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млрд.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руб.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87624" y="908720"/>
            <a:ext cx="2873130" cy="86409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200 $/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год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2020: 58,8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млрд.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$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Picture 3" descr="C:\Users\SamS\YandexDisk\Внутренний документооборот\В ФОНДЫ\CardioQVARK_logo_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" t="19991" r="2960" b="13335"/>
          <a:stretch/>
        </p:blipFill>
        <p:spPr bwMode="auto">
          <a:xfrm>
            <a:off x="7308303" y="44624"/>
            <a:ext cx="1800201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9728" r="8987" b="9220"/>
          <a:stretch/>
        </p:blipFill>
        <p:spPr>
          <a:xfrm>
            <a:off x="4576403" y="1844824"/>
            <a:ext cx="4460093" cy="2824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5596" r="5176" b="8661"/>
          <a:stretch/>
        </p:blipFill>
        <p:spPr>
          <a:xfrm>
            <a:off x="148998" y="1700808"/>
            <a:ext cx="435099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4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22"/>
          <a:stretch/>
        </p:blipFill>
        <p:spPr>
          <a:xfrm>
            <a:off x="139628" y="2349208"/>
            <a:ext cx="8968876" cy="41041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" y="72008"/>
            <a:ext cx="2530624" cy="507249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Проблематика: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712968" cy="2029536"/>
          </a:xfrm>
        </p:spPr>
        <p:txBody>
          <a:bodyPr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&gt;50%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риск возникновения сердечно-сосудистых заболеваний.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ССЗ –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основная причина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смертности.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ЭКГ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– первичный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скрининговый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метод оценки работы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сердца.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Отсутствие персонального инструмента для анализа/контроля.</a:t>
            </a:r>
          </a:p>
          <a:p>
            <a:pPr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Отсутствие удалённого мониторинга.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C:\Users\SamS\YandexDisk\Внутренний документооборот\В ФОНДЫ\CardioQVARK_logo_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" t="19991" r="2960" b="13335"/>
          <a:stretch/>
        </p:blipFill>
        <p:spPr bwMode="auto">
          <a:xfrm>
            <a:off x="7308303" y="44624"/>
            <a:ext cx="1800201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2060848"/>
            <a:ext cx="3240360" cy="83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Решение:</a:t>
            </a:r>
          </a:p>
        </p:txBody>
      </p:sp>
    </p:spTree>
    <p:extLst>
      <p:ext uri="{BB962C8B-B14F-4D97-AF65-F5344CB8AC3E}">
        <p14:creationId xmlns:p14="http://schemas.microsoft.com/office/powerpoint/2010/main" val="339838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amS\YandexDisk\Загрузки\CQ_prezentaciya\Pictures\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9" t="7275" r="6309" b="13788"/>
          <a:stretch/>
        </p:blipFill>
        <p:spPr bwMode="auto">
          <a:xfrm>
            <a:off x="7164288" y="925022"/>
            <a:ext cx="1512168" cy="286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amS\YandexDisk\Загрузки\CQ_prezentaciya\Pictures\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5" t="10426" r="5123"/>
          <a:stretch/>
        </p:blipFill>
        <p:spPr bwMode="auto">
          <a:xfrm>
            <a:off x="4644008" y="1040200"/>
            <a:ext cx="1676688" cy="27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62054" y="134303"/>
            <a:ext cx="4409945" cy="55839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2400" dirty="0"/>
              <a:t>Применение </a:t>
            </a:r>
            <a:r>
              <a:rPr lang="en-US" sz="2400" dirty="0" err="1"/>
              <a:t>CardioQVARK</a:t>
            </a:r>
            <a:r>
              <a:rPr lang="ru-RU" sz="2400" dirty="0"/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46851" y="590611"/>
            <a:ext cx="23853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Здоровые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люди: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57931" y="590611"/>
            <a:ext cx="2350573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"/>
              </a:spcBef>
              <a:spcAft>
                <a:spcPts val="100"/>
              </a:spcAft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Больные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люди: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1711" y="1052736"/>
            <a:ext cx="4274265" cy="4656127"/>
          </a:xfrm>
          <a:prstGeom prst="rect">
            <a:avLst/>
          </a:prstGeom>
          <a:ln w="25400">
            <a:solidFill>
              <a:srgbClr val="EEA624"/>
            </a:solidFill>
          </a:ln>
        </p:spPr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Получаемая информация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ЭКГ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стандартного отведения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30 сек до 5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мин.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Усредненный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кардиоцикл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12 параметров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вариабельности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сердечного ритма, их интерпретация 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графики.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Распознавание экстрасистолии.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Распознавание фибрилляции предсердий. 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Распознавание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импульсов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электрокардиостимулятора.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Анализ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морфологии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кардиоцикла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04048" y="4437112"/>
            <a:ext cx="3434742" cy="1252471"/>
          </a:xfrm>
          <a:prstGeom prst="rect">
            <a:avLst/>
          </a:prstGeom>
          <a:ln w="25400">
            <a:solidFill>
              <a:srgbClr val="EEA624"/>
            </a:solidFill>
          </a:ln>
        </p:spPr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Клинические испытания: 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4 клиники, Москва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3 клиники, МО</a:t>
            </a:r>
          </a:p>
        </p:txBody>
      </p:sp>
      <p:pic>
        <p:nvPicPr>
          <p:cNvPr id="10" name="Picture 3" descr="C:\Users\SamS\YandexDisk\Внутренний документооборот\В ФОНДЫ\CardioQVARK_logo_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" t="19991" r="2960" b="13335"/>
          <a:stretch/>
        </p:blipFill>
        <p:spPr bwMode="auto">
          <a:xfrm>
            <a:off x="7308303" y="44624"/>
            <a:ext cx="1800201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43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83299E-6 L 0.26892 -0.0002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28406E-6 L -0.24132 -0.00092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59126" y="120353"/>
            <a:ext cx="6681289" cy="50033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0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2400" dirty="0" smtClean="0"/>
              <a:t>Клинические примеры: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9126" y="525741"/>
            <a:ext cx="441287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Обследовано 816 пациентов:</a:t>
            </a:r>
          </a:p>
          <a:p>
            <a:pPr marL="742950" lvl="1" indent="-285750"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поликлиниках </a:t>
            </a:r>
          </a:p>
          <a:p>
            <a:pPr marL="742950" lvl="1" indent="-285750"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стационарах  </a:t>
            </a:r>
          </a:p>
          <a:p>
            <a:pPr marL="742950" lvl="1" indent="-285750">
              <a:spcBef>
                <a:spcPts val="100"/>
              </a:spcBef>
              <a:spcAft>
                <a:spcPts val="100"/>
              </a:spcAft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 домашних условиях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83968" y="550808"/>
            <a:ext cx="4572000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11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000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кардиограмм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57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критических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случаев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96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устройств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6876288" cy="460857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419872" y="6505599"/>
            <a:ext cx="23604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Фибрилляция предсердий</a:t>
            </a:r>
            <a:endParaRPr lang="ru-RU" sz="135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3" descr="C:\Users\SamS\YandexDisk\Внутренний документооборот\В ФОНДЫ\CardioQVARK_logo_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" t="19991" r="2960" b="13335"/>
          <a:stretch/>
        </p:blipFill>
        <p:spPr bwMode="auto">
          <a:xfrm>
            <a:off x="7308303" y="44624"/>
            <a:ext cx="1800201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5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4913</TotalTime>
  <Words>1999</Words>
  <Application>Microsoft Office PowerPoint</Application>
  <PresentationFormat>Экран (4:3)</PresentationFormat>
  <Paragraphs>262</Paragraphs>
  <Slides>22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Проблематика: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CardioQVARK</dc:title>
  <dc:creator>SamS</dc:creator>
  <cp:lastModifiedBy>SamS</cp:lastModifiedBy>
  <cp:revision>219</cp:revision>
  <cp:lastPrinted>2016-03-01T14:51:39Z</cp:lastPrinted>
  <dcterms:created xsi:type="dcterms:W3CDTF">2016-02-20T09:44:44Z</dcterms:created>
  <dcterms:modified xsi:type="dcterms:W3CDTF">2016-03-23T20:04:24Z</dcterms:modified>
</cp:coreProperties>
</file>