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801" r:id="rId3"/>
    <p:sldMasterId id="2147483814" r:id="rId4"/>
    <p:sldMasterId id="2147484086" r:id="rId5"/>
  </p:sldMasterIdLst>
  <p:notesMasterIdLst>
    <p:notesMasterId r:id="rId27"/>
  </p:notesMasterIdLst>
  <p:handoutMasterIdLst>
    <p:handoutMasterId r:id="rId28"/>
  </p:handoutMasterIdLst>
  <p:sldIdLst>
    <p:sldId id="955" r:id="rId6"/>
    <p:sldId id="1318" r:id="rId7"/>
    <p:sldId id="1285" r:id="rId8"/>
    <p:sldId id="1326" r:id="rId9"/>
    <p:sldId id="1310" r:id="rId10"/>
    <p:sldId id="1321" r:id="rId11"/>
    <p:sldId id="1320" r:id="rId12"/>
    <p:sldId id="1319" r:id="rId13"/>
    <p:sldId id="1216" r:id="rId14"/>
    <p:sldId id="1300" r:id="rId15"/>
    <p:sldId id="1223" r:id="rId16"/>
    <p:sldId id="1257" r:id="rId17"/>
    <p:sldId id="1116" r:id="rId18"/>
    <p:sldId id="1261" r:id="rId19"/>
    <p:sldId id="1262" r:id="rId20"/>
    <p:sldId id="1330" r:id="rId21"/>
    <p:sldId id="1328" r:id="rId22"/>
    <p:sldId id="1329" r:id="rId23"/>
    <p:sldId id="1327" r:id="rId24"/>
    <p:sldId id="1309" r:id="rId25"/>
    <p:sldId id="1323" r:id="rId26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36DD1F6-542F-4F67-BA37-AC4F1DE94BCD}">
          <p14:sldIdLst>
            <p14:sldId id="955"/>
            <p14:sldId id="1318"/>
            <p14:sldId id="1285"/>
            <p14:sldId id="1326"/>
            <p14:sldId id="1310"/>
            <p14:sldId id="1321"/>
            <p14:sldId id="1320"/>
            <p14:sldId id="1319"/>
            <p14:sldId id="1216"/>
            <p14:sldId id="1300"/>
            <p14:sldId id="1223"/>
            <p14:sldId id="1257"/>
            <p14:sldId id="1116"/>
            <p14:sldId id="1261"/>
            <p14:sldId id="1262"/>
            <p14:sldId id="1330"/>
            <p14:sldId id="1328"/>
            <p14:sldId id="1329"/>
            <p14:sldId id="1327"/>
            <p14:sldId id="1309"/>
            <p14:sldId id="13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" initials="Н" lastIdx="1" clrIdx="0">
    <p:extLst>
      <p:ext uri="{19B8F6BF-5375-455C-9EA6-DF929625EA0E}">
        <p15:presenceInfo xmlns:p15="http://schemas.microsoft.com/office/powerpoint/2012/main" xmlns="" userId="Надежд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FF6600"/>
    <a:srgbClr val="0066CC"/>
    <a:srgbClr val="3366FF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5560" autoAdjust="0"/>
  </p:normalViewPr>
  <p:slideViewPr>
    <p:cSldViewPr>
      <p:cViewPr varScale="1">
        <p:scale>
          <a:sx n="111" d="100"/>
          <a:sy n="111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3143"/>
        <p:guide pos="2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r">
              <a:defRPr sz="1300"/>
            </a:lvl1pPr>
          </a:lstStyle>
          <a:p>
            <a:fld id="{CC3A6E1C-6F36-4403-ABB0-A093110856CA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r">
              <a:defRPr sz="1300"/>
            </a:lvl1pPr>
          </a:lstStyle>
          <a:p>
            <a:fld id="{AB7BC793-B69D-4E60-84BD-02D0A01F1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884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/>
          <a:lstStyle>
            <a:lvl1pPr algn="r">
              <a:defRPr sz="1300"/>
            </a:lvl1pPr>
          </a:lstStyle>
          <a:p>
            <a:fld id="{0D502447-CCF9-41A8-9378-1895FD3B14D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9300"/>
            <a:ext cx="4989512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64" tIns="48032" rIns="96064" bIns="480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6064" tIns="48032" rIns="96064" bIns="480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2"/>
          </a:xfrm>
          <a:prstGeom prst="rect">
            <a:avLst/>
          </a:prstGeom>
        </p:spPr>
        <p:txBody>
          <a:bodyPr vert="horz" lIns="96064" tIns="48032" rIns="96064" bIns="48032" rtlCol="0" anchor="b"/>
          <a:lstStyle>
            <a:lvl1pPr algn="r">
              <a:defRPr sz="1300"/>
            </a:lvl1pPr>
          </a:lstStyle>
          <a:p>
            <a:fld id="{8D1DCC1B-CACF-457B-A39E-59A07B83F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0496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2C99266E-324F-5F42-A255-B59A669451D1}" type="slidenum">
              <a:rPr kumimoji="0" lang="en-US" sz="12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kumimoji="0"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00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3420" y="4740037"/>
            <a:ext cx="5467349" cy="44905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92688" cy="3743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8920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1FCDFF-215A-4F01-B36C-032AEFE7820A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+mn-lt"/>
                <a:cs typeface="Calibri"/>
              </a:rPr>
              <a:t>Запись на прием: 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Calibri"/>
              </a:rPr>
              <a:t>возможность из любого места, где есть Интернет, записаться на прием с мобильного устройства.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196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1FCDFF-215A-4F01-B36C-032AEFE7820A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+mn-lt"/>
                <a:cs typeface="Calibri"/>
              </a:rPr>
              <a:t>Запись на прием: 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Calibri"/>
              </a:rPr>
              <a:t>возможность из любого места, где есть Интернет, записаться на прием с мобильного устройства.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06880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1FCDFF-215A-4F01-B36C-032AEFE7820A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+mn-lt"/>
                <a:cs typeface="Calibri"/>
              </a:rPr>
              <a:t>Запись на прием: 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Calibri"/>
              </a:rPr>
              <a:t>возможность из любого места, где есть Интернет, записаться на прием с мобильного устройства.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9235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89512" cy="374173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02182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2C99266E-324F-5F42-A255-B59A669451D1}" type="slidenum">
              <a:rPr kumimoji="0" lang="en-US" sz="1200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kumimoji="0"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58825"/>
            <a:ext cx="4986338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69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89512" cy="374173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9530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1FCDFF-215A-4F01-B36C-032AEFE7820A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+mn-lt"/>
                <a:cs typeface="Calibri"/>
              </a:rPr>
              <a:t>Запись на прием: </a:t>
            </a:r>
            <a:r>
              <a:rPr lang="ru-RU" sz="1200" dirty="0" smtClean="0">
                <a:solidFill>
                  <a:srgbClr val="000000"/>
                </a:solidFill>
                <a:latin typeface="+mn-lt"/>
                <a:cs typeface="Calibri"/>
              </a:rPr>
              <a:t>возможность из любого места, где есть Интернет, записаться на прием с мобильного устройства.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7209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7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89512" cy="374173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8918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2C99266E-324F-5F42-A255-B59A669451D1}" type="slidenum">
              <a:rPr kumimoji="0" lang="en-US" sz="1200">
                <a:solidFill>
                  <a:srgbClr val="000000"/>
                </a:solidFill>
                <a:latin typeface="Times New Roman" charset="0"/>
                <a:ea typeface="Calibri"/>
                <a:cs typeface="Calibri"/>
              </a:rPr>
              <a:pPr/>
              <a:t>8</a:t>
            </a:fld>
            <a:endParaRPr kumimoji="0" lang="en-US" sz="1200" dirty="0">
              <a:solidFill>
                <a:srgbClr val="000000"/>
              </a:solidFill>
              <a:latin typeface="Times New Roman" charset="0"/>
              <a:ea typeface="Calibri"/>
              <a:cs typeface="Calibri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36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10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89512" cy="374173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С помощью поля фильтра вы легко сможете найти уже знакомого вам врача и записаться на прием в удобное для вас время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678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58825"/>
            <a:ext cx="4986338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132" y="4739852"/>
            <a:ext cx="5467924" cy="4490931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4226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13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89512" cy="374173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Мы стремились сделать проще и удобнее три основных сценария записи, на которые можно попасть с первых шагов: </a:t>
            </a:r>
          </a:p>
          <a:p>
            <a:pPr marL="285750" indent="-17463">
              <a:buClr>
                <a:srgbClr val="C00000"/>
              </a:buClr>
              <a:buFont typeface="Symbol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 Запись к конкретному врачу </a:t>
            </a:r>
          </a:p>
          <a:p>
            <a:pPr marL="285750" indent="-17463">
              <a:buClr>
                <a:srgbClr val="C00000"/>
              </a:buClr>
              <a:buFont typeface="Symbol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 Запись к специалисту</a:t>
            </a:r>
          </a:p>
          <a:p>
            <a:pPr marL="285750" indent="-17463">
              <a:buClr>
                <a:srgbClr val="C00000"/>
              </a:buClr>
              <a:buFont typeface="Symbol" pitchFamily="18" charset="2"/>
              <a:buChar char=""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 Запись на конкретную услугу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0412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0892-3088-457E-A65E-5A7DF114F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5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2D6C-C2E8-4CE6-88D6-D7CFD66C5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7590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0EE9-EF70-4606-AB25-958206C34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953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8891-E7CB-41AE-A081-4CB6AA8D2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9573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896" y="903291"/>
            <a:ext cx="4383087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903291"/>
            <a:ext cx="438467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3AD5-3CF8-441D-8D68-00C30D7A0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8925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67B08-672E-4001-84DF-044CDD700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0937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3FB3E-13AE-48BD-98EE-D2E26B5EF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799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335E6-C6DD-4F84-94E7-35DBB51B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28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16633"/>
            <a:ext cx="8229600" cy="7060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F753-5C38-4529-A304-13A04B174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974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D6F1-8DA5-40B6-A532-F41E1722F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8811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4525-06AE-4338-9AA0-85CDB2E7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3446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7313"/>
            <a:ext cx="2228850" cy="6264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888" y="87313"/>
            <a:ext cx="6538912" cy="6264275"/>
          </a:xfrm>
        </p:spPr>
        <p:txBody>
          <a:bodyPr vert="eaVert"/>
          <a:lstStyle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0283-3E5E-4195-883B-36B45A4B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4212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ED6D-4496-4EB0-8D3D-D2BFF7CC372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670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70609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76" descr="1c-bitrix-logo-vert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6237312"/>
            <a:ext cx="805642" cy="5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Номер слайда 8"/>
          <p:cNvSpPr txBox="1">
            <a:spLocks/>
          </p:cNvSpPr>
          <p:nvPr userDrawn="1"/>
        </p:nvSpPr>
        <p:spPr>
          <a:xfrm>
            <a:off x="1907704" y="630932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Решения для государственных организаций</a:t>
            </a: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595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4C55-D7C4-4B0B-9211-0910367D936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180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ADA-C468-4814-A45F-D852AD91681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44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704A-C1A6-4D53-B537-A76721F9504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308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D8E6-E830-46E3-9AA7-7F3E9F6C925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8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0FFF-514B-4C59-A091-A037C8051E1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98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A94-88F9-449E-A979-96D053BB112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891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148A-4652-4040-B2D6-446EDC46A85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285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E0-3F9B-4471-A7B8-0C88E5B7708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867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AA6-375D-4F72-9FE8-FB8118D6E6B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02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886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ED6D-4496-4EB0-8D3D-D2BFF7CC372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373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70609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76" descr="1c-bitrix-logo-vert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6237312"/>
            <a:ext cx="805642" cy="5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Номер слайда 8"/>
          <p:cNvSpPr txBox="1">
            <a:spLocks/>
          </p:cNvSpPr>
          <p:nvPr userDrawn="1"/>
        </p:nvSpPr>
        <p:spPr>
          <a:xfrm>
            <a:off x="1907704" y="630932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Решения для государственных организаций</a:t>
            </a: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187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4C55-D7C4-4B0B-9211-0910367D936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683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AADA-C468-4814-A45F-D852AD91681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01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704A-C1A6-4D53-B537-A76721F9504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470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D8E6-E830-46E3-9AA7-7F3E9F6C925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355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0FFF-514B-4C59-A091-A037C8051E1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682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EA94-88F9-449E-A979-96D053BB1125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474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148A-4652-4040-B2D6-446EDC46A85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59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5E0-3F9B-4471-A7B8-0C88E5B7708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712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AA6-375D-4F72-9FE8-FB8118D6E6B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90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4C9E-B3D4-4448-8F83-B28AE4F1D7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973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E8CE2-BC6C-40EC-A549-5D498DE7E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629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9965-A34E-48CB-A485-4D1A967E1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78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61AD-9327-40CF-9777-6E1B3D765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465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929F1-9D0F-4C20-A167-197FDA1DBB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830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4489-0044-4B59-8DE8-4082D0FB9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872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CE8A-2731-43E6-ACD1-25ED947F3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188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5C04-CD3B-44A5-A18C-EF94CBCE18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605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C256-7121-47A6-83CF-ECBBACDEE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21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FC9F-8B6D-46F6-B4C8-895AE2615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208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29EF-C939-4F84-AA3B-6F36C2619F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6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8D42-B50C-4519-ADCF-28839E69E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0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5300" y="87313"/>
            <a:ext cx="50244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888" y="903291"/>
            <a:ext cx="89201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307388" y="6489492"/>
            <a:ext cx="836612" cy="338554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77" y="6457890"/>
            <a:ext cx="833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2000">
                <a:solidFill>
                  <a:srgbClr val="FFFF00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ADDC9-D846-4ACC-9A3F-6F607800D6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171459" y="141297"/>
            <a:ext cx="847725" cy="504825"/>
            <a:chOff x="251" y="212"/>
            <a:chExt cx="850" cy="506"/>
          </a:xfrm>
        </p:grpSpPr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00" y="212"/>
              <a:ext cx="121" cy="37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68" y="50"/>
                </a:cxn>
                <a:cxn ang="0">
                  <a:pos x="71" y="376"/>
                </a:cxn>
                <a:cxn ang="0">
                  <a:pos x="120" y="376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0" h="376">
                  <a:moveTo>
                    <a:pt x="12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68" y="50"/>
                  </a:lnTo>
                  <a:lnTo>
                    <a:pt x="71" y="376"/>
                  </a:lnTo>
                  <a:lnTo>
                    <a:pt x="120" y="376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251" y="290"/>
              <a:ext cx="100" cy="29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50" y="50"/>
                </a:cxn>
                <a:cxn ang="0">
                  <a:pos x="50" y="298"/>
                </a:cxn>
                <a:cxn ang="0">
                  <a:pos x="100" y="298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00" h="298">
                  <a:moveTo>
                    <a:pt x="97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298"/>
                  </a:lnTo>
                  <a:lnTo>
                    <a:pt x="100" y="298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471" y="212"/>
              <a:ext cx="624" cy="371"/>
            </a:xfrm>
            <a:custGeom>
              <a:avLst/>
              <a:gdLst/>
              <a:ahLst/>
              <a:cxnLst>
                <a:cxn ang="0">
                  <a:pos x="264" y="157"/>
                </a:cxn>
                <a:cxn ang="0">
                  <a:pos x="77" y="157"/>
                </a:cxn>
                <a:cxn ang="0">
                  <a:pos x="0" y="82"/>
                </a:cxn>
                <a:cxn ang="0">
                  <a:pos x="77" y="0"/>
                </a:cxn>
                <a:cxn ang="0">
                  <a:pos x="156" y="82"/>
                </a:cxn>
                <a:cxn ang="0">
                  <a:pos x="135" y="82"/>
                </a:cxn>
                <a:cxn ang="0">
                  <a:pos x="77" y="22"/>
                </a:cxn>
                <a:cxn ang="0">
                  <a:pos x="20" y="82"/>
                </a:cxn>
                <a:cxn ang="0">
                  <a:pos x="77" y="136"/>
                </a:cxn>
                <a:cxn ang="0">
                  <a:pos x="264" y="136"/>
                </a:cxn>
                <a:cxn ang="0">
                  <a:pos x="264" y="157"/>
                </a:cxn>
                <a:cxn ang="0">
                  <a:pos x="264" y="157"/>
                </a:cxn>
              </a:cxnLst>
              <a:rect l="0" t="0" r="r" b="b"/>
              <a:pathLst>
                <a:path w="264" h="157">
                  <a:moveTo>
                    <a:pt x="264" y="157"/>
                  </a:moveTo>
                  <a:cubicBezTo>
                    <a:pt x="77" y="157"/>
                    <a:pt x="77" y="157"/>
                    <a:pt x="77" y="157"/>
                  </a:cubicBezTo>
                  <a:cubicBezTo>
                    <a:pt x="35" y="157"/>
                    <a:pt x="0" y="124"/>
                    <a:pt x="0" y="82"/>
                  </a:cubicBezTo>
                  <a:cubicBezTo>
                    <a:pt x="0" y="39"/>
                    <a:pt x="33" y="0"/>
                    <a:pt x="77" y="0"/>
                  </a:cubicBezTo>
                  <a:cubicBezTo>
                    <a:pt x="122" y="0"/>
                    <a:pt x="156" y="36"/>
                    <a:pt x="156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4" y="51"/>
                    <a:pt x="113" y="21"/>
                    <a:pt x="77" y="22"/>
                  </a:cubicBezTo>
                  <a:cubicBezTo>
                    <a:pt x="41" y="22"/>
                    <a:pt x="20" y="52"/>
                    <a:pt x="20" y="82"/>
                  </a:cubicBezTo>
                  <a:cubicBezTo>
                    <a:pt x="20" y="108"/>
                    <a:pt x="45" y="136"/>
                    <a:pt x="77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4" y="157"/>
                    <a:pt x="264" y="157"/>
                    <a:pt x="264" y="15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47" y="290"/>
              <a:ext cx="548" cy="215"/>
            </a:xfrm>
            <a:custGeom>
              <a:avLst/>
              <a:gdLst/>
              <a:ahLst/>
              <a:cxnLst>
                <a:cxn ang="0">
                  <a:pos x="232" y="91"/>
                </a:cxn>
                <a:cxn ang="0">
                  <a:pos x="45" y="91"/>
                </a:cxn>
                <a:cxn ang="0">
                  <a:pos x="1" y="46"/>
                </a:cxn>
                <a:cxn ang="0">
                  <a:pos x="45" y="0"/>
                </a:cxn>
                <a:cxn ang="0">
                  <a:pos x="90" y="49"/>
                </a:cxn>
                <a:cxn ang="0">
                  <a:pos x="69" y="49"/>
                </a:cxn>
                <a:cxn ang="0">
                  <a:pos x="45" y="22"/>
                </a:cxn>
                <a:cxn ang="0">
                  <a:pos x="21" y="49"/>
                </a:cxn>
                <a:cxn ang="0">
                  <a:pos x="45" y="70"/>
                </a:cxn>
                <a:cxn ang="0">
                  <a:pos x="232" y="70"/>
                </a:cxn>
                <a:cxn ang="0">
                  <a:pos x="232" y="91"/>
                </a:cxn>
                <a:cxn ang="0">
                  <a:pos x="232" y="91"/>
                </a:cxn>
              </a:cxnLst>
              <a:rect l="0" t="0" r="r" b="b"/>
              <a:pathLst>
                <a:path w="232" h="91">
                  <a:moveTo>
                    <a:pt x="232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21" y="91"/>
                    <a:pt x="1" y="71"/>
                    <a:pt x="1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69" y="0"/>
                    <a:pt x="90" y="22"/>
                    <a:pt x="9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34"/>
                    <a:pt x="60" y="22"/>
                    <a:pt x="45" y="22"/>
                  </a:cubicBezTo>
                  <a:cubicBezTo>
                    <a:pt x="31" y="22"/>
                    <a:pt x="21" y="34"/>
                    <a:pt x="21" y="49"/>
                  </a:cubicBezTo>
                  <a:cubicBezTo>
                    <a:pt x="21" y="61"/>
                    <a:pt x="33" y="70"/>
                    <a:pt x="45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59" name="Freeform 11"/>
            <p:cNvSpPr>
              <a:spLocks noEditPoints="1"/>
            </p:cNvSpPr>
            <p:nvPr userDrawn="1"/>
          </p:nvSpPr>
          <p:spPr bwMode="auto">
            <a:xfrm>
              <a:off x="913" y="230"/>
              <a:ext cx="62" cy="6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6" y="17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9" y="10"/>
                </a:cxn>
                <a:cxn ang="0">
                  <a:pos x="15" y="6"/>
                </a:cxn>
                <a:cxn ang="0">
                  <a:pos x="9" y="6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" y="13"/>
                </a:cxn>
                <a:cxn ang="0">
                  <a:pos x="13" y="2"/>
                </a:cxn>
                <a:cxn ang="0">
                  <a:pos x="25" y="13"/>
                </a:cxn>
                <a:cxn ang="0">
                  <a:pos x="13" y="25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13" y="27"/>
                </a:cxn>
                <a:cxn ang="0">
                  <a:pos x="27" y="13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7" h="27">
                  <a:moveTo>
                    <a:pt x="11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7" y="9"/>
                    <a:pt x="17" y="10"/>
                  </a:cubicBezTo>
                  <a:cubicBezTo>
                    <a:pt x="17" y="11"/>
                    <a:pt x="16" y="12"/>
                    <a:pt x="14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9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6" y="16"/>
                    <a:pt x="16" y="17"/>
                  </a:cubicBezTo>
                  <a:cubicBezTo>
                    <a:pt x="16" y="19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7"/>
                  </a:cubicBezTo>
                  <a:cubicBezTo>
                    <a:pt x="19" y="15"/>
                    <a:pt x="18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19" y="7"/>
                    <a:pt x="16" y="6"/>
                    <a:pt x="1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2" y="13"/>
                  </a:moveTo>
                  <a:cubicBezTo>
                    <a:pt x="2" y="7"/>
                    <a:pt x="7" y="2"/>
                    <a:pt x="13" y="2"/>
                  </a:cubicBezTo>
                  <a:cubicBezTo>
                    <a:pt x="20" y="2"/>
                    <a:pt x="25" y="7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ubicBezTo>
                    <a:pt x="7" y="25"/>
                    <a:pt x="2" y="2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 userDrawn="1"/>
          </p:nvSpPr>
          <p:spPr bwMode="auto">
            <a:xfrm>
              <a:off x="300" y="623"/>
              <a:ext cx="107" cy="92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11" y="19"/>
                </a:cxn>
                <a:cxn ang="0">
                  <a:pos x="18" y="11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7" y="11"/>
                </a:cxn>
                <a:cxn ang="0">
                  <a:pos x="35" y="19"/>
                </a:cxn>
                <a:cxn ang="0">
                  <a:pos x="27" y="2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8" y="39"/>
                </a:cxn>
                <a:cxn ang="0">
                  <a:pos x="28" y="39"/>
                </a:cxn>
                <a:cxn ang="0">
                  <a:pos x="28" y="33"/>
                </a:cxn>
                <a:cxn ang="0">
                  <a:pos x="45" y="19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0" y="19"/>
                </a:cxn>
                <a:cxn ang="0">
                  <a:pos x="18" y="33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45" h="39">
                  <a:moveTo>
                    <a:pt x="18" y="26"/>
                  </a:moveTo>
                  <a:cubicBezTo>
                    <a:pt x="16" y="26"/>
                    <a:pt x="11" y="25"/>
                    <a:pt x="11" y="19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7" y="11"/>
                  </a:moveTo>
                  <a:cubicBezTo>
                    <a:pt x="30" y="11"/>
                    <a:pt x="35" y="12"/>
                    <a:pt x="35" y="19"/>
                  </a:cubicBezTo>
                  <a:cubicBezTo>
                    <a:pt x="35" y="25"/>
                    <a:pt x="30" y="26"/>
                    <a:pt x="27" y="2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18" y="39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4" y="33"/>
                    <a:pt x="45" y="32"/>
                    <a:pt x="45" y="19"/>
                  </a:cubicBezTo>
                  <a:cubicBezTo>
                    <a:pt x="45" y="6"/>
                    <a:pt x="34" y="4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4"/>
                    <a:pt x="0" y="6"/>
                    <a:pt x="0" y="19"/>
                  </a:cubicBezTo>
                  <a:cubicBezTo>
                    <a:pt x="0" y="32"/>
                    <a:pt x="11" y="33"/>
                    <a:pt x="18" y="3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1" name="Freeform 13"/>
            <p:cNvSpPr>
              <a:spLocks/>
            </p:cNvSpPr>
            <p:nvPr userDrawn="1"/>
          </p:nvSpPr>
          <p:spPr bwMode="auto">
            <a:xfrm>
              <a:off x="420" y="627"/>
              <a:ext cx="83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24" y="87"/>
                </a:cxn>
                <a:cxn ang="0">
                  <a:pos x="59" y="35"/>
                </a:cxn>
                <a:cxn ang="0">
                  <a:pos x="59" y="87"/>
                </a:cxn>
                <a:cxn ang="0">
                  <a:pos x="83" y="87"/>
                </a:cxn>
                <a:cxn ang="0">
                  <a:pos x="83" y="0"/>
                </a:cxn>
                <a:cxn ang="0">
                  <a:pos x="57" y="0"/>
                </a:cxn>
                <a:cxn ang="0">
                  <a:pos x="24" y="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" h="87">
                  <a:moveTo>
                    <a:pt x="0" y="0"/>
                  </a:moveTo>
                  <a:lnTo>
                    <a:pt x="0" y="87"/>
                  </a:lnTo>
                  <a:lnTo>
                    <a:pt x="24" y="87"/>
                  </a:lnTo>
                  <a:lnTo>
                    <a:pt x="59" y="35"/>
                  </a:lnTo>
                  <a:lnTo>
                    <a:pt x="59" y="87"/>
                  </a:lnTo>
                  <a:lnTo>
                    <a:pt x="83" y="87"/>
                  </a:lnTo>
                  <a:lnTo>
                    <a:pt x="83" y="0"/>
                  </a:lnTo>
                  <a:lnTo>
                    <a:pt x="57" y="0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2" name="Freeform 14"/>
            <p:cNvSpPr>
              <a:spLocks noEditPoints="1"/>
            </p:cNvSpPr>
            <p:nvPr userDrawn="1"/>
          </p:nvSpPr>
          <p:spPr bwMode="auto">
            <a:xfrm>
              <a:off x="515" y="627"/>
              <a:ext cx="68" cy="8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37"/>
                </a:cxn>
                <a:cxn ang="0">
                  <a:pos x="10" y="37"/>
                </a:cxn>
                <a:cxn ang="0">
                  <a:pos x="10" y="24"/>
                </a:cxn>
                <a:cxn ang="0">
                  <a:pos x="16" y="24"/>
                </a:cxn>
                <a:cxn ang="0">
                  <a:pos x="29" y="1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29" h="37">
                  <a:moveTo>
                    <a:pt x="10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8" y="8"/>
                    <a:pt x="18" y="10"/>
                    <a:pt x="18" y="12"/>
                  </a:cubicBezTo>
                  <a:cubicBezTo>
                    <a:pt x="18" y="14"/>
                    <a:pt x="18" y="16"/>
                    <a:pt x="13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0" y="37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9" y="17"/>
                    <a:pt x="29" y="12"/>
                  </a:cubicBezTo>
                  <a:cubicBezTo>
                    <a:pt x="29" y="7"/>
                    <a:pt x="2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3" name="Freeform 15"/>
            <p:cNvSpPr>
              <a:spLocks/>
            </p:cNvSpPr>
            <p:nvPr userDrawn="1"/>
          </p:nvSpPr>
          <p:spPr bwMode="auto">
            <a:xfrm>
              <a:off x="588" y="627"/>
              <a:ext cx="105" cy="8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4" y="87"/>
                </a:cxn>
                <a:cxn ang="0">
                  <a:pos x="31" y="35"/>
                </a:cxn>
                <a:cxn ang="0">
                  <a:pos x="45" y="87"/>
                </a:cxn>
                <a:cxn ang="0">
                  <a:pos x="61" y="87"/>
                </a:cxn>
                <a:cxn ang="0">
                  <a:pos x="76" y="35"/>
                </a:cxn>
                <a:cxn ang="0">
                  <a:pos x="83" y="87"/>
                </a:cxn>
                <a:cxn ang="0">
                  <a:pos x="104" y="87"/>
                </a:cxn>
                <a:cxn ang="0">
                  <a:pos x="92" y="0"/>
                </a:cxn>
                <a:cxn ang="0">
                  <a:pos x="69" y="0"/>
                </a:cxn>
                <a:cxn ang="0">
                  <a:pos x="52" y="52"/>
                </a:cxn>
                <a:cxn ang="0">
                  <a:pos x="38" y="0"/>
                </a:cxn>
                <a:cxn ang="0">
                  <a:pos x="14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04" h="87">
                  <a:moveTo>
                    <a:pt x="0" y="87"/>
                  </a:moveTo>
                  <a:lnTo>
                    <a:pt x="24" y="87"/>
                  </a:lnTo>
                  <a:lnTo>
                    <a:pt x="31" y="35"/>
                  </a:lnTo>
                  <a:lnTo>
                    <a:pt x="45" y="87"/>
                  </a:lnTo>
                  <a:lnTo>
                    <a:pt x="61" y="87"/>
                  </a:lnTo>
                  <a:lnTo>
                    <a:pt x="76" y="35"/>
                  </a:lnTo>
                  <a:lnTo>
                    <a:pt x="83" y="87"/>
                  </a:lnTo>
                  <a:lnTo>
                    <a:pt x="104" y="87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52" y="52"/>
                  </a:lnTo>
                  <a:lnTo>
                    <a:pt x="38" y="0"/>
                  </a:lnTo>
                  <a:lnTo>
                    <a:pt x="14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4" name="Freeform 16"/>
            <p:cNvSpPr>
              <a:spLocks noEditPoints="1"/>
            </p:cNvSpPr>
            <p:nvPr userDrawn="1"/>
          </p:nvSpPr>
          <p:spPr bwMode="auto">
            <a:xfrm>
              <a:off x="695" y="627"/>
              <a:ext cx="89" cy="88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55" y="52"/>
                </a:cxn>
                <a:cxn ang="0">
                  <a:pos x="36" y="52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0" y="87"/>
                </a:cxn>
                <a:cxn ang="0">
                  <a:pos x="26" y="87"/>
                </a:cxn>
                <a:cxn ang="0">
                  <a:pos x="31" y="71"/>
                </a:cxn>
                <a:cxn ang="0">
                  <a:pos x="59" y="71"/>
                </a:cxn>
                <a:cxn ang="0">
                  <a:pos x="64" y="87"/>
                </a:cxn>
                <a:cxn ang="0">
                  <a:pos x="90" y="87"/>
                </a:cxn>
                <a:cxn ang="0">
                  <a:pos x="59" y="0"/>
                </a:cxn>
                <a:cxn ang="0">
                  <a:pos x="31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90" h="87">
                  <a:moveTo>
                    <a:pt x="45" y="21"/>
                  </a:moveTo>
                  <a:lnTo>
                    <a:pt x="55" y="52"/>
                  </a:lnTo>
                  <a:lnTo>
                    <a:pt x="36" y="5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0" y="87"/>
                  </a:moveTo>
                  <a:lnTo>
                    <a:pt x="26" y="87"/>
                  </a:lnTo>
                  <a:lnTo>
                    <a:pt x="31" y="71"/>
                  </a:lnTo>
                  <a:lnTo>
                    <a:pt x="59" y="71"/>
                  </a:lnTo>
                  <a:lnTo>
                    <a:pt x="64" y="87"/>
                  </a:lnTo>
                  <a:lnTo>
                    <a:pt x="90" y="87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5" name="Freeform 17"/>
            <p:cNvSpPr>
              <a:spLocks noEditPoints="1"/>
            </p:cNvSpPr>
            <p:nvPr userDrawn="1"/>
          </p:nvSpPr>
          <p:spPr bwMode="auto">
            <a:xfrm>
              <a:off x="818" y="627"/>
              <a:ext cx="64" cy="3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7" y="0"/>
                </a:cxn>
                <a:cxn ang="0">
                  <a:pos x="28" y="38"/>
                </a:cxn>
                <a:cxn ang="0">
                  <a:pos x="50" y="3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0" y="38"/>
                </a:cxn>
                <a:cxn ang="0">
                  <a:pos x="21" y="38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47" y="0"/>
                  </a:lnTo>
                  <a:lnTo>
                    <a:pt x="28" y="38"/>
                  </a:lnTo>
                  <a:lnTo>
                    <a:pt x="50" y="3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33" y="0"/>
                  </a:moveTo>
                  <a:lnTo>
                    <a:pt x="17" y="0"/>
                  </a:lnTo>
                  <a:lnTo>
                    <a:pt x="0" y="38"/>
                  </a:lnTo>
                  <a:lnTo>
                    <a:pt x="21" y="38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6" name="Freeform 18"/>
            <p:cNvSpPr>
              <a:spLocks/>
            </p:cNvSpPr>
            <p:nvPr userDrawn="1"/>
          </p:nvSpPr>
          <p:spPr bwMode="auto">
            <a:xfrm>
              <a:off x="904" y="627"/>
              <a:ext cx="35" cy="88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36" y="8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2" y="19"/>
                </a:cxn>
                <a:cxn ang="0">
                  <a:pos x="12" y="87"/>
                </a:cxn>
                <a:cxn ang="0">
                  <a:pos x="12" y="87"/>
                </a:cxn>
                <a:cxn ang="0">
                  <a:pos x="12" y="87"/>
                </a:cxn>
              </a:cxnLst>
              <a:rect l="0" t="0" r="r" b="b"/>
              <a:pathLst>
                <a:path w="36" h="87">
                  <a:moveTo>
                    <a:pt x="12" y="87"/>
                  </a:moveTo>
                  <a:lnTo>
                    <a:pt x="36" y="8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auto">
            <a:xfrm>
              <a:off x="963" y="626"/>
              <a:ext cx="68" cy="92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0" y="30"/>
                </a:cxn>
                <a:cxn ang="0">
                  <a:pos x="11" y="19"/>
                </a:cxn>
                <a:cxn ang="0">
                  <a:pos x="20" y="9"/>
                </a:cxn>
                <a:cxn ang="0">
                  <a:pos x="29" y="13"/>
                </a:cxn>
                <a:cxn ang="0">
                  <a:pos x="29" y="3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19" y="39"/>
                </a:cxn>
                <a:cxn ang="0">
                  <a:pos x="29" y="36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39">
                  <a:moveTo>
                    <a:pt x="29" y="25"/>
                  </a:moveTo>
                  <a:cubicBezTo>
                    <a:pt x="27" y="27"/>
                    <a:pt x="24" y="30"/>
                    <a:pt x="20" y="30"/>
                  </a:cubicBezTo>
                  <a:cubicBezTo>
                    <a:pt x="14" y="30"/>
                    <a:pt x="11" y="25"/>
                    <a:pt x="11" y="19"/>
                  </a:cubicBezTo>
                  <a:cubicBezTo>
                    <a:pt x="11" y="13"/>
                    <a:pt x="14" y="9"/>
                    <a:pt x="20" y="9"/>
                  </a:cubicBezTo>
                  <a:cubicBezTo>
                    <a:pt x="24" y="9"/>
                    <a:pt x="27" y="11"/>
                    <a:pt x="29" y="1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9" y="0"/>
                    <a:pt x="0" y="7"/>
                    <a:pt x="0" y="19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22" y="39"/>
                    <a:pt x="26" y="38"/>
                    <a:pt x="29" y="3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068" name="Freeform 20"/>
            <p:cNvSpPr>
              <a:spLocks noEditPoints="1"/>
            </p:cNvSpPr>
            <p:nvPr userDrawn="1"/>
          </p:nvSpPr>
          <p:spPr bwMode="auto">
            <a:xfrm>
              <a:off x="1037" y="627"/>
              <a:ext cx="64" cy="38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45" y="38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35" y="0"/>
                </a:cxn>
                <a:cxn ang="0">
                  <a:pos x="14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63" h="38">
                  <a:moveTo>
                    <a:pt x="28" y="38"/>
                  </a:moveTo>
                  <a:lnTo>
                    <a:pt x="45" y="38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0" y="38"/>
                  </a:moveTo>
                  <a:lnTo>
                    <a:pt x="16" y="38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707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q"/>
        <a:defRPr sz="2800" b="1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400" b="1">
          <a:solidFill>
            <a:schemeClr val="tx1"/>
          </a:solidFill>
          <a:latin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Blip>
          <a:blip r:embed="rId15"/>
        </a:buBlip>
        <a:defRPr sz="2000" b="1">
          <a:solidFill>
            <a:schemeClr val="tx1"/>
          </a:solidFill>
          <a:latin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41A1-FD0D-4EE6-9EE4-4BAFD5382B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7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41A1-FD0D-4EE6-9EE4-4BAFD5382BF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28D42-B50C-4519-ADCF-28839E69E7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91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A9320-7AC9-494E-A3DF-852DF77E55A6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7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orbes.com/sites/louiscolumbus/2013/09/12/idc-87-of-connected-devices-by-2017-will-be-tablets-and-smartphones/?utm_content=buffer6c391&amp;utm_source=buffer&amp;utm_medium=linkedin&amp;utm_campaign=Buffer" TargetMode="External"/><Relationship Id="rId5" Type="http://schemas.openxmlformats.org/officeDocument/2006/relationships/hyperlink" Target="http://www.cisco.com/web/RU/news/releases/txt/2013/02/020713a.html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mailto:artem@1c-bitrix.ru" TargetMode="External"/><Relationship Id="rId1" Type="http://schemas.openxmlformats.org/officeDocument/2006/relationships/slideLayout" Target="../slideLayouts/slideLayout48.xml"/><Relationship Id="rId5" Type="http://schemas.openxmlformats.org/officeDocument/2006/relationships/hyperlink" Target="http://www.1c-bitrix.ru/solutions/med/" TargetMode="Externa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1c-bitrix.ru/solutions/med/med.php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://www.1c-bitrix.ru/products/mobi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37801"/>
            <a:ext cx="9168153" cy="68958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080891"/>
            <a:ext cx="9144000" cy="1584176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274" y="1161055"/>
            <a:ext cx="8307387" cy="12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4400" b="1" dirty="0">
                <a:solidFill>
                  <a:srgbClr val="000000"/>
                </a:solidFill>
                <a:latin typeface="Calibri"/>
                <a:cs typeface="Calibri"/>
              </a:rPr>
              <a:t>Мобильная </a:t>
            </a:r>
            <a:r>
              <a:rPr lang="ru-RU" sz="4400" b="1" dirty="0" smtClean="0">
                <a:solidFill>
                  <a:srgbClr val="000000"/>
                </a:solidFill>
                <a:latin typeface="Calibri"/>
                <a:cs typeface="Calibri"/>
              </a:rPr>
              <a:t>медицина: сервисы для врачей и пациентов</a:t>
            </a:r>
          </a:p>
        </p:txBody>
      </p:sp>
      <p:grpSp>
        <p:nvGrpSpPr>
          <p:cNvPr id="8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292080" y="5107240"/>
            <a:ext cx="3857766" cy="1363883"/>
          </a:xfrm>
          <a:prstGeom prst="rect">
            <a:avLst/>
          </a:prstGeom>
          <a:solidFill>
            <a:srgbClr val="FFFFFF">
              <a:alpha val="7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одержимое 1"/>
          <p:cNvSpPr txBox="1">
            <a:spLocks/>
          </p:cNvSpPr>
          <p:nvPr/>
        </p:nvSpPr>
        <p:spPr bwMode="auto">
          <a:xfrm>
            <a:off x="5493876" y="5107240"/>
            <a:ext cx="332967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Надежда Шикина</a:t>
            </a:r>
          </a:p>
          <a:p>
            <a:pPr algn="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менеджер проектов «1С-Битрикс»</a:t>
            </a:r>
            <a:endParaRPr lang="ru-RU" sz="2400" b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64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6632"/>
            <a:ext cx="6176641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7" algn="l">
              <a:buClr>
                <a:srgbClr val="C00000"/>
              </a:buClr>
              <a:tabLst>
                <a:tab pos="442913" algn="l"/>
              </a:tabLst>
            </a:pPr>
            <a:r>
              <a:rPr lang="ru-RU" sz="2800" b="1" dirty="0" smtClean="0">
                <a:latin typeface="Calibri" pitchFamily="34" charset="0"/>
                <a:cs typeface="Calibri"/>
              </a:rPr>
              <a:t>Запись на прием</a:t>
            </a:r>
            <a:endParaRPr lang="ru-RU" sz="2800" b="1" dirty="0">
              <a:latin typeface="Calibri" pitchFamily="34" charset="0"/>
              <a:cs typeface="Calibri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grpSp>
        <p:nvGrpSpPr>
          <p:cNvPr id="8" name="Группа 16"/>
          <p:cNvGrpSpPr/>
          <p:nvPr/>
        </p:nvGrpSpPr>
        <p:grpSpPr>
          <a:xfrm>
            <a:off x="7111037" y="-9940"/>
            <a:ext cx="2032963" cy="583549"/>
            <a:chOff x="7165253" y="0"/>
            <a:chExt cx="1527941" cy="4376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eugenekraft.com/bitrix/clinic/slide/appointments_step2_tab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23" y="764704"/>
            <a:ext cx="716639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210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04905" y="11273"/>
            <a:ext cx="4211111" cy="104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Личный кабинет</a:t>
            </a:r>
            <a:endParaRPr lang="en-US" sz="2400" b="1" dirty="0" smtClean="0">
              <a:latin typeface="Verdan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4801" y="1393825"/>
            <a:ext cx="4699247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1813" indent="-531813"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alibri" pitchFamily="34" charset="0"/>
              </a:rPr>
              <a:t>Управление талонами (просмотр, отмена, возможность вернуть запись, если она свободна)</a:t>
            </a:r>
            <a:endParaRPr lang="ru-RU" sz="2400" dirty="0">
              <a:latin typeface="Calibri" pitchFamily="34" charset="0"/>
            </a:endParaRPr>
          </a:p>
          <a:p>
            <a:pPr marL="531813" indent="-531813"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b="0" dirty="0" smtClean="0">
                <a:latin typeface="Calibri" pitchFamily="34" charset="0"/>
              </a:rPr>
              <a:t>Сервис обращений: задать вопрос, статусы, просмотр вопросов</a:t>
            </a:r>
          </a:p>
          <a:p>
            <a:pPr marL="531813" indent="-531813"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alibri" pitchFamily="34" charset="0"/>
              </a:rPr>
              <a:t>Перечень услуг (заказанных и тех, что уже оказывались)</a:t>
            </a:r>
          </a:p>
          <a:p>
            <a:pPr marL="531813" indent="-531813">
              <a:spcBef>
                <a:spcPct val="15000"/>
              </a:spcBef>
              <a:spcAft>
                <a:spcPct val="150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400" dirty="0" smtClean="0">
                <a:latin typeface="Calibri" pitchFamily="34" charset="0"/>
              </a:rPr>
              <a:t>Мобильная версия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054" name="Picture 6" descr="C:\Users\Надежда\AppData\Local\Microsoft\Windows\Temporary Internet Files\Content.IE5\C2A9H3I5\MC900359065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547254" cy="30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6"/>
          <p:cNvGrpSpPr/>
          <p:nvPr/>
        </p:nvGrpSpPr>
        <p:grpSpPr>
          <a:xfrm>
            <a:off x="5724128" y="11273"/>
            <a:ext cx="2032963" cy="583549"/>
            <a:chOff x="7165253" y="0"/>
            <a:chExt cx="1527941" cy="4376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8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3906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650" y="1149352"/>
            <a:ext cx="89154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283165"/>
            <a:ext cx="5112568" cy="594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102" y="1659853"/>
            <a:ext cx="36181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Каталог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Выбор способа оплаты: </a:t>
            </a:r>
          </a:p>
          <a:p>
            <a:pPr marL="273050"/>
            <a:r>
              <a:rPr lang="ru-RU" sz="2000" dirty="0"/>
              <a:t>кредитная карта (VISA, MASTER CARD и другие); </a:t>
            </a:r>
            <a:br>
              <a:rPr lang="ru-RU" sz="2000" dirty="0"/>
            </a:br>
            <a:r>
              <a:rPr lang="ru-RU" sz="2000" dirty="0" err="1" smtClean="0"/>
              <a:t>Яндекс.Деньги</a:t>
            </a:r>
            <a:r>
              <a:rPr lang="ru-RU" sz="2000" dirty="0" smtClean="0"/>
              <a:t>; </a:t>
            </a:r>
            <a:r>
              <a:rPr lang="ru-RU" sz="2000" dirty="0" err="1" smtClean="0"/>
              <a:t>Web</a:t>
            </a:r>
            <a:r>
              <a:rPr lang="ru-RU" sz="2000" dirty="0" smtClean="0"/>
              <a:t> </a:t>
            </a:r>
            <a:r>
              <a:rPr lang="ru-RU" sz="2000" dirty="0" err="1"/>
              <a:t>Money</a:t>
            </a:r>
            <a:r>
              <a:rPr lang="ru-RU" sz="2000" dirty="0"/>
              <a:t>; </a:t>
            </a:r>
            <a:br>
              <a:rPr lang="ru-RU" sz="2000" dirty="0"/>
            </a:br>
            <a:r>
              <a:rPr lang="ru-RU" sz="2000" dirty="0" smtClean="0"/>
              <a:t>ROBOKASSA, </a:t>
            </a:r>
            <a:r>
              <a:rPr lang="ru-RU" sz="2000" dirty="0"/>
              <a:t>QIWI </a:t>
            </a:r>
            <a:r>
              <a:rPr lang="ru-RU" sz="2000" dirty="0" smtClean="0"/>
              <a:t>Кошелек и др.;</a:t>
            </a:r>
            <a:r>
              <a:rPr lang="ru-RU" sz="2000" dirty="0"/>
              <a:t> </a:t>
            </a:r>
            <a:endParaRPr lang="ru-RU" sz="2000" dirty="0" smtClean="0"/>
          </a:p>
          <a:p>
            <a:pPr marL="273050"/>
            <a:r>
              <a:rPr lang="ru-RU" sz="2000" dirty="0"/>
              <a:t>Маркетинговые инструменты: скидки, акции, подарки</a:t>
            </a:r>
          </a:p>
          <a:p>
            <a:pPr marL="273050"/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Быстрые </a:t>
            </a:r>
            <a:r>
              <a:rPr lang="ru-RU" sz="2000" dirty="0"/>
              <a:t>и безопасные </a:t>
            </a:r>
            <a:r>
              <a:rPr lang="ru-RU" sz="2000" dirty="0" smtClean="0"/>
              <a:t>платежи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3102" y="283165"/>
            <a:ext cx="5158680" cy="45774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Оплата услуг на сайте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355330" name="AutoShape 2" descr="https://cp.bitrix.ru/bitrix/tools/disk/uf.php?attachedId=88596&amp;action=show&amp;ncc=1&amp;"/>
          <p:cNvSpPr>
            <a:spLocks noChangeAspect="1" noChangeArrowheads="1"/>
          </p:cNvSpPr>
          <p:nvPr/>
        </p:nvSpPr>
        <p:spPr bwMode="auto">
          <a:xfrm>
            <a:off x="155575" y="-3001963"/>
            <a:ext cx="6477000" cy="6257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6"/>
          <p:cNvGrpSpPr/>
          <p:nvPr/>
        </p:nvGrpSpPr>
        <p:grpSpPr>
          <a:xfrm>
            <a:off x="4499992" y="0"/>
            <a:ext cx="2032963" cy="583549"/>
            <a:chOff x="7165253" y="0"/>
            <a:chExt cx="1527941" cy="4376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&amp;Ocy;&amp;pcy;&amp;lcy;&amp;acy;&amp;tcy;&amp;acy;. &amp;Ucy;&amp;scy;&amp;lcy;&amp;ocy;&amp;vcy;&amp;icy;&amp;yacy; &amp;ocy;&amp;pcy;&amp;lcy;&amp;acy;&amp;tcy;&amp;ycy;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2060848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898178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16632"/>
            <a:ext cx="5853113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7" algn="l">
              <a:buClr>
                <a:srgbClr val="C00000"/>
              </a:buClr>
              <a:tabLst>
                <a:tab pos="44291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Полнофункциональная запись к врачу</a:t>
            </a:r>
            <a:endParaRPr lang="ru-RU" sz="2400" b="1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741" y="1052736"/>
            <a:ext cx="6717109" cy="5373687"/>
          </a:xfrm>
          <a:prstGeom prst="rect">
            <a:avLst/>
          </a:prstGeom>
        </p:spPr>
      </p:pic>
      <p:grpSp>
        <p:nvGrpSpPr>
          <p:cNvPr id="10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42224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Depositphotos_3306468_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" y="2146759"/>
            <a:ext cx="9143999" cy="1930313"/>
          </a:xfrm>
          <a:prstGeom prst="rect">
            <a:avLst/>
          </a:prstGeom>
          <a:solidFill>
            <a:srgbClr val="F1F2F4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165254" y="0"/>
            <a:ext cx="1527941" cy="583549"/>
            <a:chOff x="7165253" y="0"/>
            <a:chExt cx="1527941" cy="43766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9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272410" y="2589540"/>
            <a:ext cx="8225357" cy="3920823"/>
            <a:chOff x="540901" y="1837259"/>
            <a:chExt cx="8225357" cy="2940617"/>
          </a:xfrm>
        </p:grpSpPr>
        <p:pic>
          <p:nvPicPr>
            <p:cNvPr id="11" name="Изображение 10" descr="b24_объединяет компанию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76595" y="3871010"/>
              <a:ext cx="2632763" cy="906866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540901" y="1837259"/>
              <a:ext cx="822535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dirty="0" smtClean="0">
                  <a:latin typeface="Calibri"/>
                  <a:ea typeface="Calibri"/>
                  <a:cs typeface="Calibri"/>
                </a:rPr>
                <a:t>Мобильное приложение для врача</a:t>
              </a:r>
              <a:endParaRPr lang="ru-RU" sz="3600" dirty="0"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477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2" cstate="email"/>
          <a:srcRect r="-3535"/>
          <a:stretch/>
        </p:blipFill>
        <p:spPr>
          <a:xfrm>
            <a:off x="104555" y="377477"/>
            <a:ext cx="9144000" cy="58231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54971" y="1942530"/>
            <a:ext cx="2567883" cy="143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pic>
        <p:nvPicPr>
          <p:cNvPr id="8" name="Изображение 7" descr="b24_объединяет компанию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025" y="2104406"/>
            <a:ext cx="2901060" cy="13323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732240" y="0"/>
            <a:ext cx="2411760" cy="692696"/>
            <a:chOff x="7165253" y="0"/>
            <a:chExt cx="1527941" cy="4376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115616" y="6015979"/>
            <a:ext cx="335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Начать бесплатно bitrix24.ru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85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528" y="11273"/>
            <a:ext cx="5757174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Мобильный портал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02570" y="5729064"/>
            <a:ext cx="1800578" cy="727522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483768" y="5805264"/>
            <a:ext cx="1676401" cy="5759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44008" y="1556792"/>
            <a:ext cx="4392488" cy="447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b="0" dirty="0">
                <a:latin typeface="Calibri"/>
                <a:cs typeface="Calibri"/>
              </a:rPr>
              <a:t>Живая </a:t>
            </a:r>
            <a:r>
              <a:rPr lang="ru-RU" sz="2400" b="0" dirty="0" smtClean="0">
                <a:latin typeface="Calibri"/>
                <a:cs typeface="Calibri"/>
              </a:rPr>
              <a:t>лента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Управление </a:t>
            </a:r>
            <a:r>
              <a:rPr lang="ru-RU" sz="2400" b="0" dirty="0">
                <a:latin typeface="Calibri"/>
                <a:cs typeface="Calibri"/>
              </a:rPr>
              <a:t>задачами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b="0" dirty="0">
                <a:latin typeface="Calibri"/>
                <a:cs typeface="Calibri"/>
              </a:rPr>
              <a:t>Работа с </a:t>
            </a:r>
            <a:r>
              <a:rPr lang="ru-RU" sz="2400" b="0" dirty="0" smtClean="0">
                <a:latin typeface="Calibri"/>
                <a:cs typeface="Calibri"/>
              </a:rPr>
              <a:t>файлами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Мгновенные сообщения</a:t>
            </a:r>
            <a:endParaRPr lang="ru-RU" sz="2400" b="0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b="0" dirty="0">
                <a:latin typeface="Calibri"/>
                <a:cs typeface="Calibri"/>
              </a:rPr>
              <a:t>Контакты </a:t>
            </a:r>
            <a:r>
              <a:rPr lang="ru-RU" sz="2400" b="0" dirty="0" smtClean="0">
                <a:latin typeface="Calibri"/>
                <a:cs typeface="Calibri"/>
              </a:rPr>
              <a:t>сотрудников</a:t>
            </a:r>
            <a:endParaRPr lang="en-US" sz="2400" b="0" dirty="0" smtClean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b="0" dirty="0" smtClean="0">
                <a:latin typeface="Calibri"/>
                <a:cs typeface="Calibri"/>
              </a:rPr>
              <a:t>Рабочие группы</a:t>
            </a:r>
            <a:endParaRPr lang="ru-RU" sz="2400" b="0" dirty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b="0" dirty="0" err="1">
                <a:latin typeface="Calibri"/>
                <a:cs typeface="Calibri"/>
              </a:rPr>
              <a:t>Push</a:t>
            </a:r>
            <a:r>
              <a:rPr lang="ru-RU" sz="2400" b="0" dirty="0">
                <a:latin typeface="Calibri"/>
                <a:cs typeface="Calibri"/>
              </a:rPr>
              <a:t>-</a:t>
            </a:r>
            <a:r>
              <a:rPr lang="ru-RU" sz="2400" b="0" dirty="0" smtClean="0">
                <a:latin typeface="Calibri"/>
                <a:cs typeface="Calibri"/>
              </a:rPr>
              <a:t>уведомления 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ru-RU" sz="2400" dirty="0" smtClean="0">
                <a:latin typeface="Calibri"/>
                <a:cs typeface="Calibri"/>
              </a:rPr>
              <a:t>Работа в </a:t>
            </a:r>
            <a:r>
              <a:rPr lang="ru-RU" sz="2400" dirty="0" err="1" smtClean="0">
                <a:latin typeface="Calibri"/>
                <a:cs typeface="Calibri"/>
              </a:rPr>
              <a:t>офлайне</a:t>
            </a:r>
            <a:endParaRPr lang="ru-RU" sz="2400" dirty="0" smtClean="0">
              <a:latin typeface="Calibri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endParaRPr lang="ru-RU" sz="2400" b="0" dirty="0" smtClean="0">
              <a:latin typeface="Calibri"/>
              <a:cs typeface="Calibri"/>
            </a:endParaRPr>
          </a:p>
          <a:p>
            <a:pPr>
              <a:spcBef>
                <a:spcPts val="600"/>
              </a:spcBef>
            </a:pPr>
            <a:endParaRPr lang="ru-RU" sz="2400" b="0" dirty="0">
              <a:solidFill>
                <a:srgbClr val="F53830"/>
              </a:solidFill>
              <a:latin typeface="Calibri"/>
              <a:cs typeface="Calibri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1484784"/>
            <a:ext cx="2026251" cy="3513347"/>
            <a:chOff x="762000" y="57150"/>
            <a:chExt cx="2966408" cy="5143500"/>
          </a:xfrm>
        </p:grpSpPr>
        <p:pic>
          <p:nvPicPr>
            <p:cNvPr id="17" name="Изображение 16" descr="df9a60c34480833348edd9f5a957a41a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762000" y="57150"/>
              <a:ext cx="2966408" cy="5143500"/>
            </a:xfrm>
            <a:prstGeom prst="rect">
              <a:avLst/>
            </a:prstGeom>
          </p:spPr>
        </p:pic>
        <p:pic>
          <p:nvPicPr>
            <p:cNvPr id="18" name="Изображение 17" descr="Screenshot_2012-11-27-21-12-04.png"/>
            <p:cNvPicPr>
              <a:picLocks noChangeAspect="1"/>
            </p:cNvPicPr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21376" y="571158"/>
              <a:ext cx="2282621" cy="4043933"/>
            </a:xfrm>
            <a:prstGeom prst="rect">
              <a:avLst/>
            </a:prstGeom>
          </p:spPr>
        </p:pic>
      </p:grp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5776" y="1916832"/>
            <a:ext cx="1563935" cy="3053069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732240" y="0"/>
            <a:ext cx="2411760" cy="692696"/>
            <a:chOff x="7165253" y="0"/>
            <a:chExt cx="1527941" cy="43766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701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253999" y="3028950"/>
            <a:ext cx="3471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Verdana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327250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67789"/>
            <a:ext cx="5321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>
              <a:buClr>
                <a:srgbClr val="C00000"/>
              </a:buClr>
              <a:tabLst>
                <a:tab pos="442913" algn="l"/>
              </a:tabLst>
            </a:pPr>
            <a:r>
              <a:rPr lang="ru-RU" sz="2800" b="1" dirty="0" smtClean="0">
                <a:latin typeface="Calibri" pitchFamily="34" charset="0"/>
                <a:cs typeface="Calibri"/>
              </a:rPr>
              <a:t>Живая лента и групповые чаты</a:t>
            </a:r>
            <a:endParaRPr lang="ru-RU" sz="2800" b="1" dirty="0">
              <a:latin typeface="Calibri" pitchFamily="34" charset="0"/>
              <a:cs typeface="Calibri"/>
            </a:endParaRPr>
          </a:p>
        </p:txBody>
      </p:sp>
      <p:grpSp>
        <p:nvGrpSpPr>
          <p:cNvPr id="10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opt-577919.ssl.1c-bitrix-cdn.ru/images/content/m9.png?142530526098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314" y="1327249"/>
            <a:ext cx="2515548" cy="52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1c-bitrix.ru/images/new/cp15_2/mobile/13_0.png?141820144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349" y="1327249"/>
            <a:ext cx="2577905" cy="52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535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253999" y="3028950"/>
            <a:ext cx="3471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Verdana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327250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67789"/>
            <a:ext cx="3605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>
              <a:buClr>
                <a:srgbClr val="C00000"/>
              </a:buClr>
              <a:tabLst>
                <a:tab pos="442913" algn="l"/>
              </a:tabLst>
            </a:pPr>
            <a:r>
              <a:rPr lang="ru-RU" sz="2800" b="1" dirty="0" smtClean="0">
                <a:latin typeface="Calibri" pitchFamily="34" charset="0"/>
                <a:cs typeface="Calibri"/>
              </a:rPr>
              <a:t>Задачи и календарь</a:t>
            </a:r>
            <a:endParaRPr lang="ru-RU" sz="2800" b="1" dirty="0">
              <a:latin typeface="Calibri" pitchFamily="34" charset="0"/>
              <a:cs typeface="Calibri"/>
            </a:endParaRPr>
          </a:p>
        </p:txBody>
      </p:sp>
      <p:grpSp>
        <p:nvGrpSpPr>
          <p:cNvPr id="10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://www.1c-bitrix.ru/images/products/intranet/features/mobile/t2.png?14225381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71237"/>
            <a:ext cx="2592288" cy="50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1c-bitrix.ru/images/products/intranet/features/mobile/k4.png?14225382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616704" cy="51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8217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253999" y="3028950"/>
            <a:ext cx="3471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Verdana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327250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462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Запись на прием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67789"/>
            <a:ext cx="3945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>
              <a:buClr>
                <a:srgbClr val="C00000"/>
              </a:buClr>
              <a:tabLst>
                <a:tab pos="442913" algn="l"/>
              </a:tabLst>
            </a:pPr>
            <a:r>
              <a:rPr lang="ru-RU" sz="2800" b="1" dirty="0" smtClean="0">
                <a:latin typeface="Calibri" pitchFamily="34" charset="0"/>
                <a:cs typeface="Calibri"/>
              </a:rPr>
              <a:t>Аудио и видео-звонки</a:t>
            </a:r>
            <a:endParaRPr lang="ru-RU" sz="2800" b="1" dirty="0">
              <a:latin typeface="Calibri" pitchFamily="34" charset="0"/>
              <a:cs typeface="Calibri"/>
            </a:endParaRPr>
          </a:p>
        </p:txBody>
      </p:sp>
      <p:grpSp>
        <p:nvGrpSpPr>
          <p:cNvPr id="10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www.1c-bitrix.ru/images/new/cp15_2/mobile/kuleshov.png?14182063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386" y="1412776"/>
            <a:ext cx="2440475" cy="50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1c-bitrix.ru/images/new/cp15_2/mobile/01.png?14182013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464" y="1412776"/>
            <a:ext cx="2550887" cy="50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592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20672316_prin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1210"/>
            <a:ext cx="9180512" cy="68692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1052736"/>
            <a:ext cx="8424936" cy="5256584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221088"/>
            <a:ext cx="7995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Calibri"/>
                <a:cs typeface="+mn-cs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период с 2012 по 2017 гг. объем мобильного трафика вырастет в 13 раз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4797152"/>
            <a:ext cx="720080" cy="449315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15988" y="4941170"/>
            <a:ext cx="1668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cs typeface="+mn-cs"/>
                <a:hlinkClick r:id="rId5"/>
              </a:rPr>
              <a:t>П</a:t>
            </a:r>
            <a:r>
              <a:rPr lang="ru-RU" sz="1400" dirty="0" smtClean="0">
                <a:solidFill>
                  <a:prstClr val="white"/>
                </a:solidFill>
                <a:latin typeface="Calibri"/>
                <a:cs typeface="+mn-cs"/>
                <a:hlinkClick r:id="rId5"/>
              </a:rPr>
              <a:t>о </a:t>
            </a:r>
            <a:r>
              <a:rPr lang="ru-RU" sz="1400" dirty="0">
                <a:solidFill>
                  <a:prstClr val="white"/>
                </a:solidFill>
                <a:latin typeface="Calibri"/>
                <a:cs typeface="+mn-cs"/>
                <a:hlinkClick r:id="rId5"/>
              </a:rPr>
              <a:t>прогнозам </a:t>
            </a:r>
            <a:r>
              <a:rPr lang="ru-RU" sz="1400" dirty="0" err="1">
                <a:solidFill>
                  <a:prstClr val="white"/>
                </a:solidFill>
                <a:latin typeface="Calibri"/>
                <a:cs typeface="+mn-cs"/>
                <a:hlinkClick r:id="rId5"/>
              </a:rPr>
              <a:t>Cisco</a:t>
            </a:r>
            <a:endParaRPr lang="ru-RU" sz="14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4" y="1340768"/>
            <a:ext cx="7630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Calibri"/>
                <a:cs typeface="+mn-cs"/>
              </a:rPr>
              <a:t>Растет число </a:t>
            </a:r>
            <a:r>
              <a:rPr lang="ru-RU" sz="3200" dirty="0">
                <a:solidFill>
                  <a:prstClr val="black"/>
                </a:solidFill>
                <a:latin typeface="Calibri"/>
                <a:cs typeface="+mn-cs"/>
              </a:rPr>
              <a:t>пользователей мобильными </a:t>
            </a:r>
            <a:r>
              <a:rPr lang="ru-RU" sz="3200" dirty="0" smtClean="0">
                <a:solidFill>
                  <a:prstClr val="black"/>
                </a:solidFill>
                <a:latin typeface="Calibri"/>
                <a:cs typeface="+mn-cs"/>
              </a:rPr>
              <a:t>устройствами</a:t>
            </a:r>
            <a:endParaRPr lang="ru-RU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87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% Of Connected Devices By 2017 Will Be Tablets And Smartphones</a:t>
            </a:r>
            <a:endParaRPr lang="ru-RU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988" y="3356994"/>
            <a:ext cx="1582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white"/>
                </a:solidFill>
                <a:latin typeface="Calibri"/>
                <a:cs typeface="+mn-cs"/>
                <a:hlinkClick r:id="rId6"/>
              </a:rPr>
              <a:t>П</a:t>
            </a:r>
            <a:r>
              <a:rPr lang="ru-RU" sz="1400" dirty="0" smtClean="0">
                <a:solidFill>
                  <a:prstClr val="white"/>
                </a:solidFill>
                <a:latin typeface="Calibri"/>
                <a:cs typeface="+mn-cs"/>
                <a:hlinkClick r:id="rId6"/>
              </a:rPr>
              <a:t>о </a:t>
            </a:r>
            <a:r>
              <a:rPr lang="ru-RU" sz="1400" dirty="0">
                <a:solidFill>
                  <a:prstClr val="white"/>
                </a:solidFill>
                <a:latin typeface="Calibri"/>
                <a:cs typeface="+mn-cs"/>
                <a:hlinkClick r:id="rId6"/>
              </a:rPr>
              <a:t>прогнозам </a:t>
            </a:r>
            <a:r>
              <a:rPr lang="en-US" sz="1400" dirty="0">
                <a:solidFill>
                  <a:prstClr val="white"/>
                </a:solidFill>
                <a:latin typeface="Calibri"/>
                <a:cs typeface="+mn-cs"/>
                <a:hlinkClick r:id="rId6"/>
              </a:rPr>
              <a:t> </a:t>
            </a:r>
            <a:r>
              <a:rPr lang="en-US" sz="1400" dirty="0" smtClean="0">
                <a:solidFill>
                  <a:prstClr val="white"/>
                </a:solidFill>
                <a:latin typeface="Calibri"/>
                <a:cs typeface="+mn-cs"/>
                <a:hlinkClick r:id="rId6"/>
              </a:rPr>
              <a:t>IDC</a:t>
            </a:r>
            <a:endParaRPr lang="ru-RU" sz="14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1" y="3212976"/>
            <a:ext cx="936104" cy="378186"/>
          </a:xfrm>
          <a:prstGeom prst="roundRect">
            <a:avLst>
              <a:gd name="adj" fmla="val 16428"/>
            </a:avLst>
          </a:prstGeom>
        </p:spPr>
      </p:pic>
      <p:grpSp>
        <p:nvGrpSpPr>
          <p:cNvPr id="12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9730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0314" y="1628800"/>
            <a:ext cx="453650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Для пациента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Комфортные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условия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доступа к информации</a:t>
            </a:r>
            <a:endParaRPr lang="ru-RU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Персональные предложения пациенту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Доступ к личному кабинету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</a:rPr>
              <a:t>Для врача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:  доступ к внутренним процессам и задачам в любой</a:t>
            </a:r>
            <a:b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 момент с любых устройств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34" y="220663"/>
            <a:ext cx="5853113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200" b="1" dirty="0" smtClean="0">
              <a:solidFill>
                <a:prstClr val="black">
                  <a:lumMod val="95000"/>
                  <a:lumOff val="5000"/>
                </a:prstClr>
              </a:solidFill>
              <a:latin typeface="Verdana" pitchFamily="34" charset="0"/>
            </a:endParaRPr>
          </a:p>
        </p:txBody>
      </p:sp>
      <p:grpSp>
        <p:nvGrpSpPr>
          <p:cNvPr id="11" name="Группа 16"/>
          <p:cNvGrpSpPr/>
          <p:nvPr/>
        </p:nvGrpSpPr>
        <p:grpSpPr>
          <a:xfrm>
            <a:off x="6588224" y="0"/>
            <a:ext cx="2104971" cy="583549"/>
            <a:chOff x="7165253" y="0"/>
            <a:chExt cx="1527941" cy="43766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23528" y="548680"/>
            <a:ext cx="571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</a:rPr>
              <a:t>Для чего нужно мобильное приложение?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916832"/>
            <a:ext cx="4372744" cy="29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280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7605" y="4198702"/>
            <a:ext cx="307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dirty="0" smtClean="0">
                <a:hlinkClick r:id="rId2"/>
              </a:rPr>
              <a:t>ns@1c-bitrix.ru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2335" y="1724590"/>
            <a:ext cx="56637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Спасибо за внимание!</a:t>
            </a:r>
          </a:p>
          <a:p>
            <a:r>
              <a:rPr lang="ru-RU" sz="4400" b="1" dirty="0" smtClean="0"/>
              <a:t>Вопросы?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8243" y="3333716"/>
            <a:ext cx="365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Надежда Шикина</a:t>
            </a:r>
            <a:endParaRPr lang="ru-RU" sz="3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898353" y="-16532"/>
            <a:ext cx="2554677" cy="620688"/>
            <a:chOff x="7165253" y="0"/>
            <a:chExt cx="1527941" cy="43766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48" b="-1"/>
          <a:stretch/>
        </p:blipFill>
        <p:spPr>
          <a:xfrm>
            <a:off x="6300192" y="-99392"/>
            <a:ext cx="2843808" cy="6957391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67544" y="6237312"/>
            <a:ext cx="4608512" cy="4170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hlinkClick r:id="rId5"/>
              </a:rPr>
              <a:t>www.1c-bitrix.ru/solutions/med/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     </a:t>
            </a:r>
            <a:endParaRPr lang="en-US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9103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16"/>
          <p:cNvGrpSpPr/>
          <p:nvPr/>
        </p:nvGrpSpPr>
        <p:grpSpPr>
          <a:xfrm>
            <a:off x="7020272" y="0"/>
            <a:ext cx="2032963" cy="583549"/>
            <a:chOff x="7165253" y="0"/>
            <a:chExt cx="1527941" cy="4376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://4.bp.blogspot.com/-JOqxgp-ZWe0/U3BtyEQlEiI/AAAAAAAAOfg/Doq6Q2MwIKA/s1600/google-logo-874x28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93" y="1416373"/>
            <a:ext cx="6911355" cy="23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95537" y="403115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Google </a:t>
            </a:r>
            <a:r>
              <a:rPr lang="ru-RU" sz="2000" b="1" dirty="0" err="1" smtClean="0"/>
              <a:t>пессимизирует</a:t>
            </a:r>
            <a:r>
              <a:rPr lang="ru-RU" sz="2000" b="1" dirty="0" smtClean="0"/>
              <a:t> сайты в мобильной выдаче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675" y="446848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Обзорная статья</a:t>
            </a:r>
          </a:p>
          <a:p>
            <a:r>
              <a:rPr lang="ru-RU" dirty="0" smtClean="0"/>
              <a:t>http</a:t>
            </a:r>
            <a:r>
              <a:rPr lang="ru-RU" dirty="0"/>
              <a:t>://www.searchengines.ru/seoblog/google_razyasnyaet_osoben.html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68431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Рекомендации</a:t>
            </a:r>
          </a:p>
          <a:p>
            <a:r>
              <a:rPr lang="ru-RU" dirty="0" smtClean="0"/>
              <a:t>https</a:t>
            </a:r>
            <a:r>
              <a:rPr lang="ru-RU" dirty="0"/>
              <a:t>://developers.google.com/speed/docs/insights/mobile#DeferParsingJS</a:t>
            </a:r>
          </a:p>
        </p:txBody>
      </p:sp>
    </p:spTree>
    <p:extLst>
      <p:ext uri="{BB962C8B-B14F-4D97-AF65-F5344CB8AC3E}">
        <p14:creationId xmlns:p14="http://schemas.microsoft.com/office/powerpoint/2010/main" xmlns="" val="205340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9281912_pr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" y="567101"/>
            <a:ext cx="9107388" cy="6290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836712"/>
            <a:ext cx="9144000" cy="1584176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80728"/>
            <a:ext cx="8307387" cy="12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4400" b="1" dirty="0">
                <a:solidFill>
                  <a:srgbClr val="000000"/>
                </a:solidFill>
                <a:latin typeface="Calibri"/>
                <a:cs typeface="Calibri"/>
              </a:rPr>
              <a:t>М</a:t>
            </a:r>
            <a:r>
              <a:rPr lang="ru-RU" sz="4400" b="1" dirty="0" smtClean="0">
                <a:solidFill>
                  <a:srgbClr val="000000"/>
                </a:solidFill>
                <a:latin typeface="Calibri"/>
                <a:cs typeface="Calibri"/>
              </a:rPr>
              <a:t>обильное приложение для пациента</a:t>
            </a:r>
          </a:p>
        </p:txBody>
      </p:sp>
      <p:grpSp>
        <p:nvGrpSpPr>
          <p:cNvPr id="8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3707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9189" y="2076865"/>
            <a:ext cx="370063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</a:rPr>
              <a:t>Комфортные условия для доступа 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</a:rPr>
              <a:t>к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</a:rPr>
              <a:t>информации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</a:rPr>
              <a:t>Экономия времени на решение вопросов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ru-RU" sz="20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34" y="220663"/>
            <a:ext cx="5853113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200" b="1" dirty="0" smtClean="0">
              <a:solidFill>
                <a:prstClr val="black">
                  <a:lumMod val="95000"/>
                  <a:lumOff val="5000"/>
                </a:prstClr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803" y="503587"/>
            <a:ext cx="80696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r>
              <a:rPr lang="ru-RU" sz="4000" dirty="0" smtClean="0">
                <a:solidFill>
                  <a:prstClr val="black"/>
                </a:solidFill>
                <a:latin typeface="Calibri" pitchFamily="34" charset="0"/>
              </a:rPr>
              <a:t>Приложение – инструмент решения</a:t>
            </a:r>
            <a:br>
              <a:rPr lang="ru-RU" sz="40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Calibri" pitchFamily="34" charset="0"/>
              </a:rPr>
              <a:t> проблем пользователя  </a:t>
            </a:r>
          </a:p>
        </p:txBody>
      </p:sp>
      <p:grpSp>
        <p:nvGrpSpPr>
          <p:cNvPr id="16" name="Группа 16"/>
          <p:cNvGrpSpPr/>
          <p:nvPr/>
        </p:nvGrpSpPr>
        <p:grpSpPr>
          <a:xfrm>
            <a:off x="6588224" y="0"/>
            <a:ext cx="2104971" cy="583549"/>
            <a:chOff x="7165253" y="0"/>
            <a:chExt cx="1527941" cy="43766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53news.ru/images/stories/medical/pisareva120213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259" y="2132856"/>
            <a:ext cx="4816152" cy="36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723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253999" y="3028950"/>
            <a:ext cx="3471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Verdana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327250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85750" lvl="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462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Запись на прием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67789"/>
            <a:ext cx="3741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>
              <a:buClr>
                <a:srgbClr val="C00000"/>
              </a:buClr>
              <a:tabLst>
                <a:tab pos="442913" algn="l"/>
              </a:tabLst>
            </a:pPr>
            <a:r>
              <a:rPr lang="ru-RU" sz="2800" b="1" dirty="0" smtClean="0">
                <a:latin typeface="Calibri" pitchFamily="34" charset="0"/>
                <a:cs typeface="Calibri"/>
              </a:rPr>
              <a:t>Мобильные сервисы</a:t>
            </a:r>
            <a:endParaRPr lang="ru-RU" sz="2800" b="1" dirty="0">
              <a:latin typeface="Calibri" pitchFamily="34" charset="0"/>
              <a:cs typeface="Calibri"/>
            </a:endParaRPr>
          </a:p>
        </p:txBody>
      </p:sp>
      <p:grpSp>
        <p:nvGrpSpPr>
          <p:cNvPr id="10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481" y="1336934"/>
            <a:ext cx="2862819" cy="53192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160" y="1383640"/>
            <a:ext cx="2811690" cy="5224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10" y="1292414"/>
            <a:ext cx="2882271" cy="53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062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399690"/>
            <a:ext cx="4876080" cy="3985903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Подробнее </a:t>
            </a:r>
            <a:r>
              <a:rPr lang="ru-RU" dirty="0" smtClean="0">
                <a:hlinkClick r:id="rId3"/>
              </a:rPr>
              <a:t>http://www.1c-bitrix.ru/solutions/med/med.php</a:t>
            </a:r>
            <a:endParaRPr lang="ru-RU" dirty="0" smtClean="0"/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4817" y="619284"/>
            <a:ext cx="4438522" cy="10588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Готовое мобильное приложение</a:t>
            </a:r>
          </a:p>
          <a:p>
            <a:pPr algn="l">
              <a:defRPr/>
            </a:pPr>
            <a:endParaRPr lang="en-US" sz="28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3" name="Группа 16"/>
          <p:cNvGrpSpPr/>
          <p:nvPr/>
        </p:nvGrpSpPr>
        <p:grpSpPr>
          <a:xfrm>
            <a:off x="3707904" y="0"/>
            <a:ext cx="1888947" cy="476672"/>
            <a:chOff x="7165253" y="0"/>
            <a:chExt cx="1527941" cy="4376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642" y="224543"/>
            <a:ext cx="2172369" cy="36724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454" y="1628800"/>
            <a:ext cx="2010525" cy="3735650"/>
          </a:xfrm>
          <a:prstGeom prst="rect">
            <a:avLst/>
          </a:prstGeom>
        </p:spPr>
      </p:pic>
      <p:pic>
        <p:nvPicPr>
          <p:cNvPr id="17" name="Изображение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2094" y="4252033"/>
            <a:ext cx="528943" cy="417775"/>
          </a:xfrm>
          <a:prstGeom prst="rect">
            <a:avLst/>
          </a:prstGeom>
        </p:spPr>
      </p:pic>
      <p:pic>
        <p:nvPicPr>
          <p:cNvPr id="18" name="Изображение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378" y="4162871"/>
            <a:ext cx="729208" cy="5469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5109881"/>
            <a:ext cx="4466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Создано </a:t>
            </a:r>
            <a:r>
              <a:rPr lang="ru-RU" dirty="0">
                <a:solidFill>
                  <a:srgbClr val="000000"/>
                </a:solidFill>
              </a:rPr>
              <a:t>на базе  продукта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hlinkClick r:id="rId9"/>
              </a:rPr>
              <a:t>«1С-Битрикс: Мобильное приложение»</a:t>
            </a:r>
            <a:r>
              <a:rPr lang="ru-RU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017" y="1628800"/>
            <a:ext cx="46039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63331"/>
              </a:buClr>
            </a:pPr>
            <a:r>
              <a:rPr lang="ru-RU" b="1" dirty="0">
                <a:solidFill>
                  <a:srgbClr val="000000"/>
                </a:solidFill>
              </a:rPr>
              <a:t>Входит в состав решения «1С-Битртрикс: Сайт медицинской </a:t>
            </a:r>
            <a:r>
              <a:rPr lang="ru-RU" b="1" dirty="0" smtClean="0">
                <a:solidFill>
                  <a:srgbClr val="000000"/>
                </a:solidFill>
              </a:rPr>
              <a:t>организации»</a:t>
            </a:r>
          </a:p>
          <a:p>
            <a:pPr>
              <a:buClr>
                <a:srgbClr val="A63331"/>
              </a:buClr>
            </a:pPr>
            <a:endParaRPr lang="ru-RU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A6333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libri" panose="020F0502020204030204" pitchFamily="34" charset="0"/>
              </a:rPr>
              <a:t>Готовые сервисы и дизайн</a:t>
            </a:r>
          </a:p>
          <a:p>
            <a:pPr marL="285750" indent="-285750">
              <a:buClr>
                <a:srgbClr val="A6333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libri" panose="020F0502020204030204" pitchFamily="34" charset="0"/>
              </a:rPr>
              <a:t>Интеграция  с сайтом и </a:t>
            </a:r>
            <a:r>
              <a:rPr lang="ru-RU" dirty="0" err="1" smtClean="0">
                <a:latin typeface="Calibri" panose="020F0502020204030204" pitchFamily="34" charset="0"/>
              </a:rPr>
              <a:t>инфоматом</a:t>
            </a:r>
            <a:endParaRPr lang="ru-RU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A6333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</a:rPr>
              <a:t>Push-</a:t>
            </a:r>
            <a:r>
              <a:rPr lang="ru-RU" dirty="0">
                <a:latin typeface="Calibri" panose="020F0502020204030204" pitchFamily="34" charset="0"/>
              </a:rPr>
              <a:t>уведомления</a:t>
            </a:r>
          </a:p>
          <a:p>
            <a:pPr marL="285750" indent="-285750">
              <a:buClr>
                <a:srgbClr val="A63331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libri" panose="020F0502020204030204" pitchFamily="34" charset="0"/>
              </a:rPr>
              <a:t>Интеграция </a:t>
            </a:r>
            <a:r>
              <a:rPr lang="ru-RU" dirty="0">
                <a:latin typeface="Calibri" panose="020F0502020204030204" pitchFamily="34" charset="0"/>
              </a:rPr>
              <a:t>с МИС «1С.Медицина</a:t>
            </a:r>
            <a:r>
              <a:rPr lang="ru-RU" dirty="0" smtClean="0">
                <a:latin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644531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179513" y="116632"/>
            <a:ext cx="58326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600" b="1" dirty="0" smtClean="0">
                <a:solidFill>
                  <a:prstClr val="black"/>
                </a:solidFill>
                <a:ea typeface="Calibri"/>
                <a:cs typeface="Calibri"/>
              </a:rPr>
              <a:t>1С-Битрикс: Мобильное приложение</a:t>
            </a:r>
            <a:endParaRPr kumimoji="0" lang="en-US" sz="2600" b="1" dirty="0">
              <a:solidFill>
                <a:prstClr val="black"/>
              </a:solidFill>
              <a:latin typeface="Verdana" charset="0"/>
              <a:ea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484784"/>
            <a:ext cx="57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/>
                <a:cs typeface="Calibri"/>
              </a:rPr>
              <a:t>Позволяет разрабатывать мобильные приложения для сайтов на платформе «1С-Битрикс» и публиковать их в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/>
              </a:rPr>
              <a:t>AppStore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Google Play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2708916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Разработка на 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Calibri"/>
              </a:rPr>
              <a:t>html5+JavaScript и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/>
              </a:rPr>
              <a:t>php</a:t>
            </a:r>
            <a:endParaRPr lang="ru-RU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Выпуск обновления не требует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Calibri"/>
              </a:rPr>
              <a:t>перевыпуск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 мобильных 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Calibri"/>
              </a:rPr>
              <a:t>приложений</a:t>
            </a:r>
            <a:endParaRPr lang="ru-RU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/>
                <a:cs typeface="Calibri"/>
              </a:rPr>
              <a:t>Единая 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Calibri"/>
              </a:rPr>
              <a:t>разработка для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iOS</a:t>
            </a:r>
            <a:r>
              <a:rPr lang="ru-RU" sz="2000" dirty="0" smtClean="0">
                <a:solidFill>
                  <a:prstClr val="black"/>
                </a:solidFill>
                <a:latin typeface="Calibri"/>
                <a:cs typeface="Calibri"/>
              </a:rPr>
              <a:t> и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/>
              </a:rPr>
              <a:t> Android</a:t>
            </a:r>
            <a:endParaRPr lang="ru-RU"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60" y="5089379"/>
            <a:ext cx="528943" cy="41777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544" y="5000217"/>
            <a:ext cx="729208" cy="546907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0" y="1556793"/>
            <a:ext cx="2825681" cy="3134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6282" y="5949280"/>
            <a:ext cx="2227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rgbClr val="B10000"/>
                </a:solidFill>
                <a:latin typeface="Calibri"/>
                <a:cs typeface="+mn-cs"/>
              </a:rPr>
              <a:t>apps.1c-bitrix.ru</a:t>
            </a:r>
            <a:endParaRPr lang="ru-RU" sz="2400" u="sng" dirty="0">
              <a:solidFill>
                <a:srgbClr val="B10000"/>
              </a:solidFill>
              <a:latin typeface="Calibri"/>
              <a:cs typeface="+mn-cs"/>
            </a:endParaRPr>
          </a:p>
        </p:txBody>
      </p:sp>
      <p:grpSp>
        <p:nvGrpSpPr>
          <p:cNvPr id="13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2565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552"/>
            <a:ext cx="9144001" cy="686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333" y="5301208"/>
            <a:ext cx="9143999" cy="1556792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prstClr val="black"/>
                </a:solidFill>
                <a:ea typeface="+mj-ea"/>
                <a:cs typeface="+mj-cs"/>
              </a:rPr>
              <a:t>Интеграция с сайтом</a:t>
            </a:r>
            <a:endParaRPr lang="ru-RU" sz="48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grpSp>
        <p:nvGrpSpPr>
          <p:cNvPr id="6" name="Группа 16"/>
          <p:cNvGrpSpPr/>
          <p:nvPr/>
        </p:nvGrpSpPr>
        <p:grpSpPr>
          <a:xfrm>
            <a:off x="6660232" y="0"/>
            <a:ext cx="2032963" cy="583549"/>
            <a:chOff x="7165253" y="0"/>
            <a:chExt cx="1527941" cy="43766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49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 Планирование и бюджетирование для ББУ">
  <a:themeElements>
    <a:clrScheme name="Модуль Планирование и бюджетирование для ББУ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уль Планирование и бюджетирование для ББУ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уль Планирование и бюджетирование для ББУ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уль Планирование и бюджетирование для ББ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12138</TotalTime>
  <Words>480</Words>
  <Application>Microsoft Office PowerPoint</Application>
  <PresentationFormat>Экран (4:3)</PresentationFormat>
  <Paragraphs>112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Тема1</vt:lpstr>
      <vt:lpstr>Модуль Планирование и бюджетирование для ББУ</vt:lpstr>
      <vt:lpstr>9_Тема1</vt:lpstr>
      <vt:lpstr>10_Тема1</vt:lpstr>
      <vt:lpstr>10_Default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для государственных организаций</dc:title>
  <dc:creator>goover</dc:creator>
  <cp:lastModifiedBy>-</cp:lastModifiedBy>
  <cp:revision>861</cp:revision>
  <dcterms:created xsi:type="dcterms:W3CDTF">2010-07-29T09:25:57Z</dcterms:created>
  <dcterms:modified xsi:type="dcterms:W3CDTF">2016-03-28T18:46:59Z</dcterms:modified>
</cp:coreProperties>
</file>