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70" r:id="rId8"/>
    <p:sldId id="261" r:id="rId9"/>
    <p:sldId id="262" r:id="rId10"/>
    <p:sldId id="263" r:id="rId11"/>
    <p:sldId id="265" r:id="rId12"/>
    <p:sldId id="266" r:id="rId13"/>
    <p:sldId id="272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302" autoAdjust="0"/>
  </p:normalViewPr>
  <p:slideViewPr>
    <p:cSldViewPr snapToGrid="0">
      <p:cViewPr varScale="1">
        <p:scale>
          <a:sx n="45" d="100"/>
          <a:sy n="45" d="100"/>
        </p:scale>
        <p:origin x="2098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4B59-7CA9-4FCB-B70D-8B54A697E3F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EDE29-D367-43B7-9505-4C30D0402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6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</a:t>
            </a:r>
            <a:r>
              <a:rPr lang="ru-RU" baseline="0" dirty="0" smtClean="0"/>
              <a:t> коллеги!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Вашему вниманию предлагается доклад посвященный интерактивному веб-каталогу АРМИТ.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Во время вчерашнего круглого стола был затронут вопрос о том, что необходим единый информационный ресурс, где будет представлена информация о различных медицинских организациях, информационных системах и результатах их внедрения и эксплуатации.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настоящий момент нет единого информационного ресурса где можно было бы подчерпнуть информацию об уровне автоматизации того или иного медицинского учреждения, равно как найти информацию о результатах внедрения той или иной медицинской информационной системы. При этом если же какая-то информация все-таки обнаруживаются в открытом доступе, например, на сайте компании-разработчика информационной системы, то она носит зачастую обрывочный или декларативный характер.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рамках АРМИТ был разработан электронный каталог, содержащий детальные сведения о медицинских информационных системах, фирмах-разработчиках, интеграторах, а также организациях, где эти информационные системы используются.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2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удобства взаимоотношений между АРМИТ и различными организациями в веб-каталог были добавлены базовые функции </a:t>
            </a:r>
            <a:r>
              <a:rPr lang="en-US" baseline="0" dirty="0" smtClean="0"/>
              <a:t>CRM </a:t>
            </a:r>
            <a:r>
              <a:rPr lang="ru-RU" baseline="0" dirty="0" smtClean="0"/>
              <a:t>(системы управления взаимоотношениями с клиентами).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Помимо очевидных удобств в плане централизованного хранения всей контактной информации и учета взаимоотношений, в следующих версиях системы представителям компаний будет добавлена возможность самостоятельной актуализации контактной информации – добавления ссылок на веб-сайты, изменение контактных телефонов, ответственных лиц.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При этом архитектура системы позволяет добавлять создавать связи многие-ко-многим между организациями и контактными лицами, что особенно актуально в медицинской среде – где один и тот же сотрудник может работать в нескольких медицинских организациях.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4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точки зрения конечного пользователя наиболее интересен функционал поиска информации в веб-каталоге АРМИТ.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 помощью элементов фильтрации посетителю сайта предоставляется возможность указать следующие параметры поиска:</a:t>
            </a:r>
            <a:br>
              <a:rPr lang="ru-RU" baseline="0" dirty="0" smtClean="0"/>
            </a:b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Название компании или информационной технологии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Указать регионы, в которых необходимо осуществить поиск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Задать рубрику, при поиске информационной технологии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Или же выбрать типы компании при поиске организации.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7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результаты</a:t>
            </a:r>
            <a:r>
              <a:rPr lang="ru-RU" baseline="0" dirty="0" smtClean="0"/>
              <a:t> поиска отображаются в виде ссылок на подходящие под критерии поиска объекты, а также наносятся на интерактивную карту, группирующую результаты по географическим координатам организаций, в соответствии с их адресной составляющей.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5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пользователя интересует подробная информация по той или иной компании, то перейдя по соответствующей ссылке открывается страница с карточкой компании – где представлена подробная информация о компании – ее контактах, разработках, результатах внедрения информационных технологий.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случае, если мы открываем карточку компании-разработчика, то на интерактивной карте будет присутствовать список внедрения ее информационных технологий, с соответствующим отображением данных на интерактивной карте – таким образом, посетитель сайта сразу же сможет увидеть географию присутствия информационной технологии на территории России.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же будет открыта карточка, например, медицинской организации, то будет доступна информация о применяемых в данной организации информационных технологиях, со ссылками на соответствующих разработчиков.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 данном слайде в качестве примера представлена информация по компании «Комплексные медицинские информационные системы»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0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Веб-каталог АРМИТ </a:t>
            </a:r>
            <a:r>
              <a:rPr lang="ru-RU" baseline="0" dirty="0" smtClean="0"/>
              <a:t>построен на базе СПО</a:t>
            </a:r>
            <a:r>
              <a:rPr lang="en-US" baseline="0" dirty="0" smtClean="0"/>
              <a:t> </a:t>
            </a:r>
            <a:r>
              <a:rPr lang="ru-RU" baseline="0" dirty="0" smtClean="0"/>
              <a:t>и использует</a:t>
            </a:r>
            <a:r>
              <a:rPr lang="ru-RU" dirty="0" smtClean="0"/>
              <a:t> клиент-серверную</a:t>
            </a:r>
            <a:r>
              <a:rPr lang="ru-RU" baseline="0" dirty="0" smtClean="0"/>
              <a:t> архитектуру, позволяющей масштабировать систему и балансировать нагрузку.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качестве основного хранилища данных используется СУБД </a:t>
            </a:r>
            <a:r>
              <a:rPr lang="en-US" baseline="0" dirty="0" smtClean="0"/>
              <a:t>MYSQL, </a:t>
            </a:r>
            <a:r>
              <a:rPr lang="ru-RU" baseline="0" dirty="0" smtClean="0"/>
              <a:t>в качестве веб-сервера, обрабатывающего запросы от клиентов может выступать </a:t>
            </a:r>
            <a:r>
              <a:rPr lang="en-US" baseline="0" dirty="0" smtClean="0"/>
              <a:t>Apache </a:t>
            </a:r>
            <a:r>
              <a:rPr lang="ru-RU" baseline="0" dirty="0" smtClean="0"/>
              <a:t>или </a:t>
            </a:r>
            <a:r>
              <a:rPr lang="en-US" baseline="0" dirty="0" smtClean="0"/>
              <a:t>NGINX.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При работе системы активно применяются технологии асинхронного обмена данными между клиентом и веб-сервером </a:t>
            </a:r>
            <a:r>
              <a:rPr lang="en-US" baseline="0" dirty="0" smtClean="0"/>
              <a:t>(AJAX)</a:t>
            </a:r>
          </a:p>
          <a:p>
            <a:endParaRPr lang="en-US" baseline="0" dirty="0" smtClean="0"/>
          </a:p>
          <a:p>
            <a:r>
              <a:rPr lang="ru-RU" baseline="0" dirty="0" smtClean="0"/>
              <a:t>Геоинформационная платформа так же базируется на СПО – используются открытые библиотеки </a:t>
            </a:r>
            <a:r>
              <a:rPr lang="en-US" baseline="0" dirty="0" smtClean="0"/>
              <a:t>Leaflet</a:t>
            </a:r>
            <a:r>
              <a:rPr lang="ru-RU" baseline="0" dirty="0" smtClean="0"/>
              <a:t>, геоинформационная система </a:t>
            </a:r>
            <a:r>
              <a:rPr lang="en-US" baseline="0" dirty="0" smtClean="0"/>
              <a:t>QGIS, </a:t>
            </a:r>
            <a:r>
              <a:rPr lang="ru-RU" baseline="0" dirty="0" smtClean="0"/>
              <a:t>геоинформационные модули </a:t>
            </a:r>
            <a:r>
              <a:rPr lang="en-US" baseline="0" dirty="0" smtClean="0"/>
              <a:t>MYSQL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Обработка и хранение </a:t>
            </a:r>
            <a:r>
              <a:rPr lang="ru-RU" baseline="0" dirty="0" err="1" smtClean="0"/>
              <a:t>гео</a:t>
            </a:r>
            <a:r>
              <a:rPr lang="ru-RU" baseline="0" dirty="0" smtClean="0"/>
              <a:t>-данных осуществляется СУБД </a:t>
            </a:r>
            <a:r>
              <a:rPr lang="en-US" baseline="0" dirty="0" smtClean="0"/>
              <a:t>MYSQL.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Клиент-серверная архитектура позволяет организовать подключение сторонних приложений (веб-сайтов, мобильных приложений) используя </a:t>
            </a:r>
            <a:r>
              <a:rPr lang="en-US" baseline="0" dirty="0" smtClean="0"/>
              <a:t>API </a:t>
            </a:r>
            <a:r>
              <a:rPr lang="ru-RU" baseline="0" dirty="0" smtClean="0"/>
              <a:t>(программный интерфейс) в наиболее популярных форматах </a:t>
            </a:r>
            <a:r>
              <a:rPr lang="en-US" baseline="0" dirty="0" smtClean="0"/>
              <a:t>JSON (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object notation) </a:t>
            </a:r>
            <a:r>
              <a:rPr lang="ru-RU" baseline="0" dirty="0" smtClean="0"/>
              <a:t>или </a:t>
            </a:r>
            <a:r>
              <a:rPr lang="en-US" baseline="0" dirty="0" smtClean="0"/>
              <a:t>XML.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3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 перспектив развития веб-каталога АРМИТ создание</a:t>
            </a:r>
            <a:r>
              <a:rPr lang="ru-RU" baseline="0" dirty="0" smtClean="0"/>
              <a:t> единого информационного портала</a:t>
            </a:r>
            <a:r>
              <a:rPr lang="en-US" baseline="0" dirty="0" smtClean="0"/>
              <a:t> </a:t>
            </a:r>
            <a:r>
              <a:rPr lang="ru-RU" baseline="0" dirty="0" smtClean="0"/>
              <a:t>где были бы учтены интересы всех участников рынка – представителей информационных технологий и медицинских организаций.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Как уже было сказано ранее – планируется интеграция с федеральными справочниками, как только они будут утверждены министерством здравоохранения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Еще одним направлением развития веб-каталога может быть дальнейшая интеграция бизнес-процессов АРМИТ – информация о выставочной деятельности, взаимоотношения с участниками-членами АРМИТ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И, наконец, предоставление исчерпывающей и актуальной информации о </a:t>
            </a:r>
            <a:r>
              <a:rPr lang="ru-RU" baseline="0" dirty="0" err="1" smtClean="0"/>
              <a:t>инормационных</a:t>
            </a:r>
            <a:r>
              <a:rPr lang="ru-RU" baseline="0" dirty="0" smtClean="0"/>
              <a:t> системах и организациях заинтересованным внешним клиентам</a:t>
            </a:r>
            <a:r>
              <a:rPr lang="en-US" baseline="0" dirty="0" smtClean="0"/>
              <a:t> </a:t>
            </a:r>
            <a:r>
              <a:rPr lang="ru-RU" baseline="0" dirty="0" smtClean="0"/>
              <a:t>в удобном формате посредством программного интерфейса </a:t>
            </a:r>
            <a:r>
              <a:rPr lang="en-US" baseline="0" dirty="0" smtClean="0"/>
              <a:t>API.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48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baseline="0" dirty="0" smtClean="0"/>
              <a:t>!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вы захотите более детально ознакомится с работой системы, я с радостью продемонстрирую вам возможности веб-каталога у информационного стенда АРМИТ после окончания доклада.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Готов ответить на ваши вопросы.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3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</a:t>
            </a:r>
            <a:r>
              <a:rPr lang="ru-RU" baseline="0" dirty="0" smtClean="0"/>
              <a:t> предпосылок создания веб-каталога АРМИТ можно выделить следующие основные моменты:</a:t>
            </a:r>
          </a:p>
          <a:p>
            <a:endParaRPr lang="ru-RU" baseline="0" dirty="0" smtClean="0"/>
          </a:p>
          <a:p>
            <a:r>
              <a:rPr lang="ru-RU" baseline="0" dirty="0" smtClean="0"/>
              <a:t>1 – отсутствие единого информационного ресурса по медицинским информационным системам, где была бы исчерпывающая информация, интересующая всех участников рынка медицинских информационных технологий, а именно, медицинских учреждений, фирм-разработчиков и компаний интеграторов; Как уже было сказано – в рамках существующих решений зачастую можно найти лишь отрывочные сведения;</a:t>
            </a:r>
          </a:p>
          <a:p>
            <a:endParaRPr lang="ru-RU" baseline="0" dirty="0" smtClean="0"/>
          </a:p>
          <a:p>
            <a:r>
              <a:rPr lang="ru-RU" baseline="0" dirty="0" smtClean="0"/>
              <a:t>2 – следующей предпосылкой к созданию каталога является потребность в информации о практическом применении тех или иных систем со стороны руководителей медицинских учреждений, руководителей </a:t>
            </a:r>
            <a:r>
              <a:rPr lang="en-US" baseline="0" dirty="0" smtClean="0"/>
              <a:t>IT-</a:t>
            </a:r>
            <a:r>
              <a:rPr lang="ru-RU" baseline="0" dirty="0" smtClean="0"/>
              <a:t>служб и департаментов. </a:t>
            </a:r>
            <a:br>
              <a:rPr lang="ru-RU" baseline="0" dirty="0" smtClean="0"/>
            </a:br>
            <a:r>
              <a:rPr lang="ru-RU" baseline="0" dirty="0" smtClean="0"/>
              <a:t>Часто бывает ситуация, что руководство организации не устраивает та или иная компания, занимающаяся сопровождением их МИС, или же не устраивает тот или иной модуль в работе МИС. В такой ситуации необходим ресурс, где заинтересованное лицо сможет подобрать подходящее для него решение или компанию.</a:t>
            </a:r>
          </a:p>
          <a:p>
            <a:endParaRPr lang="ru-RU" baseline="0" dirty="0" smtClean="0"/>
          </a:p>
          <a:p>
            <a:r>
              <a:rPr lang="ru-RU" baseline="0" dirty="0" smtClean="0"/>
              <a:t>3 – и наконец, еще одной важной составляющей является популяризация и продвижение медицинских информационных систем, компаний-интеграторов, обсуживающих компаний, что способствует росту конкуренции и повышению качества предоставляемых услуг.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4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Существующие</a:t>
            </a:r>
            <a:r>
              <a:rPr lang="ru-RU" baseline="0" dirty="0" smtClean="0"/>
              <a:t> информационные решения в основном содержат информацию о медицинских учреждениях в том или ином городе или регионе, либо видах информационных систем с описанием их основного функционала.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качестве примера информационных систем, содержащих информацию о медицинских учреждениях можно ознакомиться с веб-каталогом 2ГИС (</a:t>
            </a:r>
            <a:r>
              <a:rPr lang="ru-RU" baseline="0" dirty="0" err="1" smtClean="0"/>
              <a:t>ДаблГИС</a:t>
            </a:r>
            <a:r>
              <a:rPr lang="ru-RU" baseline="0" dirty="0" smtClean="0"/>
              <a:t>), поисковой системой Яндекса или же сервисом </a:t>
            </a:r>
            <a:r>
              <a:rPr lang="ru-RU" baseline="0" dirty="0" err="1" smtClean="0"/>
              <a:t>Яндекс.Карты</a:t>
            </a:r>
            <a:r>
              <a:rPr lang="ru-RU" baseline="0" dirty="0" smtClean="0"/>
              <a:t>. Кроме федеральных веб-каталогов, в качестве примера регионального веб-каталога можно рассмотреть недавно разработанный электронный атлас Москвы (</a:t>
            </a:r>
            <a:r>
              <a:rPr lang="en-US" baseline="0" dirty="0" smtClean="0"/>
              <a:t>atlas.mos.ru</a:t>
            </a:r>
            <a:r>
              <a:rPr lang="ru-RU" baseline="0" dirty="0" smtClean="0"/>
              <a:t>), позволяющий, в том числе, находить информацию по учреждениям здравоохранения.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Следующий вид электронных каталогов – каталоги, содержащие описательную информацию о медицинских информационных системах – модулях, функциях, решаемых задачах.</a:t>
            </a:r>
          </a:p>
          <a:p>
            <a:r>
              <a:rPr lang="ru-RU" baseline="0" dirty="0" smtClean="0"/>
              <a:t>В качестве примера можно зайти на сайт </a:t>
            </a:r>
            <a:r>
              <a:rPr lang="en-US" baseline="0" dirty="0" smtClean="0"/>
              <a:t>www.livemedical.ru</a:t>
            </a:r>
            <a:r>
              <a:rPr lang="ru-RU" baseline="0" dirty="0" smtClean="0"/>
              <a:t>, где можно ознакомится с различными разработками их плюсами и минусами.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Гораздо реже можно найти информацию о результатах внедрения той или иной информационной системы, его объеме и спектре выполняемых задач.</a:t>
            </a:r>
          </a:p>
          <a:p>
            <a:r>
              <a:rPr lang="ru-RU" baseline="0" dirty="0" smtClean="0"/>
              <a:t>Более того, очень часто в рамках одного и того же медицинского учреждения используется несколько различных информационных систем или же их отдельных модулей интегрированных в рамках единой медицинской информационной системы.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1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данном слайде представлены скриншоты существующих </a:t>
            </a:r>
            <a:r>
              <a:rPr lang="ru-RU" baseline="0" dirty="0" err="1" smtClean="0"/>
              <a:t>интернет-ресурсов</a:t>
            </a:r>
            <a:r>
              <a:rPr lang="ru-RU" baseline="0" dirty="0" smtClean="0"/>
              <a:t>, где содержится информация либо об организациях, либо о медицинских информационных системах, но нет комплексной подачи данных в разрезе «медицинская информационная система – медицинская организация» или «медицинская информационная система – компания-интегратор».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2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r>
              <a:rPr lang="ru-RU" baseline="0" dirty="0" smtClean="0"/>
              <a:t> указанные предпосылки и анализ существующих решений дал понимание того, что необходим единый веб-каталог, где была бы совмещена информация о медицинских информационных системах, медицинских организациях, компаниях-интеграторах, фирмах-разработчиках, а также результатах внедрения той или иной медицинской информационной технологии с привязкой к конкретным структурным подразделениям.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Для решения поставленной задачи была спроектирована информационная система, основными объектами которой являются: организации, медицинские информационные технологии, контактные лица и контактные данные.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Помимо указанных на слайде основных объектов каталога – в системе присутствуют различные справочники, позволяющие гибко адаптировать и масштабировать систему при изменении внешних условий. Например, в настоящей версии каталога, нет сведений о лицензиях медицинских организаций, однако этот параметр может быть легко добавлен.</a:t>
            </a:r>
            <a:endParaRPr lang="ru-RU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Веб-каталог АРМИТ состоит из 3 основных частей, доступ к которым регламентируется ролью пользователя – административную, клиентскую и общедоступную.</a:t>
            </a:r>
          </a:p>
          <a:p>
            <a:endParaRPr lang="ru-RU" baseline="0" dirty="0" smtClean="0"/>
          </a:p>
          <a:p>
            <a:r>
              <a:rPr lang="ru-RU" baseline="0" dirty="0" smtClean="0"/>
              <a:t>– Административная часть, доступна только сотрудникам АРМИТ, и позволяет управлять всеми данными, содержащимися в электронном каталоге;</a:t>
            </a:r>
            <a:br>
              <a:rPr lang="ru-RU" baseline="0" dirty="0" smtClean="0"/>
            </a:br>
            <a:endParaRPr lang="ru-RU" baseline="0" dirty="0" smtClean="0"/>
          </a:p>
          <a:p>
            <a:r>
              <a:rPr lang="ru-RU" baseline="0" dirty="0" smtClean="0"/>
              <a:t>– Пользовательская часть, доступна зарегистрированным пользователям, одобренным администраторами АРМИТ и закрепившими за пользователями доступ к тем или иным объектам  медицинских информационных технологий;</a:t>
            </a:r>
          </a:p>
          <a:p>
            <a:endParaRPr lang="ru-RU" baseline="0" dirty="0" smtClean="0"/>
          </a:p>
          <a:p>
            <a:r>
              <a:rPr lang="ru-RU" baseline="0" dirty="0" smtClean="0"/>
              <a:t>– Общедоступная часть, доступна любому пользователю сети Интернет и позволяет осуществлять поиск той или иной информации через веб-каталог АРМИТ.</a:t>
            </a:r>
          </a:p>
          <a:p>
            <a:endParaRPr lang="ru-RU" dirty="0" smtClean="0"/>
          </a:p>
          <a:p>
            <a:r>
              <a:rPr lang="ru-RU" dirty="0" smtClean="0"/>
              <a:t>В настоящий момент веб-каталог работает в режиме бета-тестирования</a:t>
            </a:r>
            <a:r>
              <a:rPr lang="ru-RU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Одним из</a:t>
            </a:r>
            <a:r>
              <a:rPr lang="ru-RU" baseline="0" dirty="0" smtClean="0"/>
              <a:t> основополагающих объектов электронного каталога АРМИТ является организация</a:t>
            </a:r>
            <a:r>
              <a:rPr lang="en-US" baseline="0" dirty="0" smtClean="0"/>
              <a:t> – </a:t>
            </a:r>
            <a:r>
              <a:rPr lang="ru-RU" baseline="0" dirty="0" smtClean="0"/>
              <a:t>при этом организации могут быть как медицинскими, так и любого другого типа, например, компании-разработчики, консультанты, сервисные и обслуживающие структуры и т.п.</a:t>
            </a:r>
          </a:p>
          <a:p>
            <a:endParaRPr lang="ru-RU" dirty="0" smtClean="0"/>
          </a:p>
          <a:p>
            <a:r>
              <a:rPr lang="ru-RU" dirty="0" smtClean="0"/>
              <a:t>В настоящий момент справочник организаций</a:t>
            </a:r>
            <a:r>
              <a:rPr lang="ru-RU" baseline="0" dirty="0" smtClean="0"/>
              <a:t> составлен силами АРМИТ, но содержит далеко не полный перечень, т.к. только медицинских организаций, согласно перечню действующих лицензий не менее 67000 в Российской федерации.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Вчера во время круглого стола были затронуты</a:t>
            </a:r>
            <a:r>
              <a:rPr lang="ru-RU" baseline="0" dirty="0" smtClean="0"/>
              <a:t> вопросы однозначной идентификации медицинской организации, и наиболее логичным является использование реестра лицензий медицинских организаций с последующей связкой по ИНН через федеральную налоговую службу – для уточнения значимых юридических данных.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рамках каталога АРМИТ планируется последующая интеграция с синхронизацией данных по ИНН организации.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Электронный каталог позволяет выстаивать сколь угодно сложную древовидную иерархию компаний – с возможностью указания родительских или дочерних организаций, структурных подразделений, отделений и т.п.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Отдельно стоит обратить внимание на тип организации – в настоящий момент иерархия типов разработана силами АРМИТ, однако в будущем при утверждении единого справочника типов медицинских организаций в рамках паспорта Медицинского учреждения, будет реализовано приведение этого справочника к единому стандартизованному виду.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Кроме основных данных об организации, в электронном каталоге содержаться сведения о контактных персонах и медицинских информационных системах, связанных с данной компанией.</a:t>
            </a:r>
          </a:p>
          <a:p>
            <a:endParaRPr lang="ru-RU" dirty="0" smtClean="0"/>
          </a:p>
          <a:p>
            <a:r>
              <a:rPr lang="ru-RU" dirty="0" smtClean="0"/>
              <a:t>Помимо связи между организацией и информационной</a:t>
            </a:r>
            <a:r>
              <a:rPr lang="ru-RU" baseline="0" dirty="0" smtClean="0"/>
              <a:t> технологией так же задается характер данной связи – разработка, эксплуатация, внедрение, сопровождение и т.п.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0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</a:t>
            </a:r>
            <a:r>
              <a:rPr lang="ru-RU" baseline="0" dirty="0" smtClean="0"/>
              <a:t> представлены скриншоты административного интерфейса с перечнем организаций, а так же общедоступный интерфейс, на котором посетитель сайта АРМИТ видит сведения об организациях.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2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Следующим</a:t>
            </a:r>
            <a:r>
              <a:rPr lang="ru-RU" baseline="0" dirty="0" smtClean="0"/>
              <a:t> базовым объектом веб-каталога является информационная технология, при этом система позволяет вести учет как медицинских информационных технологий, так и любых других типов – например, бухгалтерские программы, программы по учету кадров и т.д.</a:t>
            </a:r>
          </a:p>
          <a:p>
            <a:endParaRPr lang="ru-RU" baseline="0" dirty="0" smtClean="0"/>
          </a:p>
          <a:p>
            <a:r>
              <a:rPr lang="ru-RU" dirty="0" smtClean="0"/>
              <a:t>В рамках каталога возможно создание </a:t>
            </a:r>
            <a:r>
              <a:rPr lang="ru-RU" baseline="0" dirty="0" smtClean="0"/>
              <a:t>древовидной иерархии информационных систем, так, например, можно зарегистрировать в системе как целую МИС, так и отдельные модули, входящие в ее состав. Данный подход обусловлен тем, что в рамках одного и того же медицинского учреждения могут использоваться разные МИС или их компоненты.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Как и в случае с организациями, стоит обратить отдельное внимание на тип информационной технологии – сейчас иерархических справочник типов МИТ составлен силами АРМИТ, однако планируется создание единого справочника типов МИТ в соответствии с недавно утвержденными методическими рекомендациями Министерства здравоохранения.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данном слайде</a:t>
            </a:r>
            <a:r>
              <a:rPr lang="ru-RU" baseline="0" dirty="0" smtClean="0"/>
              <a:t> представлены скриншоты административного интерфейса с перечнем информационных технологий, а так же общедоступный интерфейс, на котором посетитель сайта АРМИТ видит сведения об информационных системах.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DE29-D367-43B7-9505-4C30D04027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8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3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8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1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4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2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4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8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3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3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6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4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5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0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E54B68-E3A5-4B59-8A1F-3839707AC66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1F138B-1CFA-4B11-9248-366FD2118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8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389470"/>
            <a:ext cx="8574622" cy="204893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Интерактивный веб-каталог АРМИТ: МИС, фирмы-разработчики, организации-пользователи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667" y="2675468"/>
            <a:ext cx="10656355" cy="387773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600" b="1" dirty="0"/>
              <a:t>Красильников Игорь </a:t>
            </a:r>
            <a:r>
              <a:rPr lang="ru-RU" sz="2600" b="1" dirty="0" smtClean="0"/>
              <a:t>Анатольевич </a:t>
            </a:r>
            <a:endParaRPr lang="ru-RU" b="1" dirty="0" smtClean="0"/>
          </a:p>
          <a:p>
            <a:r>
              <a:rPr lang="ru-RU" dirty="0" smtClean="0"/>
              <a:t>Генеральный директор ООО </a:t>
            </a:r>
            <a:r>
              <a:rPr lang="ru-RU" dirty="0"/>
              <a:t>«Стратег», д.м.н. (С.-Петербург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sz="2600" b="1" dirty="0" err="1" smtClean="0"/>
              <a:t>Эльянов</a:t>
            </a:r>
            <a:r>
              <a:rPr lang="ru-RU" sz="2600" b="1" dirty="0" smtClean="0"/>
              <a:t> Михаил Михайлович</a:t>
            </a:r>
            <a:endParaRPr lang="ru-RU" b="1" dirty="0" smtClean="0"/>
          </a:p>
          <a:p>
            <a:r>
              <a:rPr lang="ru-RU" dirty="0" smtClean="0"/>
              <a:t>Президент АРМИТ, к.т.н. (Москва)</a:t>
            </a:r>
          </a:p>
          <a:p>
            <a:endParaRPr lang="ru-RU" dirty="0" smtClean="0"/>
          </a:p>
          <a:p>
            <a:r>
              <a:rPr lang="ru-RU" sz="2600" b="1" dirty="0" err="1" smtClean="0"/>
              <a:t>Камнев</a:t>
            </a:r>
            <a:r>
              <a:rPr lang="ru-RU" sz="2600" b="1" dirty="0" smtClean="0"/>
              <a:t> Дмитрий Анатольевич</a:t>
            </a:r>
            <a:endParaRPr lang="ru-RU" b="1" dirty="0" smtClean="0"/>
          </a:p>
          <a:p>
            <a:r>
              <a:rPr lang="ru-RU" dirty="0" smtClean="0"/>
              <a:t>ООО «Стратег» (С.-Петербург)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7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Веб-каталог АРМИТ - 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Контактные лица:</a:t>
            </a:r>
          </a:p>
          <a:p>
            <a:pPr lvl="1"/>
            <a:r>
              <a:rPr lang="ru-RU" dirty="0" smtClean="0"/>
              <a:t>ФИО</a:t>
            </a:r>
          </a:p>
          <a:p>
            <a:pPr lvl="1"/>
            <a:r>
              <a:rPr lang="ru-RU" dirty="0" smtClean="0"/>
              <a:t>Контактные данные</a:t>
            </a:r>
          </a:p>
          <a:p>
            <a:pPr lvl="1"/>
            <a:r>
              <a:rPr lang="ru-RU" dirty="0" smtClean="0"/>
              <a:t>Связанные организации</a:t>
            </a:r>
          </a:p>
          <a:p>
            <a:pPr lvl="1"/>
            <a:r>
              <a:rPr lang="ru-RU" dirty="0" smtClean="0"/>
              <a:t>Рабочие телефоны и </a:t>
            </a:r>
            <a:r>
              <a:rPr lang="en-US" dirty="0" smtClean="0"/>
              <a:t>e-mail</a:t>
            </a:r>
          </a:p>
          <a:p>
            <a:pPr lvl="1"/>
            <a:r>
              <a:rPr lang="ru-RU" dirty="0" smtClean="0"/>
              <a:t>Личные телефоны и </a:t>
            </a:r>
            <a:r>
              <a:rPr lang="en-US" dirty="0" smtClean="0"/>
              <a:t>e-mail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58" y="2023530"/>
            <a:ext cx="5669065" cy="2023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958" y="4125035"/>
            <a:ext cx="5669065" cy="25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Основные возможности веб-каталога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82800"/>
            <a:ext cx="10018713" cy="4114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Поиск по названию организации или </a:t>
            </a:r>
            <a:br>
              <a:rPr lang="ru-RU" dirty="0" smtClean="0"/>
            </a:br>
            <a:r>
              <a:rPr lang="ru-RU" dirty="0" smtClean="0"/>
              <a:t>информационной технологии</a:t>
            </a:r>
          </a:p>
          <a:p>
            <a:r>
              <a:rPr lang="ru-RU" dirty="0" smtClean="0"/>
              <a:t>Вывод результатов поиска на интерактивную </a:t>
            </a:r>
            <a:br>
              <a:rPr lang="ru-RU" dirty="0" smtClean="0"/>
            </a:br>
            <a:r>
              <a:rPr lang="ru-RU" dirty="0" smtClean="0"/>
              <a:t>карту с отображением общего количества </a:t>
            </a:r>
            <a:br>
              <a:rPr lang="ru-RU" dirty="0" smtClean="0"/>
            </a:br>
            <a:r>
              <a:rPr lang="ru-RU" dirty="0" smtClean="0"/>
              <a:t>организаций </a:t>
            </a:r>
            <a:r>
              <a:rPr lang="en-US" dirty="0" smtClean="0"/>
              <a:t>/ </a:t>
            </a:r>
            <a:r>
              <a:rPr lang="ru-RU" dirty="0" smtClean="0"/>
              <a:t>информационных технологий в регионе</a:t>
            </a:r>
          </a:p>
          <a:p>
            <a:r>
              <a:rPr lang="ru-RU" dirty="0"/>
              <a:t>Вывод на интерактивную карту </a:t>
            </a:r>
            <a:r>
              <a:rPr lang="ru-RU" dirty="0" smtClean="0"/>
              <a:t>информации </a:t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результатах внедрения информационной </a:t>
            </a:r>
            <a:r>
              <a:rPr lang="ru-RU" dirty="0" smtClean="0"/>
              <a:t>технологии</a:t>
            </a:r>
            <a:endParaRPr lang="ru-RU" dirty="0"/>
          </a:p>
          <a:p>
            <a:r>
              <a:rPr lang="ru-RU" dirty="0" smtClean="0"/>
              <a:t>Фильтрация результатов:</a:t>
            </a:r>
          </a:p>
          <a:p>
            <a:pPr lvl="1"/>
            <a:r>
              <a:rPr lang="ru-RU" dirty="0" smtClean="0"/>
              <a:t>Поиск только членов АРМИТ</a:t>
            </a:r>
          </a:p>
          <a:p>
            <a:pPr lvl="1"/>
            <a:r>
              <a:rPr lang="ru-RU" dirty="0" smtClean="0"/>
              <a:t>Региональная составляющая</a:t>
            </a:r>
          </a:p>
          <a:p>
            <a:pPr lvl="1"/>
            <a:r>
              <a:rPr lang="ru-RU" dirty="0" smtClean="0"/>
              <a:t>Рубрика информационной технологии</a:t>
            </a:r>
          </a:p>
          <a:p>
            <a:pPr lvl="1"/>
            <a:r>
              <a:rPr lang="ru-RU" dirty="0" smtClean="0"/>
              <a:t>Тип компании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938" y="2269069"/>
            <a:ext cx="3539620" cy="25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Геоинформационный модуль веб-каталога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0" y="2269069"/>
            <a:ext cx="5085823" cy="3681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284" y="2269069"/>
            <a:ext cx="5102254" cy="36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Веб-каталог АРМИТ – карточка компании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3289" y="2269069"/>
            <a:ext cx="6880756" cy="41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47140"/>
            <a:ext cx="10018713" cy="1752599"/>
          </a:xfrm>
        </p:spPr>
        <p:txBody>
          <a:bodyPr/>
          <a:lstStyle/>
          <a:p>
            <a:r>
              <a:rPr lang="ru-RU" dirty="0" smtClean="0"/>
              <a:t>Технические характеристики и архитектура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Клиент-серверная архитектура</a:t>
            </a:r>
          </a:p>
          <a:p>
            <a:r>
              <a:rPr lang="ru-RU" dirty="0"/>
              <a:t>Система построена на базе </a:t>
            </a:r>
            <a:r>
              <a:rPr lang="ru-RU" dirty="0" smtClean="0"/>
              <a:t>СПО</a:t>
            </a:r>
          </a:p>
          <a:p>
            <a:pPr lvl="1"/>
            <a:r>
              <a:rPr lang="ru-RU" dirty="0" smtClean="0"/>
              <a:t>СУБД </a:t>
            </a:r>
            <a:r>
              <a:rPr lang="en-US" dirty="0" smtClean="0"/>
              <a:t>MYSQL</a:t>
            </a:r>
            <a:endParaRPr lang="ru-RU" dirty="0" smtClean="0"/>
          </a:p>
          <a:p>
            <a:pPr lvl="1"/>
            <a:r>
              <a:rPr lang="ru-RU" dirty="0" smtClean="0"/>
              <a:t>Веб-сервер </a:t>
            </a:r>
            <a:r>
              <a:rPr lang="en-US" dirty="0" smtClean="0"/>
              <a:t>APACHE </a:t>
            </a:r>
            <a:r>
              <a:rPr lang="ru-RU" dirty="0" smtClean="0"/>
              <a:t>или </a:t>
            </a:r>
            <a:r>
              <a:rPr lang="en-US" dirty="0" smtClean="0"/>
              <a:t>NGINX</a:t>
            </a:r>
            <a:endParaRPr lang="ru-RU" dirty="0" smtClean="0"/>
          </a:p>
          <a:p>
            <a:r>
              <a:rPr lang="en-US" dirty="0" smtClean="0"/>
              <a:t>REST API </a:t>
            </a:r>
            <a:r>
              <a:rPr lang="ru-RU" dirty="0" smtClean="0"/>
              <a:t>для подключения сторонних приложений</a:t>
            </a:r>
          </a:p>
          <a:p>
            <a:pPr lvl="1"/>
            <a:r>
              <a:rPr lang="en-US" dirty="0" smtClean="0"/>
              <a:t>JSON</a:t>
            </a:r>
          </a:p>
          <a:p>
            <a:pPr lvl="1"/>
            <a:r>
              <a:rPr lang="en-US" dirty="0" smtClean="0"/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83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Перспективы развития веб</a:t>
            </a:r>
            <a:r>
              <a:rPr lang="ru-RU" dirty="0"/>
              <a:t>-</a:t>
            </a:r>
            <a:r>
              <a:rPr lang="ru-RU" dirty="0" smtClean="0"/>
              <a:t>каталога АРМИТ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69069"/>
            <a:ext cx="10018713" cy="3674531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Единый информационный портал</a:t>
            </a:r>
          </a:p>
          <a:p>
            <a:pPr lvl="1"/>
            <a:r>
              <a:rPr lang="ru-RU" sz="2400" dirty="0" smtClean="0"/>
              <a:t>Актуальная информация по информационным технологиям</a:t>
            </a:r>
          </a:p>
          <a:p>
            <a:pPr lvl="1"/>
            <a:r>
              <a:rPr lang="ru-RU" sz="2400" dirty="0" smtClean="0"/>
              <a:t>Актуальная информация по участникам рынка</a:t>
            </a:r>
          </a:p>
          <a:p>
            <a:pPr lvl="1"/>
            <a:r>
              <a:rPr lang="ru-RU" sz="2400" dirty="0" smtClean="0"/>
              <a:t>Геоинформационная система</a:t>
            </a:r>
          </a:p>
          <a:p>
            <a:r>
              <a:rPr lang="ru-RU" sz="2800" dirty="0" smtClean="0"/>
              <a:t>Интеграция с федеральными справочниками</a:t>
            </a:r>
          </a:p>
          <a:p>
            <a:r>
              <a:rPr lang="ru-RU" sz="2800" dirty="0" smtClean="0"/>
              <a:t>Дальнейшая интеграция бизнес-процессов АРМИТ в веб-каталог</a:t>
            </a:r>
          </a:p>
          <a:p>
            <a:r>
              <a:rPr lang="en-US" sz="2800" dirty="0" smtClean="0"/>
              <a:t>API</a:t>
            </a:r>
            <a:r>
              <a:rPr lang="ru-RU" sz="2800" dirty="0" smtClean="0"/>
              <a:t> для внешних клиентов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3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480730"/>
            <a:ext cx="10018713" cy="175259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4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Предпосылки создания веб-каталога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Отсутствие единого информационного ресурса по медицинским информационным системам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Потребность в информации со стороны руководителей медицинских учреждений, а также подведомственных </a:t>
            </a:r>
            <a:r>
              <a:rPr lang="en-US" dirty="0" smtClean="0"/>
              <a:t>IT-</a:t>
            </a:r>
            <a:r>
              <a:rPr lang="ru-RU" dirty="0" smtClean="0"/>
              <a:t>служб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Популяризация и продвижение информационных систем или компаний-интеграторов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0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Существующие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Носят в основном локальный или региональный характер</a:t>
            </a:r>
            <a:br>
              <a:rPr lang="ru-RU" dirty="0" smtClean="0"/>
            </a:br>
            <a:r>
              <a:rPr lang="ru-RU" dirty="0" smtClean="0"/>
              <a:t>(2ГИС, </a:t>
            </a:r>
            <a:r>
              <a:rPr lang="ru-RU" dirty="0" err="1" smtClean="0"/>
              <a:t>Яндекс.Карты</a:t>
            </a:r>
            <a:r>
              <a:rPr lang="ru-RU" dirty="0" smtClean="0"/>
              <a:t>, </a:t>
            </a:r>
            <a:r>
              <a:rPr lang="ru-RU" dirty="0" err="1" smtClean="0"/>
              <a:t>Яндекс.Поиск</a:t>
            </a:r>
            <a:r>
              <a:rPr lang="ru-RU" dirty="0" smtClean="0"/>
              <a:t>, Электронный атлас Москвы и т.п.)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Не содержат подробной информации об уровне автоматизации того или иного учреждения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www.livemedical.ru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Не предоставляют информации о медицинских информационных системах, их внедрениях и возможностях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7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26" y="389466"/>
            <a:ext cx="4058708" cy="2938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129" y="389465"/>
            <a:ext cx="4072703" cy="2938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129" y="3623734"/>
            <a:ext cx="4072703" cy="2803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26" y="3623734"/>
            <a:ext cx="4058708" cy="28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Веб-каталог АРМИТ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0" y="2438399"/>
            <a:ext cx="10707690" cy="369146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Основные сведения каталога</a:t>
            </a:r>
          </a:p>
          <a:p>
            <a:pPr lvl="1"/>
            <a:r>
              <a:rPr lang="ru-RU" sz="2400" dirty="0" smtClean="0"/>
              <a:t>Организации</a:t>
            </a:r>
          </a:p>
          <a:p>
            <a:pPr lvl="1"/>
            <a:r>
              <a:rPr lang="ru-RU" sz="2400" dirty="0" smtClean="0"/>
              <a:t>Медицинские </a:t>
            </a:r>
            <a:br>
              <a:rPr lang="ru-RU" sz="2400" dirty="0" smtClean="0"/>
            </a:br>
            <a:r>
              <a:rPr lang="ru-RU" sz="2400" dirty="0" smtClean="0"/>
              <a:t>информационные </a:t>
            </a:r>
            <a:br>
              <a:rPr lang="ru-RU" sz="2400" dirty="0" smtClean="0"/>
            </a:br>
            <a:r>
              <a:rPr lang="ru-RU" sz="2400" dirty="0" smtClean="0"/>
              <a:t>технологии</a:t>
            </a:r>
          </a:p>
          <a:p>
            <a:pPr lvl="1"/>
            <a:r>
              <a:rPr lang="ru-RU" sz="2400" dirty="0" smtClean="0"/>
              <a:t>Контактные лица</a:t>
            </a:r>
          </a:p>
          <a:p>
            <a:pPr lvl="1"/>
            <a:r>
              <a:rPr lang="ru-RU" sz="2400" dirty="0" smtClean="0"/>
              <a:t>Контактные данные</a:t>
            </a:r>
          </a:p>
          <a:p>
            <a:pPr marL="0" indent="0">
              <a:buNone/>
            </a:pPr>
            <a:r>
              <a:rPr lang="ru-RU" sz="2800" dirty="0" smtClean="0"/>
              <a:t>Доступ к данным каталога</a:t>
            </a:r>
            <a:endParaRPr lang="ru-RU" sz="2800" dirty="0"/>
          </a:p>
          <a:p>
            <a:pPr lvl="1"/>
            <a:r>
              <a:rPr lang="ru-RU" sz="2400" dirty="0"/>
              <a:t>Административный</a:t>
            </a:r>
          </a:p>
          <a:p>
            <a:pPr lvl="1"/>
            <a:r>
              <a:rPr lang="ru-RU" sz="2400" dirty="0"/>
              <a:t>Пользовательский</a:t>
            </a:r>
          </a:p>
          <a:p>
            <a:pPr lvl="1"/>
            <a:r>
              <a:rPr lang="ru-RU" sz="2400" dirty="0"/>
              <a:t>Общедоступный</a:t>
            </a:r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47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Веб-каталог АРМИТ -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116667"/>
            <a:ext cx="10018713" cy="4487333"/>
          </a:xfrm>
        </p:spPr>
        <p:txBody>
          <a:bodyPr/>
          <a:lstStyle/>
          <a:p>
            <a:r>
              <a:rPr lang="ru-RU" dirty="0" smtClean="0"/>
              <a:t>Основные данные об организации: </a:t>
            </a:r>
          </a:p>
          <a:p>
            <a:pPr lvl="1"/>
            <a:r>
              <a:rPr lang="ru-RU" dirty="0" smtClean="0"/>
              <a:t>Юридическое название</a:t>
            </a:r>
          </a:p>
          <a:p>
            <a:pPr lvl="1"/>
            <a:r>
              <a:rPr lang="ru-RU" dirty="0" smtClean="0"/>
              <a:t>Наименование</a:t>
            </a:r>
          </a:p>
          <a:p>
            <a:pPr lvl="1"/>
            <a:r>
              <a:rPr lang="ru-RU" dirty="0" smtClean="0"/>
              <a:t>Сведения о структуре организации</a:t>
            </a:r>
          </a:p>
          <a:p>
            <a:pPr lvl="1"/>
            <a:r>
              <a:rPr lang="ru-RU" dirty="0" smtClean="0"/>
              <a:t>Тип организации</a:t>
            </a:r>
          </a:p>
          <a:p>
            <a:pPr lvl="1"/>
            <a:r>
              <a:rPr lang="ru-RU" dirty="0" smtClean="0"/>
              <a:t>Юридические реквизиты, адреса</a:t>
            </a:r>
          </a:p>
          <a:p>
            <a:pPr lvl="1"/>
            <a:r>
              <a:rPr lang="ru-RU" dirty="0" smtClean="0"/>
              <a:t>Контактные персоны</a:t>
            </a:r>
          </a:p>
          <a:p>
            <a:pPr lvl="1"/>
            <a:r>
              <a:rPr lang="ru-RU" dirty="0" smtClean="0"/>
              <a:t>Контактные данные – телефоны, </a:t>
            </a:r>
            <a:r>
              <a:rPr lang="en-US" dirty="0" smtClean="0"/>
              <a:t>email, </a:t>
            </a:r>
            <a:r>
              <a:rPr lang="ru-RU" dirty="0" smtClean="0"/>
              <a:t>сайты</a:t>
            </a:r>
          </a:p>
          <a:p>
            <a:pPr lvl="1"/>
            <a:r>
              <a:rPr lang="ru-RU" dirty="0" smtClean="0"/>
              <a:t>Связи с информационными системами</a:t>
            </a:r>
          </a:p>
          <a:p>
            <a:pPr lvl="1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2082801"/>
            <a:ext cx="3878262" cy="2166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4407625"/>
            <a:ext cx="3878262" cy="20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Веб-каталог АРМИТ - Организации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311" y="2438399"/>
            <a:ext cx="4939125" cy="312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227" y="2425909"/>
            <a:ext cx="4377797" cy="31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Веб-каталог АРМИТ – Информационные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Основные данные об </a:t>
            </a:r>
            <a:br>
              <a:rPr lang="ru-RU" dirty="0" smtClean="0"/>
            </a:br>
            <a:r>
              <a:rPr lang="ru-RU" dirty="0" smtClean="0"/>
              <a:t>информационных технологиях:</a:t>
            </a:r>
          </a:p>
          <a:p>
            <a:pPr lvl="1"/>
            <a:r>
              <a:rPr lang="ru-RU" dirty="0" smtClean="0"/>
              <a:t>Наименование</a:t>
            </a:r>
          </a:p>
          <a:p>
            <a:pPr lvl="1"/>
            <a:r>
              <a:rPr lang="ru-RU" dirty="0" smtClean="0"/>
              <a:t>Родительская технология</a:t>
            </a:r>
          </a:p>
          <a:p>
            <a:pPr lvl="1"/>
            <a:r>
              <a:rPr lang="ru-RU" dirty="0" smtClean="0"/>
              <a:t>Тип информационной технологии</a:t>
            </a:r>
          </a:p>
          <a:p>
            <a:pPr lvl="1"/>
            <a:r>
              <a:rPr lang="ru-RU" dirty="0" smtClean="0"/>
              <a:t>Различные описательные данные</a:t>
            </a:r>
          </a:p>
          <a:p>
            <a:pPr lvl="1"/>
            <a:r>
              <a:rPr lang="ru-RU" dirty="0" smtClean="0"/>
              <a:t>Системные требования</a:t>
            </a:r>
          </a:p>
          <a:p>
            <a:pPr lvl="1"/>
            <a:r>
              <a:rPr lang="ru-RU" dirty="0" smtClean="0"/>
              <a:t>Связи с организациями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867" y="2150533"/>
            <a:ext cx="3818236" cy="2139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867" y="4500697"/>
            <a:ext cx="3818236" cy="20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16470"/>
            <a:ext cx="10018713" cy="1752599"/>
          </a:xfrm>
        </p:spPr>
        <p:txBody>
          <a:bodyPr/>
          <a:lstStyle/>
          <a:p>
            <a:r>
              <a:rPr lang="ru-RU" dirty="0" smtClean="0"/>
              <a:t>Веб-каталог АРМИТ – Информационные технологии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416" y="2269069"/>
            <a:ext cx="5005789" cy="3596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608" y="2269069"/>
            <a:ext cx="5104006" cy="35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2065</TotalTime>
  <Words>1849</Words>
  <Application>Microsoft Office PowerPoint</Application>
  <PresentationFormat>Широкоэкранный</PresentationFormat>
  <Paragraphs>207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Параллакс</vt:lpstr>
      <vt:lpstr>Интерактивный веб-каталог АРМИТ: МИС, фирмы-разработчики, организации-пользователи</vt:lpstr>
      <vt:lpstr>Предпосылки создания веб-каталога</vt:lpstr>
      <vt:lpstr>Существующие решения</vt:lpstr>
      <vt:lpstr>Презентация PowerPoint</vt:lpstr>
      <vt:lpstr>Веб-каталог АРМИТ</vt:lpstr>
      <vt:lpstr>Веб-каталог АРМИТ - Организации</vt:lpstr>
      <vt:lpstr>Веб-каталог АРМИТ - Организации</vt:lpstr>
      <vt:lpstr>Веб-каталог АРМИТ – Информационные технологии</vt:lpstr>
      <vt:lpstr>Веб-каталог АРМИТ – Информационные технологии</vt:lpstr>
      <vt:lpstr>Веб-каталог АРМИТ - Контакты</vt:lpstr>
      <vt:lpstr>Основные возможности веб-каталога</vt:lpstr>
      <vt:lpstr>Геоинформационный модуль веб-каталога</vt:lpstr>
      <vt:lpstr>Веб-каталог АРМИТ – карточка компании</vt:lpstr>
      <vt:lpstr>Технические характеристики и архитектура системы</vt:lpstr>
      <vt:lpstr>Перспективы развития веб-каталога АРМИТ</vt:lpstr>
      <vt:lpstr>СПАСИБО ЗА ВНИМАНИЕ!</vt:lpstr>
    </vt:vector>
  </TitlesOfParts>
  <Company>Inter-IT,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веб-каталог АРМИТ: МИС, фирмы-разработчики, организации-пользователи</dc:title>
  <dc:creator>Kamnev Dmitry</dc:creator>
  <cp:lastModifiedBy>Kamnev Dmitry</cp:lastModifiedBy>
  <cp:revision>80</cp:revision>
  <dcterms:created xsi:type="dcterms:W3CDTF">2016-03-19T15:00:55Z</dcterms:created>
  <dcterms:modified xsi:type="dcterms:W3CDTF">2016-03-23T09:30:03Z</dcterms:modified>
</cp:coreProperties>
</file>