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3" r:id="rId1"/>
  </p:sldMasterIdLst>
  <p:notesMasterIdLst>
    <p:notesMasterId r:id="rId14"/>
  </p:notesMasterIdLst>
  <p:sldIdLst>
    <p:sldId id="420" r:id="rId2"/>
    <p:sldId id="421" r:id="rId3"/>
    <p:sldId id="433" r:id="rId4"/>
    <p:sldId id="441" r:id="rId5"/>
    <p:sldId id="440" r:id="rId6"/>
    <p:sldId id="438" r:id="rId7"/>
    <p:sldId id="436" r:id="rId8"/>
    <p:sldId id="435" r:id="rId9"/>
    <p:sldId id="443" r:id="rId10"/>
    <p:sldId id="434" r:id="rId11"/>
    <p:sldId id="442" r:id="rId12"/>
    <p:sldId id="429" r:id="rId13"/>
  </p:sldIdLst>
  <p:sldSz cx="9144000" cy="6858000" type="screen4x3"/>
  <p:notesSz cx="6797675" cy="9928225"/>
  <p:embeddedFontLst>
    <p:embeddedFont>
      <p:font typeface="PT Magistral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PT Sans" charset="-52"/>
      <p:regular r:id="rId21"/>
      <p:bold r:id="rId22"/>
      <p:italic r:id="rId23"/>
      <p:boldItalic r:id="rId24"/>
    </p:embeddedFont>
    <p:embeddedFont>
      <p:font typeface="Batang" pitchFamily="18" charset="-127"/>
      <p:regular r:id="rId25"/>
    </p:embeddedFont>
  </p:embeddedFontLst>
  <p:defaultTextStyle>
    <a:defPPr>
      <a:defRPr lang="ru-RU"/>
    </a:defPPr>
    <a:lvl1pPr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7522" indent="-37282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5043" indent="-74562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23851" indent="-113129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31373" indent="-150411" algn="l" defTabSz="81504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851203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221443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591684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961924" algn="l" defTabSz="740481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88A1FC1-C6C1-4C74-AD87-CAB6CCE21245}">
          <p14:sldIdLst>
            <p14:sldId id="420"/>
            <p14:sldId id="421"/>
            <p14:sldId id="433"/>
            <p14:sldId id="441"/>
            <p14:sldId id="440"/>
            <p14:sldId id="438"/>
            <p14:sldId id="436"/>
            <p14:sldId id="435"/>
            <p14:sldId id="443"/>
            <p14:sldId id="434"/>
            <p14:sldId id="442"/>
            <p14:sldId id="4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й Пулит" initials="ВП" lastIdx="1" clrIdx="0">
    <p:extLst>
      <p:ext uri="{19B8F6BF-5375-455C-9EA6-DF929625EA0E}">
        <p15:presenceInfo xmlns:p15="http://schemas.microsoft.com/office/powerpoint/2012/main" xmlns="" userId="S-1-5-21-1619204486-29697968-1316134115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8B5E"/>
    <a:srgbClr val="31859C"/>
    <a:srgbClr val="006699"/>
    <a:srgbClr val="3333FF"/>
    <a:srgbClr val="6699FF"/>
    <a:srgbClr val="7DFFBE"/>
    <a:srgbClr val="E39A6F"/>
    <a:srgbClr val="DC730A"/>
    <a:srgbClr val="000000"/>
    <a:srgbClr val="005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8" autoAdjust="0"/>
    <p:restoredTop sz="90504" autoAdjust="0"/>
  </p:normalViewPr>
  <p:slideViewPr>
    <p:cSldViewPr>
      <p:cViewPr varScale="1">
        <p:scale>
          <a:sx n="105" d="100"/>
          <a:sy n="105" d="100"/>
        </p:scale>
        <p:origin x="-2208" y="-84"/>
      </p:cViewPr>
      <p:guideLst>
        <p:guide orient="horz" pos="2381"/>
        <p:guide orient="horz" pos="2160"/>
        <p:guide pos="31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vvp\&#1076;&#1086;&#1082;&#1083;&#1072;&#1076;&#1099;\2016\MedSoft_2016\&#1069;&#1092;&#1092;&#1077;&#1082;&#1090;&#1080;&#1074;&#1085;&#1086;&#1089;&#1090;&#1100;%20&#1088;&#1072;&#1073;&#1086;&#1090;&#1099;%20&#1089;&#1087;&#1077;&#1094;&#1080;&#1072;&#1083;&#1080;&#1089;&#1090;&#1072;.xlsx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181714785651795"/>
          <c:y val="6.7973394681756352E-2"/>
          <c:w val="0.83496062992125986"/>
          <c:h val="0.91873556906518228"/>
        </c:manualLayout>
      </c:layout>
      <c:scatterChart>
        <c:scatterStyle val="smoothMarker"/>
        <c:ser>
          <c:idx val="0"/>
          <c:order val="0"/>
          <c:tx>
            <c:v>7 дней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yVal>
            <c:numRef>
              <c:f>Лист1!$A$2:$Q$2</c:f>
              <c:numCache>
                <c:formatCode>General</c:formatCode>
                <c:ptCount val="17"/>
                <c:pt idx="0">
                  <c:v>4028.68</c:v>
                </c:pt>
                <c:pt idx="1">
                  <c:v>8056.3200000000006</c:v>
                </c:pt>
                <c:pt idx="2">
                  <c:v>6466.58</c:v>
                </c:pt>
                <c:pt idx="3">
                  <c:v>4662.63</c:v>
                </c:pt>
                <c:pt idx="4">
                  <c:v>6473.84</c:v>
                </c:pt>
                <c:pt idx="5">
                  <c:v>3037</c:v>
                </c:pt>
                <c:pt idx="6">
                  <c:v>1836.58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13 дней</c:v>
          </c:tx>
          <c:spPr>
            <a:ln w="127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ysDot"/>
              </a:ln>
              <a:effectLst/>
            </c:spPr>
          </c:marker>
          <c:yVal>
            <c:numRef>
              <c:f>Лист1!$A$3:$Q$3</c:f>
              <c:numCache>
                <c:formatCode>General</c:formatCode>
                <c:ptCount val="17"/>
                <c:pt idx="0">
                  <c:v>1227.3799999999999</c:v>
                </c:pt>
                <c:pt idx="1">
                  <c:v>9694.0499999999975</c:v>
                </c:pt>
                <c:pt idx="2">
                  <c:v>7021.4299999999994</c:v>
                </c:pt>
                <c:pt idx="3">
                  <c:v>2442.62</c:v>
                </c:pt>
                <c:pt idx="4">
                  <c:v>2932.38</c:v>
                </c:pt>
                <c:pt idx="5">
                  <c:v>4186.4299999999994</c:v>
                </c:pt>
                <c:pt idx="6">
                  <c:v>4132.6200000000008</c:v>
                </c:pt>
                <c:pt idx="7">
                  <c:v>5208.57</c:v>
                </c:pt>
                <c:pt idx="8">
                  <c:v>3777.62</c:v>
                </c:pt>
                <c:pt idx="9">
                  <c:v>2323</c:v>
                </c:pt>
                <c:pt idx="10">
                  <c:v>1401.24</c:v>
                </c:pt>
                <c:pt idx="11">
                  <c:v>1139.29</c:v>
                </c:pt>
                <c:pt idx="12">
                  <c:v>659.14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16 дней</c:v>
          </c:tx>
          <c:spPr>
            <a:ln w="127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sysDash"/>
              </a:ln>
              <a:effectLst/>
            </c:spPr>
          </c:marker>
          <c:yVal>
            <c:numRef>
              <c:f>Лист1!$A$4:$Q$4</c:f>
              <c:numCache>
                <c:formatCode>General</c:formatCode>
                <c:ptCount val="17"/>
                <c:pt idx="0">
                  <c:v>3043.48</c:v>
                </c:pt>
                <c:pt idx="1">
                  <c:v>8828.48</c:v>
                </c:pt>
                <c:pt idx="2">
                  <c:v>5129.57</c:v>
                </c:pt>
                <c:pt idx="3">
                  <c:v>3075.22</c:v>
                </c:pt>
                <c:pt idx="4">
                  <c:v>1601.74</c:v>
                </c:pt>
                <c:pt idx="5">
                  <c:v>2842.8300000000004</c:v>
                </c:pt>
                <c:pt idx="6">
                  <c:v>5021.96</c:v>
                </c:pt>
                <c:pt idx="7">
                  <c:v>5585.87</c:v>
                </c:pt>
                <c:pt idx="8">
                  <c:v>3937.61</c:v>
                </c:pt>
                <c:pt idx="9">
                  <c:v>2887.3900000000003</c:v>
                </c:pt>
                <c:pt idx="10">
                  <c:v>1499.57</c:v>
                </c:pt>
                <c:pt idx="11">
                  <c:v>857.61</c:v>
                </c:pt>
                <c:pt idx="12">
                  <c:v>1536.78</c:v>
                </c:pt>
                <c:pt idx="13">
                  <c:v>1938.52</c:v>
                </c:pt>
                <c:pt idx="14">
                  <c:v>1360.48</c:v>
                </c:pt>
                <c:pt idx="15">
                  <c:v>1477.96</c:v>
                </c:pt>
                <c:pt idx="16">
                  <c:v>0</c:v>
                </c:pt>
              </c:numCache>
            </c:numRef>
          </c:yVal>
          <c:smooth val="1"/>
        </c:ser>
        <c:dLbls/>
        <c:axId val="107420288"/>
        <c:axId val="107446656"/>
      </c:scatterChart>
      <c:valAx>
        <c:axId val="10742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446656"/>
        <c:crosses val="autoZero"/>
        <c:crossBetween val="midCat"/>
      </c:valAx>
      <c:valAx>
        <c:axId val="107446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420288"/>
        <c:crosses val="autoZero"/>
        <c:crossBetween val="midCat"/>
      </c:valAx>
      <c:spPr>
        <a:noFill/>
        <a:ln cap="sq">
          <a:solidFill>
            <a:schemeClr val="accent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/>
              <a:t>СТОИМОСТЬ СТАЦИОНАРНОГО ЛЕЧЕНИЯ ("</a:t>
            </a:r>
            <a:r>
              <a:rPr lang="en-US" sz="1200" b="1" baseline="0"/>
              <a:t>I10*</a:t>
            </a:r>
            <a:r>
              <a:rPr lang="ru-RU" sz="1200" b="1" baseline="0"/>
              <a:t>")</a:t>
            </a:r>
          </a:p>
        </c:rich>
      </c:tx>
      <c:layout>
        <c:manualLayout>
          <c:xMode val="edge"/>
          <c:yMode val="edge"/>
          <c:x val="0.22334711286089245"/>
          <c:y val="1.525853018372703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181714785651795"/>
          <c:y val="6.7973394681756338E-2"/>
          <c:w val="0.83496062992125986"/>
          <c:h val="0.91873556906518228"/>
        </c:manualLayout>
      </c:layout>
      <c:scatterChart>
        <c:scatterStyle val="smoothMarker"/>
        <c:ser>
          <c:idx val="0"/>
          <c:order val="0"/>
          <c:tx>
            <c:v>7 дней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yVal>
            <c:numRef>
              <c:f>Лист1!$A$2:$Q$2</c:f>
              <c:numCache>
                <c:formatCode>General</c:formatCode>
                <c:ptCount val="17"/>
                <c:pt idx="0">
                  <c:v>4028.68</c:v>
                </c:pt>
                <c:pt idx="1">
                  <c:v>8056.3200000000006</c:v>
                </c:pt>
                <c:pt idx="2">
                  <c:v>6466.58</c:v>
                </c:pt>
                <c:pt idx="3">
                  <c:v>4662.63</c:v>
                </c:pt>
                <c:pt idx="4">
                  <c:v>6473.84</c:v>
                </c:pt>
                <c:pt idx="5">
                  <c:v>3037</c:v>
                </c:pt>
                <c:pt idx="6">
                  <c:v>1836.58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13 дней</c:v>
          </c:tx>
          <c:spPr>
            <a:ln w="127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ysDot"/>
              </a:ln>
              <a:effectLst/>
            </c:spPr>
          </c:marker>
          <c:yVal>
            <c:numRef>
              <c:f>Лист1!$A$3:$Q$3</c:f>
              <c:numCache>
                <c:formatCode>General</c:formatCode>
                <c:ptCount val="17"/>
                <c:pt idx="0">
                  <c:v>1227.3799999999999</c:v>
                </c:pt>
                <c:pt idx="1">
                  <c:v>9694.0499999999975</c:v>
                </c:pt>
                <c:pt idx="2">
                  <c:v>7021.4299999999994</c:v>
                </c:pt>
                <c:pt idx="3">
                  <c:v>2442.62</c:v>
                </c:pt>
                <c:pt idx="4">
                  <c:v>2932.38</c:v>
                </c:pt>
                <c:pt idx="5">
                  <c:v>4186.4299999999994</c:v>
                </c:pt>
                <c:pt idx="6">
                  <c:v>4132.6200000000008</c:v>
                </c:pt>
                <c:pt idx="7">
                  <c:v>5208.57</c:v>
                </c:pt>
                <c:pt idx="8">
                  <c:v>3777.62</c:v>
                </c:pt>
                <c:pt idx="9">
                  <c:v>2323</c:v>
                </c:pt>
                <c:pt idx="10">
                  <c:v>1401.24</c:v>
                </c:pt>
                <c:pt idx="11">
                  <c:v>1139.29</c:v>
                </c:pt>
                <c:pt idx="12">
                  <c:v>659.14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16 дней</c:v>
          </c:tx>
          <c:spPr>
            <a:ln w="127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sysDash"/>
              </a:ln>
              <a:effectLst/>
            </c:spPr>
          </c:marker>
          <c:yVal>
            <c:numRef>
              <c:f>Лист1!$A$4:$Q$4</c:f>
              <c:numCache>
                <c:formatCode>General</c:formatCode>
                <c:ptCount val="17"/>
                <c:pt idx="0">
                  <c:v>3043.48</c:v>
                </c:pt>
                <c:pt idx="1">
                  <c:v>8828.48</c:v>
                </c:pt>
                <c:pt idx="2">
                  <c:v>5129.57</c:v>
                </c:pt>
                <c:pt idx="3">
                  <c:v>3075.22</c:v>
                </c:pt>
                <c:pt idx="4">
                  <c:v>1601.74</c:v>
                </c:pt>
                <c:pt idx="5">
                  <c:v>2842.8300000000004</c:v>
                </c:pt>
                <c:pt idx="6">
                  <c:v>5021.96</c:v>
                </c:pt>
                <c:pt idx="7">
                  <c:v>5585.87</c:v>
                </c:pt>
                <c:pt idx="8">
                  <c:v>3937.61</c:v>
                </c:pt>
                <c:pt idx="9">
                  <c:v>2887.3900000000003</c:v>
                </c:pt>
                <c:pt idx="10">
                  <c:v>1499.57</c:v>
                </c:pt>
                <c:pt idx="11">
                  <c:v>857.61</c:v>
                </c:pt>
                <c:pt idx="12">
                  <c:v>1536.78</c:v>
                </c:pt>
                <c:pt idx="13">
                  <c:v>1938.52</c:v>
                </c:pt>
                <c:pt idx="14">
                  <c:v>1360.48</c:v>
                </c:pt>
                <c:pt idx="15">
                  <c:v>1477.96</c:v>
                </c:pt>
                <c:pt idx="16">
                  <c:v>0</c:v>
                </c:pt>
              </c:numCache>
            </c:numRef>
          </c:yVal>
          <c:smooth val="1"/>
        </c:ser>
        <c:dLbls/>
        <c:axId val="107945344"/>
        <c:axId val="107959808"/>
      </c:scatterChart>
      <c:valAx>
        <c:axId val="1079453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Дни</a:t>
                </a:r>
                <a:r>
                  <a:rPr lang="ru-RU" baseline="0"/>
                  <a:t> в стационаре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2561679790026252"/>
              <c:y val="0.9006629483814522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59808"/>
        <c:crosses val="autoZero"/>
        <c:crossBetween val="midCat"/>
      </c:valAx>
      <c:valAx>
        <c:axId val="107959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Стоимость услуг (тысяч рублей)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45344"/>
        <c:crosses val="autoZero"/>
        <c:crossBetween val="midCat"/>
      </c:valAx>
      <c:spPr>
        <a:noFill/>
        <a:ln cap="sq">
          <a:solidFill>
            <a:schemeClr val="accent1"/>
          </a:solidFill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/>
              <a:t>стоимость</a:t>
            </a:r>
            <a:r>
              <a:rPr lang="ru-RU" sz="1100" b="1" baseline="0"/>
              <a:t> лечения </a:t>
            </a:r>
            <a:r>
              <a:rPr lang="ru-RU" sz="1200" b="1" baseline="0"/>
              <a:t>нарастающим</a:t>
            </a:r>
            <a:r>
              <a:rPr lang="ru-RU" sz="1100" b="1" baseline="0"/>
              <a:t> итогом</a:t>
            </a:r>
            <a:endParaRPr lang="ru-RU" sz="1100" b="1"/>
          </a:p>
        </c:rich>
      </c:tx>
      <c:layout>
        <c:manualLayout>
          <c:xMode val="edge"/>
          <c:yMode val="edge"/>
          <c:x val="0.24243421052631584"/>
          <c:y val="1.221374045801526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83761569277522"/>
          <c:y val="6.4757603947439457E-2"/>
          <c:w val="0.84578481143804418"/>
          <c:h val="0.84756959159356704"/>
        </c:manualLayout>
      </c:layout>
      <c:lineChart>
        <c:grouping val="standard"/>
        <c:ser>
          <c:idx val="0"/>
          <c:order val="0"/>
          <c:tx>
            <c:v>7 дней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</a:ln>
              <a:effectLst/>
            </c:spPr>
          </c:marker>
          <c:val>
            <c:numRef>
              <c:f>Лист3!$A$1:$Q$1</c:f>
              <c:numCache>
                <c:formatCode>General</c:formatCode>
                <c:ptCount val="17"/>
                <c:pt idx="0">
                  <c:v>4828.68</c:v>
                </c:pt>
                <c:pt idx="1">
                  <c:v>12085</c:v>
                </c:pt>
                <c:pt idx="2">
                  <c:v>18551.68</c:v>
                </c:pt>
                <c:pt idx="3">
                  <c:v>23214.21</c:v>
                </c:pt>
                <c:pt idx="4">
                  <c:v>29688.05</c:v>
                </c:pt>
                <c:pt idx="5">
                  <c:v>32725.05</c:v>
                </c:pt>
                <c:pt idx="6">
                  <c:v>34561.629999999997</c:v>
                </c:pt>
              </c:numCache>
            </c:numRef>
          </c:val>
        </c:ser>
        <c:ser>
          <c:idx val="1"/>
          <c:order val="1"/>
          <c:tx>
            <c:v>13 дней</c:v>
          </c:tx>
          <c:spPr>
            <a:ln w="127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dash"/>
                <a:round/>
              </a:ln>
              <a:effectLst/>
            </c:spPr>
          </c:marker>
          <c:val>
            <c:numRef>
              <c:f>Лист3!$A$2:$Q$2</c:f>
              <c:numCache>
                <c:formatCode>General</c:formatCode>
                <c:ptCount val="17"/>
                <c:pt idx="0">
                  <c:v>1227.3799999999999</c:v>
                </c:pt>
                <c:pt idx="1">
                  <c:v>10921.43</c:v>
                </c:pt>
                <c:pt idx="2">
                  <c:v>17942.86</c:v>
                </c:pt>
                <c:pt idx="3">
                  <c:v>20385.480000000003</c:v>
                </c:pt>
                <c:pt idx="4">
                  <c:v>23317.86</c:v>
                </c:pt>
                <c:pt idx="5">
                  <c:v>27504.29</c:v>
                </c:pt>
                <c:pt idx="6">
                  <c:v>31636.91</c:v>
                </c:pt>
                <c:pt idx="7">
                  <c:v>36845.480000000003</c:v>
                </c:pt>
                <c:pt idx="8">
                  <c:v>40623.1</c:v>
                </c:pt>
                <c:pt idx="9">
                  <c:v>42946.1</c:v>
                </c:pt>
                <c:pt idx="10">
                  <c:v>44347.340000000004</c:v>
                </c:pt>
                <c:pt idx="11">
                  <c:v>45486.63</c:v>
                </c:pt>
                <c:pt idx="12">
                  <c:v>46145.77</c:v>
                </c:pt>
              </c:numCache>
            </c:numRef>
          </c:val>
        </c:ser>
        <c:ser>
          <c:idx val="2"/>
          <c:order val="2"/>
          <c:tx>
            <c:v>16 дней</c:v>
          </c:tx>
          <c:spPr>
            <a:ln w="1270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sysDot"/>
                <a:round/>
              </a:ln>
              <a:effectLst/>
            </c:spPr>
          </c:marker>
          <c:val>
            <c:numRef>
              <c:f>Лист3!$A$3:$Q$3</c:f>
              <c:numCache>
                <c:formatCode>General</c:formatCode>
                <c:ptCount val="17"/>
                <c:pt idx="0">
                  <c:v>3043.48</c:v>
                </c:pt>
                <c:pt idx="1">
                  <c:v>11871.96</c:v>
                </c:pt>
                <c:pt idx="2">
                  <c:v>17001.53</c:v>
                </c:pt>
                <c:pt idx="3">
                  <c:v>20076.75</c:v>
                </c:pt>
                <c:pt idx="4">
                  <c:v>21678.49</c:v>
                </c:pt>
                <c:pt idx="5">
                  <c:v>24521.32</c:v>
                </c:pt>
                <c:pt idx="6">
                  <c:v>29543.279999999995</c:v>
                </c:pt>
                <c:pt idx="7">
                  <c:v>35129.15</c:v>
                </c:pt>
                <c:pt idx="8">
                  <c:v>39066.759999999995</c:v>
                </c:pt>
                <c:pt idx="9">
                  <c:v>41954.15</c:v>
                </c:pt>
                <c:pt idx="10">
                  <c:v>43453.719999999994</c:v>
                </c:pt>
                <c:pt idx="11">
                  <c:v>44311.33</c:v>
                </c:pt>
                <c:pt idx="12">
                  <c:v>45848.11</c:v>
                </c:pt>
                <c:pt idx="13">
                  <c:v>47786.63</c:v>
                </c:pt>
                <c:pt idx="14">
                  <c:v>49147.11</c:v>
                </c:pt>
                <c:pt idx="15">
                  <c:v>50625.07</c:v>
                </c:pt>
              </c:numCache>
            </c:numRef>
          </c:val>
        </c:ser>
        <c:ser>
          <c:idx val="3"/>
          <c:order val="3"/>
          <c:tx>
            <c:v>ОМС (база)</c:v>
          </c:tx>
          <c:spPr>
            <a:ln w="127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x"/>
            <c:size val="6"/>
            <c:spPr>
              <a:noFill/>
              <a:ln w="12700">
                <a:solidFill>
                  <a:schemeClr val="accent4"/>
                </a:solidFill>
                <a:prstDash val="sysDash"/>
                <a:round/>
              </a:ln>
              <a:effectLst/>
            </c:spPr>
          </c:marker>
          <c:val>
            <c:numRef>
              <c:f>Лист3!$A$4:$Q$4</c:f>
              <c:numCache>
                <c:formatCode>General</c:formatCode>
                <c:ptCount val="17"/>
                <c:pt idx="0">
                  <c:v>1367.5</c:v>
                </c:pt>
                <c:pt idx="1">
                  <c:v>2735</c:v>
                </c:pt>
                <c:pt idx="2">
                  <c:v>4102.5</c:v>
                </c:pt>
                <c:pt idx="3">
                  <c:v>5470</c:v>
                </c:pt>
                <c:pt idx="4">
                  <c:v>6837.5</c:v>
                </c:pt>
                <c:pt idx="5">
                  <c:v>8205</c:v>
                </c:pt>
                <c:pt idx="6">
                  <c:v>9572.5</c:v>
                </c:pt>
                <c:pt idx="7">
                  <c:v>10940</c:v>
                </c:pt>
                <c:pt idx="8">
                  <c:v>12307.5</c:v>
                </c:pt>
                <c:pt idx="9">
                  <c:v>13675</c:v>
                </c:pt>
                <c:pt idx="10">
                  <c:v>15042.5</c:v>
                </c:pt>
                <c:pt idx="11">
                  <c:v>20512.5</c:v>
                </c:pt>
                <c:pt idx="12">
                  <c:v>20512.5</c:v>
                </c:pt>
                <c:pt idx="13">
                  <c:v>20512.5</c:v>
                </c:pt>
                <c:pt idx="14">
                  <c:v>20512.5</c:v>
                </c:pt>
                <c:pt idx="15">
                  <c:v>20512.5</c:v>
                </c:pt>
                <c:pt idx="16">
                  <c:v>20512.5</c:v>
                </c:pt>
              </c:numCache>
            </c:numRef>
          </c:val>
        </c:ser>
        <c:ser>
          <c:idx val="4"/>
          <c:order val="4"/>
          <c:tx>
            <c:v>ОМС (максимум)</c:v>
          </c:tx>
          <c:spPr>
            <a:ln w="127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star"/>
            <c:size val="6"/>
            <c:spPr>
              <a:noFill/>
              <a:ln w="12700">
                <a:solidFill>
                  <a:schemeClr val="accent5"/>
                </a:solidFill>
                <a:prstDash val="sysDash"/>
                <a:round/>
              </a:ln>
              <a:effectLst/>
            </c:spPr>
          </c:marker>
          <c:val>
            <c:numRef>
              <c:f>Лист3!$A$5:$Q$5</c:f>
              <c:numCache>
                <c:formatCode>General</c:formatCode>
                <c:ptCount val="17"/>
                <c:pt idx="0">
                  <c:v>3254.6499999999992</c:v>
                </c:pt>
                <c:pt idx="1">
                  <c:v>6509.2999999999993</c:v>
                </c:pt>
                <c:pt idx="2">
                  <c:v>9763.9499999999953</c:v>
                </c:pt>
                <c:pt idx="3">
                  <c:v>13018.599999999997</c:v>
                </c:pt>
                <c:pt idx="4">
                  <c:v>16273.25</c:v>
                </c:pt>
                <c:pt idx="5">
                  <c:v>19527.899999999994</c:v>
                </c:pt>
                <c:pt idx="6">
                  <c:v>22782.55</c:v>
                </c:pt>
                <c:pt idx="7">
                  <c:v>26037.199999999993</c:v>
                </c:pt>
                <c:pt idx="8">
                  <c:v>29291.85</c:v>
                </c:pt>
                <c:pt idx="9">
                  <c:v>32546.5</c:v>
                </c:pt>
                <c:pt idx="10">
                  <c:v>35801.15</c:v>
                </c:pt>
                <c:pt idx="11">
                  <c:v>48819.75</c:v>
                </c:pt>
                <c:pt idx="12">
                  <c:v>48819.75</c:v>
                </c:pt>
                <c:pt idx="13">
                  <c:v>48819.75</c:v>
                </c:pt>
                <c:pt idx="14">
                  <c:v>48819.75</c:v>
                </c:pt>
                <c:pt idx="15">
                  <c:v>48819.75</c:v>
                </c:pt>
                <c:pt idx="16">
                  <c:v>48819.75</c:v>
                </c:pt>
              </c:numCache>
            </c:numRef>
          </c:val>
        </c:ser>
        <c:dLbls/>
        <c:marker val="1"/>
        <c:axId val="110220032"/>
        <c:axId val="110221952"/>
      </c:lineChart>
      <c:catAx>
        <c:axId val="110220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Дни лечения в стационаре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221952"/>
        <c:crosses val="autoZero"/>
        <c:auto val="1"/>
        <c:lblAlgn val="ctr"/>
        <c:lblOffset val="100"/>
      </c:catAx>
      <c:valAx>
        <c:axId val="11022195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общая стоимость лечения (ТЫС.РУБ.)</a:t>
                </a:r>
              </a:p>
            </c:rich>
          </c:tx>
          <c:layout>
            <c:manualLayout>
              <c:xMode val="edge"/>
              <c:yMode val="edge"/>
              <c:x val="1.9218814753418988E-2"/>
              <c:y val="0.2357254312676564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2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843191402022615E-2"/>
          <c:y val="0.10326281144642507"/>
          <c:w val="0.9716808836395453"/>
          <c:h val="5.596276131665727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Обобщенная эффективность </a:t>
            </a:r>
            <a:r>
              <a:rPr lang="ru-RU" dirty="0"/>
              <a:t>работы специалиста</a:t>
            </a:r>
          </a:p>
        </c:rich>
      </c:tx>
      <c:layout>
        <c:manualLayout>
          <c:xMode val="edge"/>
          <c:yMode val="edge"/>
          <c:x val="0.11859176029962548"/>
          <c:y val="0.12575932170971041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Лист1!$A$1</c:f>
              <c:strCache>
                <c:ptCount val="1"/>
                <c:pt idx="0">
                  <c:v>Ветошкин А.А.</c:v>
                </c:pt>
              </c:strCache>
            </c:strRef>
          </c:tx>
          <c:spPr>
            <a:ln w="38100" cap="flat" cmpd="dbl" algn="ctr">
              <a:solidFill>
                <a:srgbClr val="002060"/>
              </a:solidFill>
              <a:miter lim="800000"/>
            </a:ln>
            <a:effectLst/>
          </c:spPr>
          <c:marker>
            <c:symbol val="none"/>
          </c:marker>
          <c:val>
            <c:numRef>
              <c:f>Лист1!$A$2:$A$13</c:f>
              <c:numCache>
                <c:formatCode>0.00</c:formatCode>
                <c:ptCount val="12"/>
                <c:pt idx="0">
                  <c:v>1.1499999999999997</c:v>
                </c:pt>
                <c:pt idx="1">
                  <c:v>1.44</c:v>
                </c:pt>
                <c:pt idx="2">
                  <c:v>1.03</c:v>
                </c:pt>
                <c:pt idx="3">
                  <c:v>1.32</c:v>
                </c:pt>
                <c:pt idx="4">
                  <c:v>1.8</c:v>
                </c:pt>
                <c:pt idx="5">
                  <c:v>1.25</c:v>
                </c:pt>
                <c:pt idx="6">
                  <c:v>1.51</c:v>
                </c:pt>
                <c:pt idx="7">
                  <c:v>1.4</c:v>
                </c:pt>
                <c:pt idx="8">
                  <c:v>1.0900000000000001</c:v>
                </c:pt>
                <c:pt idx="9">
                  <c:v>1.8</c:v>
                </c:pt>
                <c:pt idx="10">
                  <c:v>1.05</c:v>
                </c:pt>
                <c:pt idx="11">
                  <c:v>1.53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Ганохарити И.С.</c:v>
                </c:pt>
              </c:strCache>
            </c:strRef>
          </c:tx>
          <c:spPr>
            <a:ln w="38100" cap="flat" cmpd="dbl" algn="ctr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val>
            <c:numRef>
              <c:f>Лист1!$B$2:$B$13</c:f>
              <c:numCache>
                <c:formatCode>0.00</c:formatCode>
                <c:ptCount val="12"/>
                <c:pt idx="0">
                  <c:v>1.6300000000000001</c:v>
                </c:pt>
                <c:pt idx="1">
                  <c:v>0.15000000000000002</c:v>
                </c:pt>
                <c:pt idx="2">
                  <c:v>0.93</c:v>
                </c:pt>
                <c:pt idx="3">
                  <c:v>1.76</c:v>
                </c:pt>
                <c:pt idx="4">
                  <c:v>1.46</c:v>
                </c:pt>
                <c:pt idx="5">
                  <c:v>0.99</c:v>
                </c:pt>
                <c:pt idx="6">
                  <c:v>0</c:v>
                </c:pt>
                <c:pt idx="7">
                  <c:v>0.34</c:v>
                </c:pt>
                <c:pt idx="8">
                  <c:v>2.25</c:v>
                </c:pt>
                <c:pt idx="9">
                  <c:v>2.02</c:v>
                </c:pt>
                <c:pt idx="10">
                  <c:v>1.73</c:v>
                </c:pt>
                <c:pt idx="11">
                  <c:v>0.66000000000000014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Король В.Д.</c:v>
                </c:pt>
              </c:strCache>
            </c:strRef>
          </c:tx>
          <c:spPr>
            <a:ln w="38100" cap="flat" cmpd="dbl" algn="ctr">
              <a:solidFill>
                <a:srgbClr val="00B050"/>
              </a:solidFill>
              <a:miter lim="800000"/>
            </a:ln>
            <a:effectLst/>
          </c:spPr>
          <c:marker>
            <c:symbol val="none"/>
          </c:marker>
          <c:val>
            <c:numRef>
              <c:f>Лист1!$C$2:$C$13</c:f>
              <c:numCache>
                <c:formatCode>0.00</c:formatCode>
                <c:ptCount val="12"/>
                <c:pt idx="0">
                  <c:v>1.24</c:v>
                </c:pt>
                <c:pt idx="1">
                  <c:v>1.22</c:v>
                </c:pt>
                <c:pt idx="2">
                  <c:v>1.37</c:v>
                </c:pt>
                <c:pt idx="3">
                  <c:v>2.63</c:v>
                </c:pt>
                <c:pt idx="4">
                  <c:v>1.33</c:v>
                </c:pt>
                <c:pt idx="5">
                  <c:v>1.8800000000000001</c:v>
                </c:pt>
                <c:pt idx="6">
                  <c:v>1.9000000000000001</c:v>
                </c:pt>
                <c:pt idx="7">
                  <c:v>1.48</c:v>
                </c:pt>
                <c:pt idx="8">
                  <c:v>1.27</c:v>
                </c:pt>
                <c:pt idx="9">
                  <c:v>1.6500000000000001</c:v>
                </c:pt>
                <c:pt idx="10">
                  <c:v>1.23</c:v>
                </c:pt>
                <c:pt idx="11">
                  <c:v>2.14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Шипулина Г.В.</c:v>
                </c:pt>
              </c:strCache>
            </c:strRef>
          </c:tx>
          <c:spPr>
            <a:ln w="38100" cap="flat" cmpd="dbl" algn="ctr">
              <a:solidFill>
                <a:schemeClr val="tx1"/>
              </a:solidFill>
              <a:prstDash val="sysDot"/>
              <a:miter lim="800000"/>
            </a:ln>
            <a:effectLst/>
          </c:spPr>
          <c:marker>
            <c:symbol val="none"/>
          </c:marker>
          <c:val>
            <c:numRef>
              <c:f>Лист1!$E$2:$E$13</c:f>
              <c:numCache>
                <c:formatCode>0.00</c:formatCode>
                <c:ptCount val="12"/>
                <c:pt idx="0">
                  <c:v>1.33</c:v>
                </c:pt>
                <c:pt idx="1">
                  <c:v>1.6800000000000002</c:v>
                </c:pt>
                <c:pt idx="2">
                  <c:v>2.8699999999999997</c:v>
                </c:pt>
                <c:pt idx="3">
                  <c:v>1.7</c:v>
                </c:pt>
                <c:pt idx="4">
                  <c:v>2.13</c:v>
                </c:pt>
                <c:pt idx="5">
                  <c:v>1.3800000000000001</c:v>
                </c:pt>
                <c:pt idx="6">
                  <c:v>1.1299999999999997</c:v>
                </c:pt>
                <c:pt idx="7">
                  <c:v>1.23</c:v>
                </c:pt>
                <c:pt idx="8">
                  <c:v>1.32</c:v>
                </c:pt>
                <c:pt idx="9">
                  <c:v>1.61</c:v>
                </c:pt>
                <c:pt idx="10">
                  <c:v>0.87000000000000011</c:v>
                </c:pt>
                <c:pt idx="11">
                  <c:v>0.94000000000000006</c:v>
                </c:pt>
              </c:numCache>
            </c:numRef>
          </c:val>
        </c:ser>
        <c:dLbls/>
        <c:marker val="1"/>
        <c:axId val="111418752"/>
        <c:axId val="111432832"/>
      </c:lineChart>
      <c:catAx>
        <c:axId val="1114187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432832"/>
        <c:crosses val="autoZero"/>
        <c:auto val="1"/>
        <c:lblAlgn val="ctr"/>
        <c:lblOffset val="100"/>
      </c:catAx>
      <c:valAx>
        <c:axId val="111432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  <a:alpha val="32000"/>
                </a:schemeClr>
              </a:solidFill>
            </a:ln>
            <a:effectLst/>
          </c:spPr>
        </c:minorGridlines>
        <c:numFmt formatCode="0.00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4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906661948155354"/>
          <c:y val="0.25077895832647429"/>
          <c:w val="0.61587425167359733"/>
          <c:h val="6.72000301016400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0.04719</cdr:x>
      <cdr:y>0.65</cdr:y>
    </cdr:from>
    <cdr:to>
      <cdr:x>0.98427</cdr:x>
      <cdr:y>0.65278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00050" y="2228850"/>
          <a:ext cx="7943850" cy="952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0.04719</cdr:x>
      <cdr:y>0.69444</cdr:y>
    </cdr:from>
    <cdr:to>
      <cdr:x>0.98315</cdr:x>
      <cdr:y>0.69444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00050" y="2381250"/>
          <a:ext cx="793432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0.04607</cdr:x>
      <cdr:y>0.60278</cdr:y>
    </cdr:from>
    <cdr:to>
      <cdr:x>0.98315</cdr:x>
      <cdr:y>0.60278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390525" y="2066925"/>
          <a:ext cx="794385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0.0498</cdr:x>
      <cdr:y>0.626</cdr:y>
    </cdr:from>
    <cdr:to>
      <cdr:x>0.98576</cdr:x>
      <cdr:y>0.62878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422201" y="2146548"/>
          <a:ext cx="7934367" cy="953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F6A3E9-15EB-48F3-9877-746E1CBB8FFA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9830C-F777-4ECF-908F-23F47A750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33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024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048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072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096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51203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443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684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924" algn="l" defTabSz="74048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2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E(j) – </a:t>
            </a: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интегральный показатель эффективности работы специалиста;</a:t>
            </a:r>
          </a:p>
          <a:p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показатели эффективности по конкретным (контролируемым) направлениям работы</a:t>
            </a:r>
          </a:p>
          <a:p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(К1 – показатель эффективности лечебных эпизодов);</a:t>
            </a:r>
          </a:p>
          <a:p>
            <a:r>
              <a:rPr lang="en-US" sz="8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выделяемой подгруппы.</a:t>
            </a:r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02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E(j) – </a:t>
            </a: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интегральный показатель эффективности работы специалиста;</a:t>
            </a:r>
          </a:p>
          <a:p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показатели эффективности по конкретным (контролируемым) направлениям работы</a:t>
            </a:r>
          </a:p>
          <a:p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(К1 – показатель эффективности лечебных эпизодов);</a:t>
            </a:r>
          </a:p>
          <a:p>
            <a:r>
              <a:rPr lang="en-US" sz="8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выделяемой подгруппы.</a:t>
            </a:r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02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2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начала зададим себе вопрос: «Что нового приобрели органы управления здравоохранением в результате информатизации отрасли?». Если говорить о медицинских организациях и врачах, ответ более-ли-менее понятен. Это, безусловно, качественная информационная поддержка специалистов; полезный, в некоторых областях, ресурс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ИЭМК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возможность планирования диспансеризаций (правда, без гарантии их проведения); телемедицину с непонятной пока эффективностью ее применения; наконец широко разрекламированную удаленную запись к специалистам (без гарантии, к сожалению, посещения специалиста, минуя очередь). Федеральные сервисы, типа «Аналитика», мы не рассматриваем, так как не располагаем достоверной информацией по их активному использованию.</a:t>
            </a:r>
          </a:p>
          <a:p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2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Качество и корректность, к сожалению, не гарантируются</a:t>
            </a:r>
          </a:p>
          <a:p>
            <a:pPr marL="228600" indent="-228600">
              <a:buAutoNum type="arabicPeriod"/>
            </a:pP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основе которого лежат прошлогодние шаблоны </a:t>
            </a:r>
            <a:r>
              <a:rPr lang="ru-RU" sz="8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ОМС</a:t>
            </a: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отсутствует учет дополнительных источников финансирования</a:t>
            </a:r>
          </a:p>
          <a:p>
            <a:pPr marL="228600" indent="-228600">
              <a:buAutoNum type="arabicPeriod"/>
            </a:pP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</a:p>
          <a:p>
            <a:pPr marL="0" indent="0">
              <a:buNone/>
            </a:pPr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  </a:t>
            </a: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оценки эффективности и уровня их использования и загрузки</a:t>
            </a:r>
          </a:p>
          <a:p>
            <a:pPr marL="0" indent="0">
              <a:buNone/>
            </a:pPr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  </a:t>
            </a: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Результативность</a:t>
            </a: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которых никого, кроме МО, по большому счету, не интересует</a:t>
            </a:r>
          </a:p>
          <a:p>
            <a:pPr marL="0" indent="0">
              <a:buNone/>
            </a:pPr>
            <a:r>
              <a:rPr lang="en-US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  </a:t>
            </a: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Которые, почему-то, формируются по каждой группе самостоятельно</a:t>
            </a:r>
          </a:p>
          <a:p>
            <a:pPr marL="0" indent="0">
              <a:buNone/>
            </a:pPr>
            <a:endParaRPr lang="ru-RU" sz="8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sz="8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для этого были израсходованы десятки миллиардов рублей?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Остается констатировать, что финансовые ресурсы нашего государства воистину неисчерпаемы. Пожалуй, ни одна другая страна себе такого позволить не может. </a:t>
            </a:r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25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самом деле есть один фоновый, но крайне важный результат, перспективность которого, как нам кажется, серьезно недооценена. За последние годы в регионах накоплены сотни терабайт информации, аналитическая обработка которых способна серьезно повлиять, как на качество и результативность лечебных процессов, так и на оптимизацию бюджетных расходов. </a:t>
            </a:r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чего можно (точнее, нужно было уже вчера!) начать? Прежде всего, имеет прямой смысл выделить в самостоятельные задачи (с целевым финансированием) направления, связанные с оценкой целесообразности анализа накопленных данных.</a:t>
            </a:r>
          </a:p>
          <a:p>
            <a:pPr marL="228600" indent="-228600">
              <a:buAutoNum type="arabicPeriod"/>
            </a:pPr>
            <a:r>
              <a:rPr lang="ru-RU" sz="10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должны научиться формировать такие описания рассматриваемых процессов, на основе которых можно проводить их анализ</a:t>
            </a:r>
          </a:p>
          <a:p>
            <a:pPr marL="228600" indent="-228600">
              <a:buAutoNum type="arabicPeriod"/>
            </a:pPr>
            <a:r>
              <a:rPr lang="ru-RU" sz="10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необходимо ориентироваться на цели, которые реально достижимы с учетом используемых подходов и доступных ресурсов</a:t>
            </a:r>
          </a:p>
          <a:p>
            <a:pPr marL="228600" indent="-228600">
              <a:buAutoNum type="arabicPeriod"/>
            </a:pPr>
            <a:r>
              <a:rPr lang="ru-RU" sz="10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опираться на максимально точные представления о том, к чему могут привести планируемые нами изменения</a:t>
            </a:r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02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целевого показателя (индикатора), нуждающегося в улучшении;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факторов, оказывающих наибольшее влияние на целевой показатель;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наличии пусть даже несовершенных модельных описаний проведение анализа вероятного влияния на значение показателя возможных изменений в подходах к организации и проведению используемых бизнес-процессов;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результатов анализа выбор варианта решения, который прогнозирует получение наибольшего положительного эффекта при минимальных ресурсных затратах (предпочтительно, организационных);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документов, обеспечивающих юридические основания для реализации необходимых изменений процесса;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пилотного проекта (с использованием подготовленных ранее индикаторов и методов оценки их динамических значений) для сопоставления реальных изменений с прогнозом.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реализации подобного подхода подтверждается результатами использования хранящейся в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информации для подготовки управленческих решений по приведенным ниже задачам.</a:t>
            </a:r>
          </a:p>
          <a:p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67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2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9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данном примере получена статистически значимая корреляция между длительностью стационарного лечения пациента с диагнозом «</a:t>
            </a:r>
            <a:r>
              <a:rPr lang="en-US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I11</a:t>
            </a:r>
            <a:r>
              <a:rPr lang="ru-RU" sz="8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фактом проведения ряда анализов. Для получения зависимости были обработаны восемьсот эпизодов.</a:t>
            </a:r>
          </a:p>
          <a:p>
            <a:endParaRPr lang="ru-RU" sz="8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4D134-C8D4-4C55-8EE6-672E776EF09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6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9F4B4-A06B-4DC4-B557-9759141FC1D4}" type="datetimeFigureOut">
              <a:rPr lang="ru-RU" smtClean="0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CA23-8846-4368-B5EF-61A5C7424B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E1F05-3B3C-4C09-A500-AC5F5D399345}" type="datetimeFigureOut">
              <a:rPr lang="ru-RU" smtClean="0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56B5-71EA-449C-A276-07D68C249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701601" y="5372809"/>
            <a:ext cx="41471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075286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DBB4C-11CB-4CBD-9EB0-68CBF41E55C9}" type="datetimeFigureOut">
              <a:rPr lang="ru-RU" smtClean="0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12366-3E17-4A45-B799-48F8414EC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76010-DCA5-4C65-BEF8-3F04A33EDD0F}" type="datetimeFigureOut">
              <a:rPr lang="ru-RU" smtClean="0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85C8A-F277-4EF5-9510-C48143E7D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B5871-D4A0-4A51-8A64-FB62612AD7A1}" type="datetimeFigureOut">
              <a:rPr lang="ru-RU" smtClean="0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CAFB-F307-4922-BC63-27127092F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627A-04E3-4101-B757-BEADFE32EF8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4A61-293A-4D36-AFDE-E3969E327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32" r:id="rId12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44135" y="5174"/>
            <a:ext cx="188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E39A6F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PT Magistral" pitchFamily="2" charset="0"/>
              </a:rPr>
              <a:t>qMS</a:t>
            </a:r>
            <a:endParaRPr lang="ru-RU" sz="60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rgbClr val="E39A6F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PT Magistral" pitchFamily="2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83568" y="5443982"/>
            <a:ext cx="8280920" cy="1152128"/>
          </a:xfrm>
          <a:prstGeom prst="round2DiagRect">
            <a:avLst>
              <a:gd name="adj1" fmla="val 27954"/>
              <a:gd name="adj2" fmla="val 0"/>
            </a:avLst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67744" y="5509022"/>
            <a:ext cx="66967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dist="12700" dir="5400000" algn="t" rotWithShape="0">
                    <a:prstClr val="black">
                      <a:alpha val="21000"/>
                    </a:prstClr>
                  </a:outerShdw>
                </a:effectLst>
                <a:latin typeface="PT Magistral" pitchFamily="2" charset="0"/>
              </a:rPr>
              <a:t>Аналитический потенциал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dist="12700" dir="5400000" algn="t" rotWithShape="0">
                    <a:prstClr val="black">
                      <a:alpha val="21000"/>
                    </a:prstClr>
                  </a:outerShdw>
                </a:effectLst>
                <a:latin typeface="PT Magistral" pitchFamily="2" charset="0"/>
              </a:rPr>
              <a:t>МИС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dist="12700" dir="5400000" algn="t" rotWithShape="0">
                    <a:prstClr val="black">
                      <a:alpha val="21000"/>
                    </a:prstClr>
                  </a:outerShdw>
                </a:effectLst>
                <a:latin typeface="PT Magistral" pitchFamily="2" charset="0"/>
              </a:rPr>
              <a:t> «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dist="12700" dir="5400000" algn="t" rotWithShape="0">
                    <a:prstClr val="black">
                      <a:alpha val="21000"/>
                    </a:prstClr>
                  </a:outerShdw>
                </a:effectLst>
                <a:latin typeface="PT Magistral" pitchFamily="2" charset="0"/>
              </a:rPr>
              <a:t>qMS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dist="12700" dir="5400000" algn="t" rotWithShape="0">
                    <a:prstClr val="black">
                      <a:alpha val="21000"/>
                    </a:prstClr>
                  </a:outerShdw>
                </a:effectLst>
                <a:latin typeface="PT Magistral" pitchFamily="2" charset="0"/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dist="12700" dir="5400000" algn="t" rotWithShape="0">
                  <a:prstClr val="black">
                    <a:alpha val="21000"/>
                  </a:prstClr>
                </a:outerShdw>
              </a:effectLst>
              <a:latin typeface="PT Magistral" pitchFamily="2" charset="0"/>
            </a:endParaRPr>
          </a:p>
        </p:txBody>
      </p:sp>
      <p:pic>
        <p:nvPicPr>
          <p:cNvPr id="15" name="Рисунок 14" descr="logo-stripe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3511" y="0"/>
            <a:ext cx="2330257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540048" y="994521"/>
            <a:ext cx="6424439" cy="4406142"/>
            <a:chOff x="2540048" y="994521"/>
            <a:chExt cx="6424439" cy="440614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20369" y="2790820"/>
              <a:ext cx="3278288" cy="260984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40048" y="994521"/>
              <a:ext cx="6424439" cy="248692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20186828">
              <a:off x="3717692" y="1795790"/>
              <a:ext cx="4694684" cy="1866784"/>
            </a:xfrm>
            <a:prstGeom prst="rect">
              <a:avLst/>
            </a:prstGeom>
          </p:spPr>
        </p:pic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xmlns="" val="1442896923"/>
                </p:ext>
              </p:extLst>
            </p:nvPr>
          </p:nvGraphicFramePr>
          <p:xfrm>
            <a:off x="2540049" y="2814757"/>
            <a:ext cx="2880320" cy="25436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267744" y="1913578"/>
                <a:ext cx="4092852" cy="1163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ru-RU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d>
                                    <m:dPr>
                                      <m:ctrlP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ru-RU" sz="18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  <m:d>
                                    <m:dPr>
                                      <m:ctrlP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den>
                              </m:f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d>
                                        <m:dPr>
                                          <m:ctrlP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  <m:d>
                                        <m:dPr>
                                          <m:ctrlP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ru-RU" sz="1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  <m:d>
                                        <m:dPr>
                                          <m:ctrlP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ru-RU" sz="1800" b="1" i="1"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d>
                                        <m:dPr>
                                          <m:ctrlP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nary>
                      <m:r>
                        <a:rPr lang="ru-RU" sz="18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u-RU" sz="18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18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ru-RU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13578"/>
                <a:ext cx="4092852" cy="1163845"/>
              </a:xfrm>
              <a:prstGeom prst="rect">
                <a:avLst/>
              </a:prstGeom>
              <a:blipFill rotWithShape="0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092562" y="476672"/>
            <a:ext cx="28921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97000" algn="l"/>
              </a:tabLst>
            </a:pPr>
            <a:r>
              <a:rPr lang="en-US" sz="1800" b="1" i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E(j)=</a:t>
            </a:r>
            <a:r>
              <a:rPr lang="en-US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K1(j)</a:t>
            </a:r>
            <a:r>
              <a:rPr lang="ru-RU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*</a:t>
            </a:r>
            <a:r>
              <a:rPr lang="en-US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K2(j)</a:t>
            </a:r>
            <a:r>
              <a:rPr lang="ru-RU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*</a:t>
            </a:r>
            <a:r>
              <a:rPr lang="en-US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…</a:t>
            </a:r>
            <a:r>
              <a:rPr lang="ru-RU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*</a:t>
            </a:r>
            <a:r>
              <a:rPr lang="en-US" sz="1800" b="1" i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Kn</a:t>
            </a:r>
            <a:r>
              <a:rPr lang="en-US" sz="18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(j</a:t>
            </a:r>
            <a:r>
              <a:rPr lang="en-US" sz="1800" b="1" i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endParaRPr lang="ru-RU" sz="1800" b="1" i="1" dirty="0"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0569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- 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 конкретного специалиста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[цель поступления; вид поступления; диагноз (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КСГ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)]</a:t>
            </a:r>
            <a:endParaRPr lang="ru-RU" sz="20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4338560"/>
              </p:ext>
            </p:extLst>
          </p:nvPr>
        </p:nvGraphicFramePr>
        <p:xfrm>
          <a:off x="365851" y="2611582"/>
          <a:ext cx="8477250" cy="364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32676821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0791" y="1556792"/>
            <a:ext cx="828310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Сочетание накопленных данных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и функционала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МИС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формируют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уникальный инструмент анализа и повышения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эффективности работы отрасли.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И только от нас зависит, как мы им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T Magistral" pitchFamily="2" charset="0"/>
                <a:cs typeface="Times New Roman" panose="02020603050405020304" pitchFamily="18" charset="0"/>
              </a:rPr>
              <a:t>воспользуемся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5454035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5776" y="5581030"/>
            <a:ext cx="633670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Санкт-Петербург, ул.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Гаккелевская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 21-а,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PT Sans" pitchFamily="34" charset="-52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+7 (812) 944-54-17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/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</a:br>
            <a:r>
              <a:rPr lang="en-US" sz="2800" u="sng" dirty="0" smtClean="0">
                <a:solidFill>
                  <a:srgbClr val="0070C0"/>
                </a:solidFill>
                <a:latin typeface="PT Sans" pitchFamily="34" charset="-52"/>
              </a:rPr>
              <a:t>www.sparm.com</a:t>
            </a:r>
            <a:endParaRPr lang="ru-RU" sz="2800" b="1" u="sng" dirty="0">
              <a:solidFill>
                <a:srgbClr val="0070C0"/>
              </a:solidFill>
              <a:effectLst>
                <a:outerShdw dist="12700" dir="5400000" algn="t" rotWithShape="0">
                  <a:prstClr val="black">
                    <a:alpha val="21000"/>
                  </a:prstClr>
                </a:outerShdw>
              </a:effectLst>
              <a:latin typeface="PT Sans" pitchFamily="34" charset="-52"/>
            </a:endParaRPr>
          </a:p>
        </p:txBody>
      </p:sp>
      <p:pic>
        <p:nvPicPr>
          <p:cNvPr id="15" name="Рисунок 14" descr="logo-stripe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3511" y="0"/>
            <a:ext cx="233025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2357430"/>
            <a:ext cx="671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Благодарим  за внимание!</a:t>
            </a:r>
          </a:p>
        </p:txBody>
      </p:sp>
    </p:spTree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68344" y="6141300"/>
            <a:ext cx="1303040" cy="434347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260648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1305912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Аналитический потенциал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МИС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«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qMS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»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и инструменты повышения  эффективности регионального здравоохранения</a:t>
            </a:r>
          </a:p>
          <a:p>
            <a:pPr algn="r" defTabSz="914400"/>
            <a:endParaRPr lang="ru-RU" sz="2800" b="1" i="1" dirty="0" smtClean="0">
              <a:solidFill>
                <a:schemeClr val="bg1">
                  <a:lumMod val="50000"/>
                </a:schemeClr>
              </a:solidFill>
              <a:latin typeface="PT Sans" pitchFamily="34" charset="-52"/>
              <a:cs typeface="Times New Roman" panose="02020603050405020304" pitchFamily="18" charset="0"/>
            </a:endParaRPr>
          </a:p>
          <a:p>
            <a:pPr algn="r" defTabSz="914400"/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Валерий Владимирович Пулит</a:t>
            </a:r>
            <a:endParaRPr lang="en-US" sz="2800" b="1" i="1" dirty="0" smtClean="0">
              <a:solidFill>
                <a:schemeClr val="bg1">
                  <a:lumMod val="50000"/>
                </a:schemeClr>
              </a:solidFill>
              <a:latin typeface="PT Sans" pitchFamily="34" charset="-52"/>
              <a:cs typeface="Times New Roman" panose="02020603050405020304" pitchFamily="18" charset="0"/>
            </a:endParaRPr>
          </a:p>
          <a:p>
            <a:pPr algn="r" defTabSz="914400"/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Ведущий системный аналитик Компании «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СП.АРМ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»,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кхн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Санкт-Петербург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Times New Roman" panose="02020603050405020304" pitchFamily="18" charset="0"/>
              </a:rPr>
              <a:t>  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PT Sans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678" y="5517232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ED1C24"/>
                </a:solidFill>
              </a:rPr>
              <a:t>12-й </a:t>
            </a:r>
            <a:r>
              <a:rPr lang="ru-RU" b="1" dirty="0">
                <a:solidFill>
                  <a:srgbClr val="ED1C24"/>
                </a:solidFill>
              </a:rPr>
              <a:t>Международный форум "</a:t>
            </a:r>
            <a:r>
              <a:rPr lang="en-US" b="1" dirty="0" smtClean="0">
                <a:solidFill>
                  <a:srgbClr val="ED1C24"/>
                </a:solidFill>
              </a:rPr>
              <a:t>MedSoft-201</a:t>
            </a:r>
            <a:r>
              <a:rPr lang="ru-RU" b="1" dirty="0" smtClean="0">
                <a:solidFill>
                  <a:srgbClr val="ED1C24"/>
                </a:solidFill>
              </a:rPr>
              <a:t>6</a:t>
            </a:r>
            <a:r>
              <a:rPr lang="en-US" b="1" dirty="0" smtClean="0">
                <a:solidFill>
                  <a:srgbClr val="ED1C24"/>
                </a:solidFill>
              </a:rPr>
              <a:t>"</a:t>
            </a:r>
            <a:endParaRPr lang="en-US" b="1" dirty="0">
              <a:solidFill>
                <a:srgbClr val="ED1C2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838748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solidFill>
                  <a:srgbClr val="006699"/>
                </a:solidFill>
              </a:rPr>
              <a:t>Москва. Центральный выставочный комплекс «ЭКСПОЦЕНТР».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7464" y="6160263"/>
            <a:ext cx="1995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b="1" dirty="0" smtClean="0">
                <a:solidFill>
                  <a:srgbClr val="006699"/>
                </a:solidFill>
              </a:rPr>
              <a:t>2</a:t>
            </a:r>
            <a:r>
              <a:rPr lang="en-US" b="1" dirty="0" smtClean="0">
                <a:solidFill>
                  <a:srgbClr val="006699"/>
                </a:solidFill>
              </a:rPr>
              <a:t>2</a:t>
            </a:r>
            <a:r>
              <a:rPr lang="ru-RU" b="1" dirty="0" smtClean="0">
                <a:solidFill>
                  <a:srgbClr val="006699"/>
                </a:solidFill>
              </a:rPr>
              <a:t> </a:t>
            </a:r>
            <a:r>
              <a:rPr lang="ru-RU" b="1" dirty="0">
                <a:solidFill>
                  <a:srgbClr val="006699"/>
                </a:solidFill>
              </a:rPr>
              <a:t>- </a:t>
            </a:r>
            <a:r>
              <a:rPr lang="ru-RU" b="1" dirty="0" smtClean="0">
                <a:solidFill>
                  <a:srgbClr val="006699"/>
                </a:solidFill>
              </a:rPr>
              <a:t>2</a:t>
            </a:r>
            <a:r>
              <a:rPr lang="en-US" b="1" dirty="0" smtClean="0">
                <a:solidFill>
                  <a:srgbClr val="006699"/>
                </a:solidFill>
              </a:rPr>
              <a:t>4</a:t>
            </a:r>
            <a:r>
              <a:rPr lang="ru-RU" b="1" dirty="0" smtClean="0">
                <a:solidFill>
                  <a:srgbClr val="006699"/>
                </a:solidFill>
              </a:rPr>
              <a:t> </a:t>
            </a:r>
            <a:r>
              <a:rPr lang="ru-RU" b="1" dirty="0">
                <a:solidFill>
                  <a:srgbClr val="006699"/>
                </a:solidFill>
              </a:rPr>
              <a:t>марта </a:t>
            </a:r>
            <a:r>
              <a:rPr lang="ru-RU" b="1" dirty="0" smtClean="0">
                <a:solidFill>
                  <a:srgbClr val="006699"/>
                </a:solidFill>
              </a:rPr>
              <a:t>2016</a:t>
            </a:r>
            <a:endParaRPr lang="ru-RU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5166" y="225247"/>
            <a:ext cx="8459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Бонусы информатизации с точки зрения региональных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органов управления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4124" y="1196752"/>
            <a:ext cx="80150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Улучшенная статистическая отчетность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Прогноз затрат медицинских организаций (для </a:t>
            </a:r>
            <a:r>
              <a:rPr lang="ru-RU" sz="2000" b="1" dirty="0" err="1" smtClean="0"/>
              <a:t>ТФОМС</a:t>
            </a:r>
            <a:r>
              <a:rPr lang="ru-RU" sz="2000" b="1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Проверка актуальности полисов </a:t>
            </a:r>
            <a:r>
              <a:rPr lang="ru-RU" sz="2000" b="1" dirty="0" err="1" smtClean="0"/>
              <a:t>ОМС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Структура и количество застрахованного населения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Учет ресурсов медицинских организаций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Учет лечебных мероприятий и связанных с ними затрат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kern="1000" dirty="0" smtClean="0"/>
              <a:t>Формирование</a:t>
            </a:r>
            <a:r>
              <a:rPr lang="ru-RU" sz="2000" b="1" dirty="0" smtClean="0"/>
              <a:t> целевых регистров по социально значимым заболеваниям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/>
              <a:t>Логистические задачи </a:t>
            </a:r>
            <a:r>
              <a:rPr lang="ru-RU" sz="2000" b="1" dirty="0" err="1" smtClean="0"/>
              <a:t>ВМП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/>
              <a:t>Поддержка программ </a:t>
            </a:r>
            <a:r>
              <a:rPr lang="ru-RU" sz="2000" b="1" dirty="0" err="1" smtClean="0"/>
              <a:t>ЛЛО</a:t>
            </a:r>
            <a:r>
              <a:rPr lang="ru-RU" sz="2000" b="1" dirty="0" smtClean="0"/>
              <a:t> и пр.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49843836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83956" y="1196752"/>
            <a:ext cx="8375084" cy="5184576"/>
            <a:chOff x="0" y="0"/>
            <a:chExt cx="6572250" cy="381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6550" y="0"/>
              <a:ext cx="3444875" cy="36512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00200" cy="381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865603">
              <a:off x="2330450" y="2228850"/>
              <a:ext cx="2038350" cy="6286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388013">
              <a:off x="1644650" y="2171700"/>
              <a:ext cx="1624330" cy="58039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942586">
              <a:off x="3467100" y="2463800"/>
              <a:ext cx="1388110" cy="215900"/>
            </a:xfrm>
            <a:prstGeom prst="rect">
              <a:avLst/>
            </a:prstGeom>
          </p:spPr>
        </p:pic>
        <p:sp>
          <p:nvSpPr>
            <p:cNvPr id="10" name="Надпись 20"/>
            <p:cNvSpPr txBox="1"/>
            <p:nvPr/>
          </p:nvSpPr>
          <p:spPr>
            <a:xfrm rot="2764735">
              <a:off x="2098675" y="1298575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адпись 21"/>
            <p:cNvSpPr txBox="1"/>
            <p:nvPr/>
          </p:nvSpPr>
          <p:spPr>
            <a:xfrm rot="19653650">
              <a:off x="2698750" y="1016000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22"/>
            <p:cNvSpPr txBox="1"/>
            <p:nvPr/>
          </p:nvSpPr>
          <p:spPr>
            <a:xfrm rot="4627804">
              <a:off x="2911475" y="1266825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</a:p>
          </p:txBody>
        </p:sp>
        <p:sp>
          <p:nvSpPr>
            <p:cNvPr id="13" name="Надпись 23"/>
            <p:cNvSpPr txBox="1"/>
            <p:nvPr/>
          </p:nvSpPr>
          <p:spPr>
            <a:xfrm rot="19653650">
              <a:off x="2095500" y="1016000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2E75B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24"/>
            <p:cNvSpPr txBox="1"/>
            <p:nvPr/>
          </p:nvSpPr>
          <p:spPr>
            <a:xfrm rot="2970146">
              <a:off x="1914525" y="1127125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Надпись 25"/>
            <p:cNvSpPr txBox="1"/>
            <p:nvPr/>
          </p:nvSpPr>
          <p:spPr>
            <a:xfrm rot="2749018">
              <a:off x="3114675" y="987425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Надпись 26"/>
            <p:cNvSpPr txBox="1"/>
            <p:nvPr/>
          </p:nvSpPr>
          <p:spPr>
            <a:xfrm rot="19653650">
              <a:off x="2495550" y="1308100"/>
              <a:ext cx="228600" cy="29845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Σ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27"/>
            <p:cNvSpPr txBox="1"/>
            <p:nvPr/>
          </p:nvSpPr>
          <p:spPr>
            <a:xfrm rot="19373687">
              <a:off x="4445000" y="2559050"/>
              <a:ext cx="2127250" cy="241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Организационные решения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Надпись 28"/>
            <p:cNvSpPr txBox="1"/>
            <p:nvPr/>
          </p:nvSpPr>
          <p:spPr>
            <a:xfrm rot="19999943">
              <a:off x="4419600" y="3060700"/>
              <a:ext cx="1930400" cy="311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Повышение эффективности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Надпись 29"/>
            <p:cNvSpPr txBox="1"/>
            <p:nvPr/>
          </p:nvSpPr>
          <p:spPr>
            <a:xfrm rot="18431345">
              <a:off x="4089400" y="2393950"/>
              <a:ext cx="1847850" cy="2794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Минимизация потерь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Надпись 30"/>
            <p:cNvSpPr txBox="1"/>
            <p:nvPr/>
          </p:nvSpPr>
          <p:spPr>
            <a:xfrm rot="17312069">
              <a:off x="3714750" y="1657350"/>
              <a:ext cx="2286000" cy="317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Качество </a:t>
              </a:r>
              <a:r>
                <a:rPr lang="ru-RU" sz="1100" dirty="0" smtClean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прогнозирования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Надпись 31"/>
            <p:cNvSpPr txBox="1"/>
            <p:nvPr/>
          </p:nvSpPr>
          <p:spPr>
            <a:xfrm>
              <a:off x="2635250" y="1174750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Надпись 33"/>
            <p:cNvSpPr txBox="1"/>
            <p:nvPr/>
          </p:nvSpPr>
          <p:spPr>
            <a:xfrm>
              <a:off x="1720850" y="1136650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Надпись 34"/>
            <p:cNvSpPr txBox="1"/>
            <p:nvPr/>
          </p:nvSpPr>
          <p:spPr>
            <a:xfrm rot="3128138">
              <a:off x="2825750" y="1028700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Надпись 35"/>
            <p:cNvSpPr txBox="1"/>
            <p:nvPr/>
          </p:nvSpPr>
          <p:spPr>
            <a:xfrm rot="15982040">
              <a:off x="1616075" y="917575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1000" b="1">
                  <a:solidFill>
                    <a:srgbClr val="2E75B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1000" b="1">
                  <a:solidFill>
                    <a:srgbClr val="2E75B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Надпись 36"/>
            <p:cNvSpPr txBox="1"/>
            <p:nvPr/>
          </p:nvSpPr>
          <p:spPr>
            <a:xfrm rot="3327712">
              <a:off x="2425700" y="996950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 i="1">
                  <a:solidFill>
                    <a:srgbClr val="FFD9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 i="1">
                  <a:solidFill>
                    <a:srgbClr val="FFD9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Надпись 37"/>
            <p:cNvSpPr txBox="1"/>
            <p:nvPr/>
          </p:nvSpPr>
          <p:spPr>
            <a:xfrm>
              <a:off x="3498850" y="1130300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Надпись 38"/>
            <p:cNvSpPr txBox="1"/>
            <p:nvPr/>
          </p:nvSpPr>
          <p:spPr>
            <a:xfrm rot="16200000">
              <a:off x="3121025" y="1095375"/>
              <a:ext cx="29845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solidFill>
                    <a:srgbClr val="1F4E7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Ο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800" b="1">
                  <a:solidFill>
                    <a:srgbClr val="1F4E7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0944" y="252730"/>
            <a:ext cx="7742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Глобальный «побочный» эффект информатизации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7936043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0944" y="252730"/>
            <a:ext cx="6944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С чего можно (нужно было вчера!) начинать?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0832" y="1844824"/>
            <a:ext cx="7941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/>
              <a:t>Выявление зависимостей и закономерностей в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процес-сах</a:t>
            </a:r>
            <a:r>
              <a:rPr lang="ru-RU" sz="2000" b="1" dirty="0" smtClean="0"/>
              <a:t>, связанных с задачами </a:t>
            </a:r>
            <a:r>
              <a:rPr lang="ru-RU" sz="2000" b="1" dirty="0"/>
              <a:t>системы здравоохранения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/>
              <a:t>Повышение достоверности определения причин изменений </a:t>
            </a:r>
            <a:r>
              <a:rPr lang="ru-RU" sz="2000" b="1" i="1" dirty="0" smtClean="0"/>
              <a:t>результативности</a:t>
            </a:r>
            <a:r>
              <a:rPr lang="ru-RU" sz="2000" b="1" dirty="0" smtClean="0"/>
              <a:t> бизнес-процессов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/>
              <a:t>Разработка методов оценки предельно достижимых значений целевых индикаторов и пр.</a:t>
            </a:r>
          </a:p>
        </p:txBody>
      </p:sp>
    </p:spTree>
    <p:extLst>
      <p:ext uri="{BB962C8B-B14F-4D97-AF65-F5344CB8AC3E}">
        <p14:creationId xmlns:p14="http://schemas.microsoft.com/office/powerpoint/2010/main" xmlns="" val="3535679977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9939" y="258574"/>
            <a:ext cx="6745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ЦЕЛЬ – унификация подходов к подготовке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Magistral" pitchFamily="2" charset="0"/>
                <a:cs typeface="Times New Roman" panose="02020603050405020304" pitchFamily="18" charset="0"/>
              </a:rPr>
              <a:t> управленческих решений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772816"/>
            <a:ext cx="78710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/>
              <a:t>Выбор показателя, нуждающегося в улучшении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/>
              <a:t>Определение факторов, оказывающих на него значимое влияние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/>
              <a:t>Проведение предварительного анализа возможных вариантов влияния на показатель планируемых  </a:t>
            </a:r>
            <a:r>
              <a:rPr lang="ru-RU" sz="2000" b="1" dirty="0" err="1" smtClean="0"/>
              <a:t>изме</a:t>
            </a:r>
            <a:r>
              <a:rPr lang="ru-RU" sz="2000" b="1" dirty="0" smtClean="0"/>
              <a:t>-нений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/>
              <a:t>Выбор варианта улучшения значения показателя, минимизирующего побочные отрицательные эффекты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/>
              <a:t>Реализация планируемых изменений в рамках пилотного проекта с целью сопоставления планируемого и практически достижимого результата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/>
              <a:t>Подготовка проектов документов, обеспечивающих правовую поддержку необходимых (предполагаемых) изменений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99336051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05258171"/>
              </p:ext>
            </p:extLst>
          </p:nvPr>
        </p:nvGraphicFramePr>
        <p:xfrm>
          <a:off x="1043608" y="225247"/>
          <a:ext cx="7416824" cy="578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3336166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58009931"/>
              </p:ext>
            </p:extLst>
          </p:nvPr>
        </p:nvGraphicFramePr>
        <p:xfrm>
          <a:off x="1115616" y="620688"/>
          <a:ext cx="75608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4264831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31715" y="225247"/>
            <a:ext cx="144016" cy="6324829"/>
          </a:xfrm>
          <a:prstGeom prst="round2DiagRect">
            <a:avLst>
              <a:gd name="adj1" fmla="val 50000"/>
              <a:gd name="adj2" fmla="val 0"/>
            </a:avLst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logo-cro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9588" y="6256737"/>
            <a:ext cx="1303040" cy="4343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5860" y="1124744"/>
            <a:ext cx="8036768" cy="4933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3835" y="225247"/>
            <a:ext cx="756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Связь между длительностью эпизода и </a:t>
            </a:r>
            <a:r>
              <a:rPr lang="ru-RU" b="1" dirty="0" smtClean="0"/>
              <a:t>фактом </a:t>
            </a:r>
            <a:r>
              <a:rPr lang="ru-RU" b="1" dirty="0"/>
              <a:t>получения результатов </a:t>
            </a:r>
            <a:r>
              <a:rPr lang="ru-RU" b="1" dirty="0" smtClean="0"/>
              <a:t>анализа </a:t>
            </a:r>
            <a:r>
              <a:rPr lang="ru-RU" b="1" dirty="0"/>
              <a:t>(</a:t>
            </a:r>
            <a:r>
              <a:rPr lang="ru-RU" dirty="0"/>
              <a:t>стационарное лечение при диагнозе «</a:t>
            </a:r>
            <a:r>
              <a:rPr lang="en-US" dirty="0"/>
              <a:t>I11*</a:t>
            </a:r>
            <a:r>
              <a:rPr lang="ru-RU" dirty="0"/>
              <a:t>»)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58233707"/>
      </p:ext>
    </p:extLst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17385</TotalTime>
  <Words>962</Words>
  <Application>Microsoft Office PowerPoint</Application>
  <PresentationFormat>Экран (4:3)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PT Magistral</vt:lpstr>
      <vt:lpstr>Calibri</vt:lpstr>
      <vt:lpstr>Times New Roman</vt:lpstr>
      <vt:lpstr>PT Sans</vt:lpstr>
      <vt:lpstr>Batang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sparm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информационная система</dc:title>
  <dc:creator>anna</dc:creator>
  <cp:lastModifiedBy>-</cp:lastModifiedBy>
  <cp:revision>1096</cp:revision>
  <cp:lastPrinted>2015-03-23T10:32:11Z</cp:lastPrinted>
  <dcterms:created xsi:type="dcterms:W3CDTF">2008-12-01T09:17:54Z</dcterms:created>
  <dcterms:modified xsi:type="dcterms:W3CDTF">2016-03-28T18:46:28Z</dcterms:modified>
</cp:coreProperties>
</file>