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5" r:id="rId9"/>
  </p:sldIdLst>
  <p:sldSz cx="15119350" cy="10691813"/>
  <p:notesSz cx="6858000" cy="9144000"/>
  <p:embeddedFontLst>
    <p:embeddedFont>
      <p:font typeface="Roboto Condensed" panose="02000000000000000000" pitchFamily="2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egoe UI Light" panose="020B0502040204020203" pitchFamily="34" charset="0"/>
      <p:regular r:id="rId25"/>
      <p:italic r:id="rId26"/>
    </p:embeddedFont>
  </p:embeddedFontLst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632"/>
    <a:srgbClr val="B4BBBF"/>
    <a:srgbClr val="5B6F7E"/>
    <a:srgbClr val="40515C"/>
    <a:srgbClr val="F7F8FA"/>
    <a:srgbClr val="F19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3F61-AE5D-4904-8B49-EE75484719F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3967-E983-4A7D-B5BE-722A89946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6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3967-E983-4A7D-B5BE-722A89946C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7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3967-E983-4A7D-B5BE-722A89946C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2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3967-E983-4A7D-B5BE-722A89946C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3967-E983-4A7D-B5BE-722A89946C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5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3967-E983-4A7D-B5BE-722A89946C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6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3967-E983-4A7D-B5BE-722A89946C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1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16AC-8E3A-4F15-A882-C8316CF549A9}" type="datetime1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1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F33C-B121-408D-AED1-C04F2C823901}" type="datetime1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3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6C5C-EE95-4F0C-83E7-2EBDDBC10C23}" type="datetime1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6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0C8F-CF1D-45E1-AB95-81FC32C19219}" type="datetime1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5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4A63-8E4C-4243-B95F-F0203F45A823}" type="datetime1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2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923-66DE-4D46-947E-DF1DC0977CE8}" type="datetime1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4641-3EDC-4C13-A205-F498ABB993D2}" type="datetime1">
              <a:rPr lang="ru-RU" smtClean="0"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2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1B99-F9BD-4300-AC8D-DEECD50E6D65}" type="datetime1">
              <a:rPr lang="ru-RU" smtClean="0"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1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1573-9DCE-4793-8234-22C2598C11A4}" type="datetime1">
              <a:rPr lang="ru-RU" smtClean="0"/>
              <a:t>22.03.2016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0B3-C926-428A-842B-43873218AEA0}" type="datetime1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5C3-71EB-43C9-8D9D-239C9A0EA13B}" type="datetime1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3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2DCC-2AD9-41DB-BF67-CAF8FF4752C5}" type="datetime1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73EB-470F-44FD-B852-489D15ECA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2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34399"/>
            <a:ext cx="15119350" cy="2157413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96400" y="9017000"/>
            <a:ext cx="5397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ru-RU" sz="1400" dirty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>АО «НПО </a:t>
            </a:r>
            <a:r>
              <a:rPr lang="ru-RU" sz="14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>РусБИТех»</a:t>
            </a:r>
            <a:r>
              <a:rPr lang="en-US" sz="14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> •</a:t>
            </a:r>
            <a:r>
              <a:rPr lang="ru-RU" sz="14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> БМИТ</a:t>
            </a:r>
            <a:r>
              <a:rPr lang="ru-RU" sz="11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/>
            </a:r>
            <a:br>
              <a:rPr lang="ru-RU" sz="11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1100" dirty="0" smtClean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117105</a:t>
            </a: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, г. Москва, Варшавское шоссе, д. 26</a:t>
            </a:r>
            <a:b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Тел.: +7 495 648-06-40</a:t>
            </a:r>
            <a:b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Факс: +7 495 648-06-39</a:t>
            </a:r>
            <a:b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E-</a:t>
            </a:r>
            <a:r>
              <a:rPr lang="ru-RU" sz="1100" dirty="0" err="1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mail</a:t>
            </a: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: </a:t>
            </a:r>
            <a:r>
              <a:rPr lang="en-US" sz="1100" dirty="0" smtClean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med@rusbitech.ru</a:t>
            </a:r>
          </a:p>
          <a:p>
            <a:pPr algn="r" fontAlgn="base"/>
            <a:r>
              <a:rPr lang="ru-RU" sz="1100" dirty="0" smtClean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Сайт:</a:t>
            </a: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 </a:t>
            </a:r>
            <a:r>
              <a:rPr lang="en-US" sz="1100" dirty="0" smtClean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www.med.rusbitech.ru</a:t>
            </a:r>
            <a:endParaRPr lang="ru-RU" sz="1100" dirty="0">
              <a:solidFill>
                <a:srgbClr val="B4BBBF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B4BBB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26" y="9208458"/>
            <a:ext cx="3104974" cy="809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3137" y="3764808"/>
            <a:ext cx="12473074" cy="29854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/>
            <a:r>
              <a:rPr lang="ru-RU" sz="6600" b="1" dirty="0" smtClean="0">
                <a:solidFill>
                  <a:srgbClr val="B4BBB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ОБУЧАЮЩИЕ СИСТЕМЫ.</a:t>
            </a:r>
          </a:p>
          <a:p>
            <a:pPr algn="ctr" fontAlgn="base"/>
            <a:r>
              <a:rPr lang="ru-RU" sz="5400" b="1" dirty="0" smtClean="0">
                <a:solidFill>
                  <a:srgbClr val="B4BBB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ЭЛЕКТРОННЫЕ АТЛАСЫ.</a:t>
            </a:r>
          </a:p>
          <a:p>
            <a:pPr algn="ctr" fontAlgn="base"/>
            <a:r>
              <a:rPr lang="ru-RU" sz="4000" b="1" dirty="0" smtClean="0">
                <a:solidFill>
                  <a:srgbClr val="B4BBB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МУЛЬТИМЕДИЙНЫЕ СИСТЕМЫ</a:t>
            </a:r>
          </a:p>
          <a:p>
            <a:pPr algn="ctr" fontAlgn="base"/>
            <a:r>
              <a:rPr lang="ru-RU" sz="2800" b="1" dirty="0" smtClean="0">
                <a:solidFill>
                  <a:srgbClr val="B4BBB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МНОГОЕ ДРУГОЕ</a:t>
            </a:r>
            <a:endParaRPr lang="en-GB" sz="400" b="1" dirty="0" smtClean="0">
              <a:solidFill>
                <a:srgbClr val="EB76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0" y="8496349"/>
            <a:ext cx="15119350" cy="45719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77" y="1640628"/>
            <a:ext cx="2802994" cy="134006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flipV="1">
            <a:off x="0" y="-1"/>
            <a:ext cx="15119350" cy="4571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73EB-470F-44FD-B852-489D15ECA529}" type="slidenum">
              <a:rPr lang="ru-RU" smtClean="0"/>
              <a:t>1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62252" y="7016521"/>
            <a:ext cx="5315937" cy="338554"/>
          </a:xfrm>
          <a:prstGeom prst="rect">
            <a:avLst/>
          </a:prstGeom>
          <a:solidFill>
            <a:srgbClr val="5B6F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КОМПЛЕКСНЬ</a:t>
            </a:r>
            <a:r>
              <a:rPr lang="en-GB" sz="16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I</a:t>
            </a:r>
            <a:r>
              <a:rPr lang="ru-RU" sz="16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Е РЕШЕНИЯ В ОБЛАСТИ ЗДРАВООХРАНЕНИЯ</a:t>
            </a:r>
            <a:endParaRPr lang="ru-RU" sz="20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78190" y="7016521"/>
            <a:ext cx="699852" cy="338554"/>
          </a:xfrm>
          <a:prstGeom prst="rect">
            <a:avLst/>
          </a:prstGeom>
          <a:solidFill>
            <a:srgbClr val="EB76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2016</a:t>
            </a:r>
            <a:endParaRPr lang="ru-RU" sz="20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4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891" y="10035575"/>
            <a:ext cx="539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АО «НПО РУСБИТЕХ»</a:t>
            </a:r>
            <a:r>
              <a:rPr lang="en-US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•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БМИТ</a:t>
            </a:r>
            <a:r>
              <a:rPr lang="en-GB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</a:t>
            </a:r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WWW.MED.RUSBITECH.RU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-1" y="10668953"/>
            <a:ext cx="15119350" cy="45719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0" y="-1"/>
            <a:ext cx="15119350" cy="4571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9674" y="10035575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F7F8FA"/>
                </a:solidFill>
                <a:latin typeface="Roboto Cn" pitchFamily="2" charset="0"/>
                <a:ea typeface="Roboto Cn" pitchFamily="2" charset="0"/>
              </a:rPr>
              <a:t>+7 495 648-06-40</a:t>
            </a:r>
            <a:endParaRPr lang="ru-RU" sz="1400" b="1" dirty="0">
              <a:solidFill>
                <a:srgbClr val="F7F8FA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02582" y="9916779"/>
            <a:ext cx="532263" cy="532263"/>
          </a:xfrm>
          <a:prstGeom prst="ellipse">
            <a:avLst/>
          </a:prstGeom>
          <a:solidFill>
            <a:srgbClr val="F7F8FA"/>
          </a:solidFill>
          <a:ln w="38100">
            <a:solidFill>
              <a:srgbClr val="5B6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91" y="634542"/>
            <a:ext cx="945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ВИДЫ МЕДИЦИНСКИХ ИНФОРМАЦИОННЫХ СИСТЕМ</a:t>
            </a:r>
            <a:endParaRPr lang="ru-RU" sz="28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4220683" y="9928291"/>
            <a:ext cx="496060" cy="509238"/>
          </a:xfrm>
        </p:spPr>
        <p:txBody>
          <a:bodyPr vert="horz" lIns="91440" tIns="45720" rIns="91440" bIns="45720" rtlCol="0" anchor="ctr"/>
          <a:lstStyle/>
          <a:p>
            <a:pPr algn="ctr" defTabSz="876021"/>
            <a:fld id="{90D173EB-470F-44FD-B852-489D15ECA529}" type="slidenum">
              <a:rPr lang="ru-RU" sz="2000" b="1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ctr" defTabSz="876021"/>
              <a:t>2</a:t>
            </a:fld>
            <a:endParaRPr lang="ru-RU" sz="2000" b="1" dirty="0">
              <a:solidFill>
                <a:srgbClr val="5B6F7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2" y="2380981"/>
            <a:ext cx="6728346" cy="85485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Медико-технологические ИС (МТИС)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44" y="2381521"/>
            <a:ext cx="5813947" cy="58139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10644" y="2380981"/>
            <a:ext cx="1170837" cy="5813947"/>
          </a:xfrm>
          <a:prstGeom prst="rect">
            <a:avLst/>
          </a:prstGeom>
          <a:solidFill>
            <a:srgbClr val="EB763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9682" y="3613750"/>
            <a:ext cx="6728346" cy="85485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Информационно-справочные системы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682" y="4846519"/>
            <a:ext cx="6728346" cy="85485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Статистические ИС (СМИС)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9682" y="6079288"/>
            <a:ext cx="6728346" cy="85485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Научно-исследовательские ИС (НИИС)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682" y="7312057"/>
            <a:ext cx="6728346" cy="854859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Обучающие МИС (ОМИС) 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72605" y="10033166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891" y="10035575"/>
            <a:ext cx="539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АО «НПО РУСБИТЕХ»</a:t>
            </a:r>
            <a:r>
              <a:rPr lang="en-US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•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БМИТ</a:t>
            </a:r>
            <a:r>
              <a:rPr lang="en-GB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</a:t>
            </a:r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WWW.MED.RUSBITECH.RU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-1" y="10668953"/>
            <a:ext cx="15119350" cy="45719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0" y="-1"/>
            <a:ext cx="15119350" cy="4571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674" y="10035575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F7F8F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02582" y="9916779"/>
            <a:ext cx="532263" cy="532263"/>
          </a:xfrm>
          <a:prstGeom prst="ellipse">
            <a:avLst/>
          </a:prstGeom>
          <a:solidFill>
            <a:srgbClr val="F7F8FA"/>
          </a:solidFill>
          <a:ln w="38100">
            <a:solidFill>
              <a:srgbClr val="5B6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91" y="634542"/>
            <a:ext cx="945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ОСНОВНЬ</a:t>
            </a:r>
            <a:r>
              <a:rPr lang="en-GB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</a:t>
            </a:r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 ЗАДАЧИ УЧЕБНОЙ МИС</a:t>
            </a:r>
            <a:endParaRPr lang="ru-RU" sz="28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4220683" y="9928291"/>
            <a:ext cx="496060" cy="509238"/>
          </a:xfrm>
        </p:spPr>
        <p:txBody>
          <a:bodyPr vert="horz" lIns="91440" tIns="45720" rIns="91440" bIns="45720" rtlCol="0" anchor="ctr"/>
          <a:lstStyle/>
          <a:p>
            <a:pPr algn="ctr" defTabSz="876021"/>
            <a:fld id="{90D173EB-470F-44FD-B852-489D15ECA529}" type="slidenum">
              <a:rPr lang="ru-RU" sz="2000" b="1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ctr" defTabSz="876021"/>
              <a:t>3</a:t>
            </a:fld>
            <a:endParaRPr lang="ru-RU" sz="2000" b="1" dirty="0">
              <a:solidFill>
                <a:srgbClr val="5B6F7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71244" y="2459583"/>
            <a:ext cx="712147" cy="712147"/>
          </a:xfrm>
          <a:prstGeom prst="ellipse">
            <a:avLst/>
          </a:prstGeom>
          <a:solidFill>
            <a:srgbClr val="F7F8FA"/>
          </a:solidFill>
          <a:ln w="38100">
            <a:solidFill>
              <a:srgbClr val="EB7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62311" y="2650650"/>
            <a:ext cx="330012" cy="330012"/>
          </a:xfrm>
          <a:prstGeom prst="ellipse">
            <a:avLst/>
          </a:prstGeom>
          <a:solidFill>
            <a:srgbClr val="5B6F7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62174" y="2609706"/>
            <a:ext cx="1204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Освоение технологий работы в условиях автоматизации МО</a:t>
            </a:r>
            <a:endParaRPr lang="ru-RU" sz="2000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171244" y="3644341"/>
            <a:ext cx="712147" cy="712147"/>
          </a:xfrm>
          <a:prstGeom prst="ellipse">
            <a:avLst/>
          </a:prstGeom>
          <a:solidFill>
            <a:srgbClr val="F7F8FA"/>
          </a:solidFill>
          <a:ln w="38100">
            <a:solidFill>
              <a:srgbClr val="EB7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362311" y="3835408"/>
            <a:ext cx="330012" cy="330012"/>
          </a:xfrm>
          <a:prstGeom prst="ellipse">
            <a:avLst/>
          </a:prstGeom>
          <a:solidFill>
            <a:srgbClr val="5B6F7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2174" y="3821760"/>
            <a:ext cx="1204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практических навыков принятия клинических решений</a:t>
            </a:r>
            <a:endParaRPr lang="ru-RU" sz="2000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71244" y="4830526"/>
            <a:ext cx="712147" cy="712147"/>
          </a:xfrm>
          <a:prstGeom prst="ellipse">
            <a:avLst/>
          </a:prstGeom>
          <a:solidFill>
            <a:srgbClr val="F7F8FA"/>
          </a:solidFill>
          <a:ln w="38100">
            <a:solidFill>
              <a:srgbClr val="EB7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362311" y="5021593"/>
            <a:ext cx="330012" cy="330012"/>
          </a:xfrm>
          <a:prstGeom prst="ellipse">
            <a:avLst/>
          </a:prstGeom>
          <a:solidFill>
            <a:srgbClr val="5B6F7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2174" y="5021590"/>
            <a:ext cx="1204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Обучение способам оценки качества оказания медицинской помощи и поддержки задач управления МО</a:t>
            </a:r>
            <a:endParaRPr lang="ru-RU" sz="2000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171244" y="6023594"/>
            <a:ext cx="712147" cy="712147"/>
          </a:xfrm>
          <a:prstGeom prst="ellipse">
            <a:avLst/>
          </a:prstGeom>
          <a:solidFill>
            <a:srgbClr val="F7F8FA"/>
          </a:solidFill>
          <a:ln w="38100">
            <a:solidFill>
              <a:srgbClr val="EB7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362311" y="6214661"/>
            <a:ext cx="330012" cy="330012"/>
          </a:xfrm>
          <a:prstGeom prst="ellipse">
            <a:avLst/>
          </a:prstGeom>
          <a:solidFill>
            <a:srgbClr val="5B6F7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62174" y="6173717"/>
            <a:ext cx="1204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Демонстрация решений МИС МО по автоматизации рутинных процессов</a:t>
            </a:r>
            <a:endParaRPr lang="ru-RU" sz="2000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71244" y="7211307"/>
            <a:ext cx="712147" cy="712147"/>
          </a:xfrm>
          <a:prstGeom prst="ellipse">
            <a:avLst/>
          </a:prstGeom>
          <a:solidFill>
            <a:srgbClr val="F7F8FA"/>
          </a:solidFill>
          <a:ln w="38100">
            <a:solidFill>
              <a:srgbClr val="EB7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62311" y="7402374"/>
            <a:ext cx="330012" cy="330012"/>
          </a:xfrm>
          <a:prstGeom prst="ellipse">
            <a:avLst/>
          </a:prstGeom>
          <a:solidFill>
            <a:srgbClr val="5B6F7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62174" y="7388726"/>
            <a:ext cx="1204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Исследование поддержки проведения научных исследований</a:t>
            </a:r>
            <a:endParaRPr lang="ru-RU" sz="2000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2605" y="10033166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7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891" y="10035575"/>
            <a:ext cx="539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АО «НПО РУСБИТЕХ»</a:t>
            </a:r>
            <a:r>
              <a:rPr lang="en-US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•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БМИТ</a:t>
            </a:r>
            <a:r>
              <a:rPr lang="en-GB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</a:t>
            </a:r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WWW.MED.RUSBITECH.RU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-1" y="10668953"/>
            <a:ext cx="15119350" cy="45719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0" y="-1"/>
            <a:ext cx="15119350" cy="4571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674" y="10035575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F7F8F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02582" y="9916779"/>
            <a:ext cx="532263" cy="532263"/>
          </a:xfrm>
          <a:prstGeom prst="ellipse">
            <a:avLst/>
          </a:prstGeom>
          <a:solidFill>
            <a:srgbClr val="F7F8FA"/>
          </a:solidFill>
          <a:ln w="38100">
            <a:solidFill>
              <a:srgbClr val="5B6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91" y="634542"/>
            <a:ext cx="945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УЧЕБНАЯ </a:t>
            </a:r>
            <a:r>
              <a:rPr lang="ru-RU" sz="28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МИС</a:t>
            </a:r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КАК ТРЕНАЖЕР</a:t>
            </a:r>
            <a:endParaRPr lang="ru-RU" sz="28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4220683" y="9928291"/>
            <a:ext cx="496060" cy="509238"/>
          </a:xfrm>
        </p:spPr>
        <p:txBody>
          <a:bodyPr vert="horz" lIns="91440" tIns="45720" rIns="91440" bIns="45720" rtlCol="0" anchor="ctr"/>
          <a:lstStyle/>
          <a:p>
            <a:pPr algn="ctr" defTabSz="876021"/>
            <a:fld id="{90D173EB-470F-44FD-B852-489D15ECA529}" type="slidenum">
              <a:rPr lang="ru-RU" sz="2000" b="1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ctr" defTabSz="876021"/>
              <a:t>4</a:t>
            </a:fld>
            <a:endParaRPr lang="ru-RU" sz="2000" b="1" dirty="0">
              <a:solidFill>
                <a:srgbClr val="5B6F7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2605" y="10033166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71159" y="2972022"/>
            <a:ext cx="3092295" cy="1311222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Преподаватель</a:t>
            </a:r>
          </a:p>
        </p:txBody>
      </p:sp>
      <p:sp>
        <p:nvSpPr>
          <p:cNvPr id="2" name="Овал 1"/>
          <p:cNvSpPr/>
          <p:nvPr/>
        </p:nvSpPr>
        <p:spPr>
          <a:xfrm>
            <a:off x="2056159" y="2160046"/>
            <a:ext cx="1523999" cy="1523999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14" y="2596553"/>
            <a:ext cx="650984" cy="65098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271159" y="6485395"/>
            <a:ext cx="3092295" cy="1311222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Модель пациента</a:t>
            </a:r>
          </a:p>
        </p:txBody>
      </p:sp>
      <p:sp>
        <p:nvSpPr>
          <p:cNvPr id="44" name="Овал 43"/>
          <p:cNvSpPr/>
          <p:nvPr/>
        </p:nvSpPr>
        <p:spPr>
          <a:xfrm>
            <a:off x="2056159" y="5673419"/>
            <a:ext cx="1523999" cy="1523999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68" y="6009258"/>
            <a:ext cx="847571" cy="84757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955453" y="2972022"/>
            <a:ext cx="3092295" cy="1311222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Эталон</a:t>
            </a:r>
          </a:p>
        </p:txBody>
      </p:sp>
      <p:sp>
        <p:nvSpPr>
          <p:cNvPr id="47" name="Овал 46"/>
          <p:cNvSpPr/>
          <p:nvPr/>
        </p:nvSpPr>
        <p:spPr>
          <a:xfrm>
            <a:off x="6740453" y="2160046"/>
            <a:ext cx="1523999" cy="1523999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55453" y="6485395"/>
            <a:ext cx="3092295" cy="1311222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Учебная МИС</a:t>
            </a:r>
          </a:p>
        </p:txBody>
      </p:sp>
      <p:sp>
        <p:nvSpPr>
          <p:cNvPr id="50" name="Овал 49"/>
          <p:cNvSpPr/>
          <p:nvPr/>
        </p:nvSpPr>
        <p:spPr>
          <a:xfrm>
            <a:off x="6740453" y="5673419"/>
            <a:ext cx="1523999" cy="1523999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639747" y="2972022"/>
            <a:ext cx="3092295" cy="1501411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>
              <a:lnSpc>
                <a:spcPts val="2500"/>
              </a:lnSpc>
            </a:pPr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Формирование</a:t>
            </a:r>
          </a:p>
          <a:p>
            <a:pPr algn="ctr">
              <a:lnSpc>
                <a:spcPts val="2500"/>
              </a:lnSpc>
            </a:pPr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компетенций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424747" y="2160046"/>
            <a:ext cx="1523999" cy="1523999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639747" y="6485395"/>
            <a:ext cx="3092295" cy="1311222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Обучаемый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411099" y="5673419"/>
            <a:ext cx="1523999" cy="1523999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r="34112" b="38074"/>
          <a:stretch/>
        </p:blipFill>
        <p:spPr>
          <a:xfrm>
            <a:off x="7109097" y="6111553"/>
            <a:ext cx="806796" cy="745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280" y="6092479"/>
            <a:ext cx="699018" cy="699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45" y="2629322"/>
            <a:ext cx="650299" cy="650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574" y="2613256"/>
            <a:ext cx="682429" cy="682429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stCxn id="42" idx="3"/>
            <a:endCxn id="46" idx="1"/>
          </p:cNvCxnSpPr>
          <p:nvPr/>
        </p:nvCxnSpPr>
        <p:spPr>
          <a:xfrm>
            <a:off x="4363454" y="3627633"/>
            <a:ext cx="1591999" cy="0"/>
          </a:xfrm>
          <a:prstGeom prst="straightConnector1">
            <a:avLst/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3" idx="3"/>
            <a:endCxn id="49" idx="1"/>
          </p:cNvCxnSpPr>
          <p:nvPr/>
        </p:nvCxnSpPr>
        <p:spPr>
          <a:xfrm>
            <a:off x="4363454" y="7141006"/>
            <a:ext cx="1591999" cy="0"/>
          </a:xfrm>
          <a:prstGeom prst="straightConnector1">
            <a:avLst/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2" idx="2"/>
            <a:endCxn id="44" idx="0"/>
          </p:cNvCxnSpPr>
          <p:nvPr/>
        </p:nvCxnSpPr>
        <p:spPr>
          <a:xfrm>
            <a:off x="2817307" y="4283244"/>
            <a:ext cx="852" cy="1390175"/>
          </a:xfrm>
          <a:prstGeom prst="straightConnector1">
            <a:avLst/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46" idx="2"/>
            <a:endCxn id="50" idx="0"/>
          </p:cNvCxnSpPr>
          <p:nvPr/>
        </p:nvCxnSpPr>
        <p:spPr>
          <a:xfrm>
            <a:off x="7501601" y="4283244"/>
            <a:ext cx="852" cy="1390175"/>
          </a:xfrm>
          <a:prstGeom prst="straightConnector1">
            <a:avLst/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49" idx="3"/>
            <a:endCxn id="52" idx="1"/>
          </p:cNvCxnSpPr>
          <p:nvPr/>
        </p:nvCxnSpPr>
        <p:spPr>
          <a:xfrm flipV="1">
            <a:off x="9047748" y="3722728"/>
            <a:ext cx="1591999" cy="3418278"/>
          </a:xfrm>
          <a:prstGeom prst="bentConnector3">
            <a:avLst>
              <a:gd name="adj1" fmla="val 47733"/>
            </a:avLst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55" idx="2"/>
            <a:endCxn id="49" idx="2"/>
          </p:cNvCxnSpPr>
          <p:nvPr/>
        </p:nvCxnSpPr>
        <p:spPr>
          <a:xfrm rot="5400000">
            <a:off x="9843748" y="5454470"/>
            <a:ext cx="12700" cy="4684294"/>
          </a:xfrm>
          <a:prstGeom prst="bentConnector3">
            <a:avLst>
              <a:gd name="adj1" fmla="val 7957890"/>
            </a:avLst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9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891" y="10035575"/>
            <a:ext cx="539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АО «НПО РУСБИТЕХ»</a:t>
            </a:r>
            <a:r>
              <a:rPr lang="en-US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•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БМИТ</a:t>
            </a:r>
            <a:r>
              <a:rPr lang="en-GB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</a:t>
            </a:r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WWW.MED.RUSBITECH.RU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-1" y="10668953"/>
            <a:ext cx="15119350" cy="45719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0" y="-1"/>
            <a:ext cx="15119350" cy="4571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674" y="10035575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F7F8F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02582" y="9916779"/>
            <a:ext cx="532263" cy="532263"/>
          </a:xfrm>
          <a:prstGeom prst="ellipse">
            <a:avLst/>
          </a:prstGeom>
          <a:solidFill>
            <a:srgbClr val="F7F8FA"/>
          </a:solidFill>
          <a:ln w="38100">
            <a:solidFill>
              <a:srgbClr val="5B6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91" y="634542"/>
            <a:ext cx="945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ПРИМЕР СЦЕНАРИЯ ЗАНЯТИЯ</a:t>
            </a:r>
            <a:endParaRPr lang="ru-RU" sz="28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4220683" y="9928291"/>
            <a:ext cx="496060" cy="509238"/>
          </a:xfrm>
        </p:spPr>
        <p:txBody>
          <a:bodyPr vert="horz" lIns="91440" tIns="45720" rIns="91440" bIns="45720" rtlCol="0" anchor="ctr"/>
          <a:lstStyle/>
          <a:p>
            <a:pPr algn="ctr" defTabSz="876021"/>
            <a:fld id="{90D173EB-470F-44FD-B852-489D15ECA529}" type="slidenum">
              <a:rPr lang="ru-RU" sz="2000" b="1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ctr" defTabSz="876021"/>
              <a:t>5</a:t>
            </a:fld>
            <a:endParaRPr lang="ru-RU" sz="2000" b="1" dirty="0">
              <a:solidFill>
                <a:srgbClr val="5B6F7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2605" y="10033166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663"/>
            <a:ext cx="15119350" cy="7315560"/>
          </a:xfrm>
          <a:prstGeom prst="rect">
            <a:avLst/>
          </a:prstGeom>
          <a:ln w="6350">
            <a:solidFill>
              <a:srgbClr val="B4BBBF"/>
            </a:solidFill>
          </a:ln>
        </p:spPr>
      </p:pic>
    </p:spTree>
    <p:extLst>
      <p:ext uri="{BB962C8B-B14F-4D97-AF65-F5344CB8AC3E}">
        <p14:creationId xmlns:p14="http://schemas.microsoft.com/office/powerpoint/2010/main" val="228894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891" y="10035575"/>
            <a:ext cx="539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АО «НПО РУСБИТЕХ»</a:t>
            </a:r>
            <a:r>
              <a:rPr lang="en-US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•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БМИТ</a:t>
            </a:r>
            <a:r>
              <a:rPr lang="en-GB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</a:t>
            </a:r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WWW.MED.RUSBITECH.RU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-1" y="10668953"/>
            <a:ext cx="15119350" cy="45719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0" y="-1"/>
            <a:ext cx="15119350" cy="4571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674" y="10035575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F7F8F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02582" y="9916779"/>
            <a:ext cx="532263" cy="532263"/>
          </a:xfrm>
          <a:prstGeom prst="ellipse">
            <a:avLst/>
          </a:prstGeom>
          <a:solidFill>
            <a:srgbClr val="F7F8FA"/>
          </a:solidFill>
          <a:ln w="38100">
            <a:solidFill>
              <a:srgbClr val="5B6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91" y="634542"/>
            <a:ext cx="945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СТРУКТУРА ЭЛЕКТРОННОГО КОНСТРУКТОРА</a:t>
            </a:r>
            <a:endParaRPr lang="ru-RU" sz="28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4220683" y="9928291"/>
            <a:ext cx="496060" cy="509238"/>
          </a:xfrm>
        </p:spPr>
        <p:txBody>
          <a:bodyPr vert="horz" lIns="91440" tIns="45720" rIns="91440" bIns="45720" rtlCol="0" anchor="ctr"/>
          <a:lstStyle/>
          <a:p>
            <a:pPr algn="ctr" defTabSz="876021"/>
            <a:fld id="{90D173EB-470F-44FD-B852-489D15ECA529}" type="slidenum">
              <a:rPr lang="ru-RU" sz="2000" b="1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ctr" defTabSz="876021"/>
              <a:t>6</a:t>
            </a:fld>
            <a:endParaRPr lang="ru-RU" sz="2000" b="1" dirty="0">
              <a:solidFill>
                <a:srgbClr val="5B6F7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2605" y="10033166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5120" y="4296077"/>
            <a:ext cx="1468190" cy="721895"/>
          </a:xfrm>
          <a:prstGeom prst="rect">
            <a:avLst/>
          </a:prstGeom>
          <a:solidFill>
            <a:srgbClr val="B4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РУСБ.30372-01</a:t>
            </a:r>
            <a:endParaRPr lang="ru-RU" sz="1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4360504">
            <a:off x="6418707" y="5200018"/>
            <a:ext cx="1468190" cy="721895"/>
          </a:xfrm>
          <a:prstGeom prst="rect">
            <a:avLst/>
          </a:prstGeom>
          <a:solidFill>
            <a:srgbClr val="B4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РУСБ.30371-01</a:t>
            </a:r>
            <a:endParaRPr lang="ru-RU" sz="1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260515">
            <a:off x="3861926" y="5172003"/>
            <a:ext cx="1468190" cy="721895"/>
          </a:xfrm>
          <a:prstGeom prst="rect">
            <a:avLst/>
          </a:prstGeom>
          <a:solidFill>
            <a:srgbClr val="B4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РУСБ.30374-01</a:t>
            </a:r>
            <a:endParaRPr lang="ru-RU" sz="1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438558">
            <a:off x="5932655" y="6733139"/>
            <a:ext cx="1468190" cy="721895"/>
          </a:xfrm>
          <a:prstGeom prst="rect">
            <a:avLst/>
          </a:prstGeom>
          <a:solidFill>
            <a:srgbClr val="B4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РУСБ.30373-01</a:t>
            </a:r>
            <a:endParaRPr lang="ru-RU" sz="1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149484">
            <a:off x="4325040" y="6689520"/>
            <a:ext cx="1468190" cy="721895"/>
          </a:xfrm>
          <a:prstGeom prst="rect">
            <a:avLst/>
          </a:prstGeom>
          <a:solidFill>
            <a:srgbClr val="B4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РУСБ.30375-01</a:t>
            </a:r>
            <a:endParaRPr lang="ru-RU" sz="1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авильный пятиугольник 1"/>
          <p:cNvSpPr/>
          <p:nvPr/>
        </p:nvSpPr>
        <p:spPr>
          <a:xfrm rot="10800000">
            <a:off x="4242805" y="4610271"/>
            <a:ext cx="3232820" cy="3078876"/>
          </a:xfrm>
          <a:prstGeom prst="pentagon">
            <a:avLst/>
          </a:prstGeom>
          <a:solidFill>
            <a:srgbClr val="40515C"/>
          </a:solidFill>
          <a:ln w="762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767" y="5234388"/>
            <a:ext cx="242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ЭЛЕКТРОННЫЙ КОНСТРУКТОР АКТИВНЫХ СТРАТЕГИЙ УЧЕБНОГО ПРОЦЕССА</a:t>
            </a:r>
            <a:endParaRPr lang="ru-RU" sz="1800" b="1" dirty="0">
              <a:solidFill>
                <a:srgbClr val="F7F8F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14191" y="2595498"/>
            <a:ext cx="3493124" cy="983027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Модуль электронный учебно-</a:t>
            </a:r>
          </a:p>
          <a:p>
            <a:pPr algn="ctr"/>
            <a:r>
              <a:rPr lang="ru-RU" sz="160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методический комплекс дисциплины</a:t>
            </a:r>
            <a:endParaRPr lang="ru-RU" sz="16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81672" y="1674424"/>
            <a:ext cx="1142547" cy="1142547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51650" y="2595498"/>
            <a:ext cx="2260588" cy="1559405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Компонент разработки и реализации активных форм проведения занятий</a:t>
            </a:r>
          </a:p>
        </p:txBody>
      </p:sp>
      <p:sp>
        <p:nvSpPr>
          <p:cNvPr id="29" name="Овал 28"/>
          <p:cNvSpPr/>
          <p:nvPr/>
        </p:nvSpPr>
        <p:spPr>
          <a:xfrm>
            <a:off x="1943198" y="1674424"/>
            <a:ext cx="1142547" cy="1142547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07730" y="2595499"/>
            <a:ext cx="2260588" cy="1559404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Технологический</a:t>
            </a:r>
          </a:p>
          <a:p>
            <a:pPr algn="ctr"/>
            <a:r>
              <a:rPr lang="ru-RU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компонент планирования</a:t>
            </a:r>
          </a:p>
          <a:p>
            <a:pPr algn="ctr"/>
            <a:endParaRPr lang="ru-RU" sz="12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638448" y="1674933"/>
            <a:ext cx="1142547" cy="1142547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8412" y="8489447"/>
            <a:ext cx="3980661" cy="983027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Модуль администрирования</a:t>
            </a:r>
          </a:p>
          <a:p>
            <a:pPr algn="ctr"/>
            <a:r>
              <a:rPr lang="ru-RU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прав пользователей</a:t>
            </a:r>
          </a:p>
        </p:txBody>
      </p:sp>
      <p:sp>
        <p:nvSpPr>
          <p:cNvPr id="33" name="Овал 32"/>
          <p:cNvSpPr/>
          <p:nvPr/>
        </p:nvSpPr>
        <p:spPr>
          <a:xfrm>
            <a:off x="2179662" y="7568373"/>
            <a:ext cx="1142547" cy="1142547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27207" y="8489956"/>
            <a:ext cx="3980661" cy="983027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Модуль организации взаимодействия</a:t>
            </a:r>
          </a:p>
          <a:p>
            <a:pPr algn="ctr"/>
            <a:r>
              <a:rPr lang="ru-RU" sz="1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с внешними средами</a:t>
            </a:r>
          </a:p>
        </p:txBody>
      </p:sp>
      <p:sp>
        <p:nvSpPr>
          <p:cNvPr id="35" name="Овал 34"/>
          <p:cNvSpPr/>
          <p:nvPr/>
        </p:nvSpPr>
        <p:spPr>
          <a:xfrm>
            <a:off x="8338457" y="7568882"/>
            <a:ext cx="1142547" cy="1142547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534" y="1968682"/>
            <a:ext cx="587988" cy="587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41" y="7908149"/>
            <a:ext cx="492330" cy="49233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86" y="7851274"/>
            <a:ext cx="566497" cy="5664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97" y="1987663"/>
            <a:ext cx="566497" cy="56649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74" y="1990615"/>
            <a:ext cx="556115" cy="556115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26" idx="2"/>
            <a:endCxn id="5" idx="0"/>
          </p:cNvCxnSpPr>
          <p:nvPr/>
        </p:nvCxnSpPr>
        <p:spPr>
          <a:xfrm flipH="1">
            <a:off x="5859215" y="3578525"/>
            <a:ext cx="1538" cy="717552"/>
          </a:xfrm>
          <a:prstGeom prst="straightConnector1">
            <a:avLst/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5" idx="2"/>
          </p:cNvCxnSpPr>
          <p:nvPr/>
        </p:nvCxnSpPr>
        <p:spPr>
          <a:xfrm flipV="1">
            <a:off x="4297070" y="7343128"/>
            <a:ext cx="550800" cy="796519"/>
          </a:xfrm>
          <a:prstGeom prst="straightConnector1">
            <a:avLst/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3" idx="6"/>
          </p:cNvCxnSpPr>
          <p:nvPr/>
        </p:nvCxnSpPr>
        <p:spPr>
          <a:xfrm>
            <a:off x="3322209" y="8139647"/>
            <a:ext cx="965008" cy="0"/>
          </a:xfrm>
          <a:prstGeom prst="straightConnector1">
            <a:avLst/>
          </a:prstGeom>
          <a:ln w="57150">
            <a:solidFill>
              <a:srgbClr val="B4BBB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6879032" y="7386011"/>
            <a:ext cx="532797" cy="775934"/>
          </a:xfrm>
          <a:prstGeom prst="straightConnector1">
            <a:avLst/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7411829" y="8161945"/>
            <a:ext cx="969892" cy="2"/>
          </a:xfrm>
          <a:prstGeom prst="straightConnector1">
            <a:avLst/>
          </a:prstGeom>
          <a:ln w="57150">
            <a:solidFill>
              <a:srgbClr val="B4BBB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stCxn id="30" idx="2"/>
            <a:endCxn id="22" idx="0"/>
          </p:cNvCxnSpPr>
          <p:nvPr/>
        </p:nvCxnSpPr>
        <p:spPr>
          <a:xfrm rot="5400000">
            <a:off x="7718411" y="3933866"/>
            <a:ext cx="1298576" cy="1740650"/>
          </a:xfrm>
          <a:prstGeom prst="bentConnector2">
            <a:avLst/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28" idx="2"/>
            <a:endCxn id="23" idx="0"/>
          </p:cNvCxnSpPr>
          <p:nvPr/>
        </p:nvCxnSpPr>
        <p:spPr>
          <a:xfrm rot="16200000" flipH="1">
            <a:off x="2732800" y="3904046"/>
            <a:ext cx="1268456" cy="1770169"/>
          </a:xfrm>
          <a:prstGeom prst="bentConnector2">
            <a:avLst/>
          </a:prstGeom>
          <a:ln w="57150">
            <a:solidFill>
              <a:srgbClr val="B4BBB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0698529" y="4665865"/>
            <a:ext cx="4018213" cy="2638274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/>
            <a:r>
              <a:rPr lang="ru-RU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УЧЕБНЬ</a:t>
            </a:r>
            <a:r>
              <a:rPr lang="en-GB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I</a:t>
            </a:r>
            <a:r>
              <a:rPr lang="ru-RU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Й</a:t>
            </a:r>
          </a:p>
          <a:p>
            <a:pPr algn="ctr"/>
            <a:r>
              <a:rPr lang="ru-RU" sz="2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МИС</a:t>
            </a:r>
            <a:endParaRPr lang="en-GB" sz="2800" b="1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en-GB" sz="2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2000" b="1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2108189" y="3788805"/>
            <a:ext cx="1142547" cy="1142547"/>
          </a:xfrm>
          <a:prstGeom prst="ellipse">
            <a:avLst/>
          </a:prstGeom>
          <a:solidFill>
            <a:srgbClr val="B4BBBF"/>
          </a:solidFill>
          <a:ln w="63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66" name="Соединительная линия уступом 65"/>
          <p:cNvCxnSpPr>
            <a:stCxn id="35" idx="6"/>
            <a:endCxn id="63" idx="2"/>
          </p:cNvCxnSpPr>
          <p:nvPr/>
        </p:nvCxnSpPr>
        <p:spPr>
          <a:xfrm flipV="1">
            <a:off x="9481004" y="7304139"/>
            <a:ext cx="3226632" cy="836017"/>
          </a:xfrm>
          <a:prstGeom prst="bentConnector2">
            <a:avLst/>
          </a:prstGeom>
          <a:ln w="57150">
            <a:solidFill>
              <a:srgbClr val="B4BBB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821" y="4030106"/>
            <a:ext cx="709365" cy="7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891" y="10035575"/>
            <a:ext cx="539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АО «НПО РУСБИТЕХ»</a:t>
            </a:r>
            <a:r>
              <a:rPr lang="en-US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•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БМИТ</a:t>
            </a:r>
            <a:r>
              <a:rPr lang="en-GB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</a:t>
            </a:r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WWW.MED.RUSBITECH.RU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-1" y="10668953"/>
            <a:ext cx="15119350" cy="45719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0" y="-1"/>
            <a:ext cx="15119350" cy="4571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674" y="10035575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F7F8F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02582" y="9916779"/>
            <a:ext cx="532263" cy="532263"/>
          </a:xfrm>
          <a:prstGeom prst="ellipse">
            <a:avLst/>
          </a:prstGeom>
          <a:solidFill>
            <a:srgbClr val="F7F8FA"/>
          </a:solidFill>
          <a:ln w="38100">
            <a:solidFill>
              <a:srgbClr val="5B6F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91" y="634542"/>
            <a:ext cx="945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ПРОГРАММНЬ</a:t>
            </a:r>
            <a:r>
              <a:rPr lang="en-GB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</a:t>
            </a:r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 КОМПОНЕНТЬ</a:t>
            </a:r>
            <a:r>
              <a:rPr lang="en-US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</a:t>
            </a:r>
            <a:r>
              <a:rPr lang="ru-RU" sz="2800" b="1" dirty="0" smtClean="0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РАФ</a:t>
            </a:r>
            <a:endParaRPr lang="ru-RU" sz="28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4220683" y="9928291"/>
            <a:ext cx="496060" cy="509238"/>
          </a:xfrm>
        </p:spPr>
        <p:txBody>
          <a:bodyPr vert="horz" lIns="91440" tIns="45720" rIns="91440" bIns="45720" rtlCol="0" anchor="ctr"/>
          <a:lstStyle/>
          <a:p>
            <a:pPr algn="ctr" defTabSz="876021"/>
            <a:fld id="{90D173EB-470F-44FD-B852-489D15ECA529}" type="slidenum">
              <a:rPr lang="ru-RU" sz="2000" b="1">
                <a:solidFill>
                  <a:srgbClr val="5B6F7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Light" panose="020B0502040204020203" pitchFamily="34" charset="0"/>
              </a:rPr>
              <a:pPr algn="ctr" defTabSz="876021"/>
              <a:t>7</a:t>
            </a:fld>
            <a:endParaRPr lang="ru-RU" sz="2000" b="1" dirty="0">
              <a:solidFill>
                <a:srgbClr val="5B6F7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2605" y="10033166"/>
            <a:ext cx="64245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rgbClr val="EB763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+7 495 648-06-40</a:t>
            </a:r>
            <a:endParaRPr lang="ru-RU" sz="1400" b="1" dirty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67926" y="2557444"/>
            <a:ext cx="5811394" cy="5664066"/>
          </a:xfrm>
          <a:prstGeom prst="ellipse">
            <a:avLst/>
          </a:prstGeom>
          <a:solidFill>
            <a:srgbClr val="5B6F7E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F7F8F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КОМПОНЕНТ</a:t>
            </a:r>
            <a:endParaRPr lang="en-US" sz="2400" b="1" dirty="0" smtClean="0">
              <a:solidFill>
                <a:srgbClr val="F7F8F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РАЗРАБОТКИ И</a:t>
            </a:r>
            <a:endParaRPr lang="en-US" sz="2400" b="1" dirty="0" smtClean="0">
              <a:solidFill>
                <a:srgbClr val="F7F8F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РЕАЛИЗАЦИИ АКТИВНЫХ ФОРМ ПРОВЕДЕНИЯ</a:t>
            </a:r>
          </a:p>
          <a:p>
            <a:pPr algn="ctr"/>
            <a:r>
              <a:rPr lang="ru-RU" sz="2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ЗАНЯТИЙ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7984996" y="6762846"/>
            <a:ext cx="2799879" cy="2794063"/>
          </a:xfrm>
          <a:prstGeom prst="ellipse">
            <a:avLst/>
          </a:prstGeom>
          <a:solidFill>
            <a:srgbClr val="B4BBBF"/>
          </a:solidFill>
          <a:ln w="190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КОНСТРУКТОР ОБУЧАЮЩЕГО ВОЗДЕЙСТВИЯ</a:t>
            </a:r>
            <a:endParaRPr lang="ru-RU" sz="1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17400" y="6757030"/>
            <a:ext cx="2799879" cy="2799879"/>
          </a:xfrm>
          <a:prstGeom prst="ellipse">
            <a:avLst/>
          </a:prstGeom>
          <a:solidFill>
            <a:srgbClr val="B4BBBF"/>
          </a:solidFill>
          <a:ln w="190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МОДУЛЬ ФУНКЦИОНАЛЬНО-ПСИХОЛОГИЧЕСКИХ ТРЕНАЖЕРОВ</a:t>
            </a:r>
            <a:endParaRPr lang="ru-RU" sz="1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65587" y="3037310"/>
            <a:ext cx="2799879" cy="2794063"/>
          </a:xfrm>
          <a:prstGeom prst="ellipse">
            <a:avLst/>
          </a:prstGeom>
          <a:solidFill>
            <a:srgbClr val="B4BBBF"/>
          </a:solidFill>
          <a:ln w="190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КОНСТРУКТОР СЮЖЕТНО-РОЛЕВЫХ ВЗАИМОДЕЙСТВИЙ ОБУЧАЕМЫХ</a:t>
            </a:r>
            <a:endParaRPr lang="ru-RU" sz="1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350281" y="3086439"/>
            <a:ext cx="2799879" cy="2794063"/>
          </a:xfrm>
          <a:prstGeom prst="ellipse">
            <a:avLst/>
          </a:prstGeom>
          <a:solidFill>
            <a:srgbClr val="B4BBBF"/>
          </a:solidFill>
          <a:ln w="190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МОДУЛЬ ОБУЧЕНИЯ МЕТОДАМ ПРИНЯТИЯ РЕШЕНИЙ</a:t>
            </a:r>
            <a:endParaRPr lang="ru-RU" sz="1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21809" y="1045118"/>
            <a:ext cx="2799879" cy="2794063"/>
          </a:xfrm>
          <a:prstGeom prst="ellipse">
            <a:avLst/>
          </a:prstGeom>
          <a:solidFill>
            <a:srgbClr val="B4BBBF"/>
          </a:solidFill>
          <a:ln w="190500">
            <a:solidFill>
              <a:srgbClr val="F7F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МОДУЛЬ ПРОВЕРКИ ОСТАТОЧНЫХ ЗНАНИЙ</a:t>
            </a:r>
            <a:endParaRPr lang="ru-RU" sz="1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5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34399"/>
            <a:ext cx="15119350" cy="2157413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96400" y="9017000"/>
            <a:ext cx="539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ru-RU" sz="1400" dirty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>АО «НПО </a:t>
            </a:r>
            <a:r>
              <a:rPr lang="ru-RU" sz="14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>РусБИТех»</a:t>
            </a:r>
            <a:r>
              <a:rPr lang="en-US" sz="14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> •</a:t>
            </a:r>
            <a:r>
              <a:rPr lang="ru-RU" sz="14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> БМИТ</a:t>
            </a:r>
            <a:r>
              <a:rPr lang="ru-RU" sz="11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  <a:t/>
            </a:r>
            <a:br>
              <a:rPr lang="ru-RU" sz="1100" dirty="0" smtClean="0">
                <a:solidFill>
                  <a:srgbClr val="F7F8FA"/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1100" dirty="0" smtClean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117105</a:t>
            </a: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, г. Москва, Варшавское шоссе, д. 26</a:t>
            </a:r>
            <a:b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Тел.: +7 495 648-06-40</a:t>
            </a:r>
            <a:b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Факс: +7 495 648-06-39</a:t>
            </a:r>
            <a:b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E-</a:t>
            </a:r>
            <a:r>
              <a:rPr lang="ru-RU" sz="1100" dirty="0" err="1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mail</a:t>
            </a: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: </a:t>
            </a:r>
            <a:r>
              <a:rPr lang="en-US" sz="1100" dirty="0" smtClean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med@rusbitech.ru</a:t>
            </a:r>
          </a:p>
          <a:p>
            <a:pPr algn="r" fontAlgn="base"/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Сайт: </a:t>
            </a:r>
            <a:r>
              <a:rPr lang="en-US" sz="1100" dirty="0" smtClean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www.rusbitech.ru</a:t>
            </a:r>
          </a:p>
          <a:p>
            <a:pPr algn="r" fontAlgn="base"/>
            <a:r>
              <a:rPr lang="ru-RU" sz="1100" dirty="0" smtClean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Сайт:</a:t>
            </a:r>
            <a:r>
              <a:rPr lang="ru-RU" sz="1100" dirty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 </a:t>
            </a:r>
            <a:r>
              <a:rPr lang="en-US" sz="1100" dirty="0" smtClean="0">
                <a:solidFill>
                  <a:srgbClr val="B4BBBF"/>
                </a:solidFill>
                <a:latin typeface="Roboto Condensed" pitchFamily="2" charset="0"/>
                <a:ea typeface="Roboto Condensed" pitchFamily="2" charset="0"/>
              </a:rPr>
              <a:t>www.med.rusbitech.ru</a:t>
            </a:r>
            <a:endParaRPr lang="ru-RU" sz="1100" dirty="0">
              <a:solidFill>
                <a:srgbClr val="B4BBBF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B4BBB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26" y="9208458"/>
            <a:ext cx="3104974" cy="809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3137" y="3764808"/>
            <a:ext cx="12473074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/>
            <a:r>
              <a:rPr lang="ru-RU" sz="6600" b="1" dirty="0" smtClean="0">
                <a:solidFill>
                  <a:srgbClr val="B4BBB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СПАСИБО ЗА ВНИМАНИЕ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0" y="8496349"/>
            <a:ext cx="15119350" cy="45719"/>
          </a:xfrm>
          <a:prstGeom prst="rect">
            <a:avLst/>
          </a:prstGeom>
          <a:solidFill>
            <a:srgbClr val="EB7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77" y="1640628"/>
            <a:ext cx="2802994" cy="134006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flipV="1">
            <a:off x="0" y="-1"/>
            <a:ext cx="15119350" cy="45719"/>
          </a:xfrm>
          <a:prstGeom prst="rect">
            <a:avLst/>
          </a:prstGeom>
          <a:solidFill>
            <a:srgbClr val="5B6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68219" y="5390641"/>
            <a:ext cx="3115918" cy="461665"/>
          </a:xfrm>
          <a:prstGeom prst="rect">
            <a:avLst/>
          </a:prstGeom>
          <a:solidFill>
            <a:srgbClr val="5B6F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+7 495 648-06-40</a:t>
            </a:r>
            <a:endParaRPr lang="ru-RU" sz="32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6171" y="5390640"/>
            <a:ext cx="482047" cy="461665"/>
          </a:xfrm>
          <a:prstGeom prst="rect">
            <a:avLst/>
          </a:prstGeom>
          <a:solidFill>
            <a:srgbClr val="EB7632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41" y="5498266"/>
            <a:ext cx="246131" cy="2461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8218" y="6035066"/>
            <a:ext cx="3115918" cy="461665"/>
          </a:xfrm>
          <a:prstGeom prst="rect">
            <a:avLst/>
          </a:prstGeom>
          <a:solidFill>
            <a:srgbClr val="5B6F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www.rusbitech.ru</a:t>
            </a:r>
            <a:endParaRPr lang="ru-RU" sz="32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6171" y="6035065"/>
            <a:ext cx="482047" cy="461665"/>
          </a:xfrm>
          <a:prstGeom prst="rect">
            <a:avLst/>
          </a:prstGeom>
          <a:solidFill>
            <a:srgbClr val="EB7632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8" y="6135899"/>
            <a:ext cx="255604" cy="2556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68218" y="6679490"/>
            <a:ext cx="3115918" cy="461665"/>
          </a:xfrm>
          <a:prstGeom prst="rect">
            <a:avLst/>
          </a:prstGeom>
          <a:solidFill>
            <a:srgbClr val="5B6F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www.med.rusbitech.ru</a:t>
            </a:r>
            <a:endParaRPr lang="ru-RU" sz="32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6171" y="6679489"/>
            <a:ext cx="482047" cy="461665"/>
          </a:xfrm>
          <a:prstGeom prst="rect">
            <a:avLst/>
          </a:prstGeom>
          <a:solidFill>
            <a:srgbClr val="EB7632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8" y="6780323"/>
            <a:ext cx="255604" cy="2556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68218" y="7323912"/>
            <a:ext cx="3115918" cy="461665"/>
          </a:xfrm>
          <a:prstGeom prst="rect">
            <a:avLst/>
          </a:prstGeom>
          <a:solidFill>
            <a:srgbClr val="5B6F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F8F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" panose="020B0502040204020203" pitchFamily="34" charset="0"/>
              </a:rPr>
              <a:t>med@rusbitech.ru</a:t>
            </a:r>
            <a:endParaRPr lang="ru-RU" sz="32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6171" y="7323911"/>
            <a:ext cx="482047" cy="461665"/>
          </a:xfrm>
          <a:prstGeom prst="rect">
            <a:avLst/>
          </a:prstGeom>
          <a:solidFill>
            <a:srgbClr val="EB7632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EB76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9" y="7427996"/>
            <a:ext cx="255604" cy="2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10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316</Words>
  <Application>Microsoft Office PowerPoint</Application>
  <PresentationFormat>Произвольный</PresentationFormat>
  <Paragraphs>97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Roboto Condensed</vt:lpstr>
      <vt:lpstr>Calibri Light</vt:lpstr>
      <vt:lpstr>Segoe UI</vt:lpstr>
      <vt:lpstr>Calibri</vt:lpstr>
      <vt:lpstr>Roboto Cn</vt:lpstr>
      <vt:lpstr>Segoe UI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Акимов Олег Александрович</dc:creator>
  <cp:lastModifiedBy>Акимовы</cp:lastModifiedBy>
  <cp:revision>37</cp:revision>
  <dcterms:created xsi:type="dcterms:W3CDTF">2016-03-22T06:50:17Z</dcterms:created>
  <dcterms:modified xsi:type="dcterms:W3CDTF">2016-03-22T18:51:44Z</dcterms:modified>
</cp:coreProperties>
</file>