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1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slideLayouts/slideLayout111.xml" ContentType="application/vnd.openxmlformats-officedocument.presentationml.slideLayou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charts/chart5.xml" ContentType="application/vnd.openxmlformats-officedocument.drawingml.char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  <p:sldMasterId id="2147483707" r:id="rId6"/>
    <p:sldMasterId id="2147483826" r:id="rId7"/>
  </p:sldMasterIdLst>
  <p:notesMasterIdLst>
    <p:notesMasterId r:id="rId25"/>
  </p:notesMasterIdLst>
  <p:sldIdLst>
    <p:sldId id="268" r:id="rId8"/>
    <p:sldId id="279" r:id="rId9"/>
    <p:sldId id="485" r:id="rId10"/>
    <p:sldId id="478" r:id="rId11"/>
    <p:sldId id="323" r:id="rId12"/>
    <p:sldId id="292" r:id="rId13"/>
    <p:sldId id="505" r:id="rId14"/>
    <p:sldId id="345" r:id="rId15"/>
    <p:sldId id="516" r:id="rId16"/>
    <p:sldId id="510" r:id="rId17"/>
    <p:sldId id="515" r:id="rId18"/>
    <p:sldId id="497" r:id="rId19"/>
    <p:sldId id="508" r:id="rId20"/>
    <p:sldId id="504" r:id="rId21"/>
    <p:sldId id="509" r:id="rId22"/>
    <p:sldId id="468" r:id="rId23"/>
    <p:sldId id="506" r:id="rId24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14">
          <p15:clr>
            <a:srgbClr val="A4A3A4"/>
          </p15:clr>
        </p15:guide>
        <p15:guide id="2" orient="horz" pos="753">
          <p15:clr>
            <a:srgbClr val="A4A3A4"/>
          </p15:clr>
        </p15:guide>
        <p15:guide id="3" orient="horz" pos="433">
          <p15:clr>
            <a:srgbClr val="A4A3A4"/>
          </p15:clr>
        </p15:guide>
        <p15:guide id="4" orient="horz">
          <p15:clr>
            <a:srgbClr val="A4A3A4"/>
          </p15:clr>
        </p15:guide>
        <p15:guide id="5" pos="5510">
          <p15:clr>
            <a:srgbClr val="A4A3A4"/>
          </p15:clr>
        </p15:guide>
        <p15:guide id="6" pos="2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еханошина Анна Владимировна" initials="МАВ" lastIdx="8" clrIdx="0"/>
  <p:cmAuthor id="1" name="Isachenkova, Elena V." initials="IEV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B8FF"/>
    <a:srgbClr val="612B8A"/>
    <a:srgbClr val="008AED"/>
    <a:srgbClr val="BF33B0"/>
    <a:srgbClr val="7FC4E8"/>
    <a:srgbClr val="85CCF0"/>
    <a:srgbClr val="B5E5FF"/>
    <a:srgbClr val="FCBAF5"/>
    <a:srgbClr val="7A0A6E"/>
    <a:srgbClr val="9438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8" autoAdjust="0"/>
    <p:restoredTop sz="95276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3914"/>
        <p:guide orient="horz" pos="753"/>
        <p:guide orient="horz" pos="433"/>
        <p:guide orient="horz"/>
        <p:guide pos="5510"/>
        <p:guide pos="2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943885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3.6789354387449669E-3"/>
                  <c:y val="-4.0964323903956391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108875420586867E-2"/>
                  <c:y val="-5.1647710702828814E-3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120542493445192E-3"/>
                  <c:y val="2.2530864197530868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9606511921059E-3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731538591327501E-2"/>
                  <c:y val="5.9914455137552267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834506825255E-3"/>
                  <c:y val="-2.8594342373869947E-3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42405511350614E-2"/>
                  <c:y val="-0.58613978808204514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Другие</c:v>
                </c:pt>
                <c:pt idx="1">
                  <c:v>РДТЕХ</c:v>
                </c:pt>
                <c:pt idx="2">
                  <c:v>BI Partner</c:v>
                </c:pt>
                <c:pt idx="3">
                  <c:v>Ай-Теко</c:v>
                </c:pt>
                <c:pt idx="4">
                  <c:v>БАРС Груп</c:v>
                </c:pt>
                <c:pt idx="5">
                  <c:v>КРОК</c:v>
                </c:pt>
                <c:pt idx="6">
                  <c:v>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7.4</c:v>
                </c:pt>
                <c:pt idx="1">
                  <c:v>2.4</c:v>
                </c:pt>
                <c:pt idx="2">
                  <c:v>2.5</c:v>
                </c:pt>
                <c:pt idx="3">
                  <c:v>3.1</c:v>
                </c:pt>
                <c:pt idx="4">
                  <c:v>3.6</c:v>
                </c:pt>
                <c:pt idx="5">
                  <c:v>12.3</c:v>
                </c:pt>
                <c:pt idx="6">
                  <c:v>68.7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943885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3.6789354387449669E-3"/>
                  <c:y val="-4.0964323903956391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108875420586867E-2"/>
                  <c:y val="-5.1647710702828805E-3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120542493445174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69606511921059E-3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731538591327501E-2"/>
                  <c:y val="5.991445513755226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Другие</c:v>
                </c:pt>
                <c:pt idx="1">
                  <c:v>РДТЕХ</c:v>
                </c:pt>
                <c:pt idx="2">
                  <c:v>BI Partner</c:v>
                </c:pt>
                <c:pt idx="3">
                  <c:v>Ай-Теко</c:v>
                </c:pt>
                <c:pt idx="4">
                  <c:v>БАРС Груп</c:v>
                </c:pt>
                <c:pt idx="5">
                  <c:v>КРОК</c:v>
                </c:pt>
                <c:pt idx="6">
                  <c:v>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7.4</c:v>
                </c:pt>
                <c:pt idx="1">
                  <c:v>2.4</c:v>
                </c:pt>
                <c:pt idx="2">
                  <c:v>2.5</c:v>
                </c:pt>
                <c:pt idx="3">
                  <c:v>3.1</c:v>
                </c:pt>
                <c:pt idx="4">
                  <c:v>3.6</c:v>
                </c:pt>
                <c:pt idx="5">
                  <c:v>12.3</c:v>
                </c:pt>
                <c:pt idx="6">
                  <c:v>68.7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FCBAF5"/>
              </a:solidFill>
            </c:spPr>
          </c:dPt>
          <c:dPt>
            <c:idx val="2"/>
            <c:spPr>
              <a:solidFill>
                <a:srgbClr val="7A0A6E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Pt>
            <c:idx val="4"/>
            <c:spPr>
              <a:solidFill>
                <a:srgbClr val="DE75D1"/>
              </a:solidFill>
              <a:ln w="12700">
                <a:noFill/>
              </a:ln>
            </c:spPr>
          </c:dPt>
          <c:dPt>
            <c:idx val="5"/>
            <c:spPr>
              <a:solidFill>
                <a:srgbClr val="BF33B0"/>
              </a:solidFill>
              <a:ln>
                <a:noFill/>
              </a:ln>
            </c:spPr>
          </c:dPt>
          <c:dPt>
            <c:idx val="6"/>
            <c:spPr>
              <a:solidFill>
                <a:srgbClr val="CF54BF"/>
              </a:solidFill>
              <a:ln>
                <a:noFill/>
              </a:ln>
            </c:spPr>
          </c:dPt>
          <c:dPt>
            <c:idx val="7"/>
            <c:spPr>
              <a:solidFill>
                <a:srgbClr val="ED96E3"/>
              </a:solidFill>
            </c:spPr>
          </c:dPt>
          <c:dPt>
            <c:idx val="8"/>
            <c:spPr>
              <a:solidFill>
                <a:srgbClr val="AB369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2.7001467859323641E-2"/>
                  <c:y val="-1.8518518518518521E-2"/>
                </c:manualLayout>
              </c:layout>
              <c:spPr/>
              <c:txPr>
                <a:bodyPr/>
                <a:lstStyle/>
                <a:p>
                  <a:pPr>
                    <a:defRPr sz="700" spc="-20" baseline="0"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2.4691358024691364E-2"/>
                </c:manualLayout>
              </c:layout>
              <c:tx>
                <c:rich>
                  <a:bodyPr/>
                  <a:lstStyle/>
                  <a:p>
                    <a:r>
                      <a:rPr lang="ru-RU" sz="85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dLblPos val="outEnd"/>
            <c:showCatName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Informatica</c:v>
                </c:pt>
                <c:pt idx="2">
                  <c:v>Teradata</c:v>
                </c:pt>
                <c:pt idx="3">
                  <c:v>Прогноз</c:v>
                </c:pt>
                <c:pt idx="4">
                  <c:v>SAS</c:v>
                </c:pt>
                <c:pt idx="5">
                  <c:v>Microsoft</c:v>
                </c:pt>
                <c:pt idx="6">
                  <c:v>IBM</c:v>
                </c:pt>
                <c:pt idx="7">
                  <c:v>Oracle</c:v>
                </c:pt>
                <c:pt idx="8">
                  <c:v>SAP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12.4</c:v>
                </c:pt>
                <c:pt idx="1">
                  <c:v>1.4</c:v>
                </c:pt>
                <c:pt idx="2">
                  <c:v>1.7</c:v>
                </c:pt>
                <c:pt idx="3">
                  <c:v>8.2000000000000011</c:v>
                </c:pt>
                <c:pt idx="4">
                  <c:v>9.5</c:v>
                </c:pt>
                <c:pt idx="5">
                  <c:v>9.8000000000000007</c:v>
                </c:pt>
                <c:pt idx="6">
                  <c:v>10.1</c:v>
                </c:pt>
                <c:pt idx="7">
                  <c:v>14.2</c:v>
                </c:pt>
                <c:pt idx="8">
                  <c:v>32.700000000000003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24B8FF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3237293567621083"/>
                  <c:y val="-0.6275532225138527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9526100904053663E-2"/>
                </c:manualLayout>
              </c:layout>
              <c:tx>
                <c:rich>
                  <a:bodyPr/>
                  <a:lstStyle/>
                  <a:p>
                    <a:r>
                      <a:rPr lang="en-US" spc="-20" baseline="0" dirty="0"/>
                      <a:t>AT Consulting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944296400249619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105705340571582E-2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281429187411456E-2"/>
                  <c:y val="2.2877418100515221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2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</c:v>
                </c:pt>
                <c:pt idx="1">
                  <c:v>AT Consulting</c:v>
                </c:pt>
                <c:pt idx="2">
                  <c:v>CFT</c:v>
                </c:pt>
                <c:pt idx="3">
                  <c:v>LANIT</c:v>
                </c:pt>
                <c:pt idx="4">
                  <c:v>Nvision</c:v>
                </c:pt>
                <c:pt idx="5">
                  <c:v>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68.099999999999994</c:v>
                </c:pt>
                <c:pt idx="1">
                  <c:v>5.4</c:v>
                </c:pt>
                <c:pt idx="2">
                  <c:v>5.8</c:v>
                </c:pt>
                <c:pt idx="3">
                  <c:v>6</c:v>
                </c:pt>
                <c:pt idx="4">
                  <c:v>6.1</c:v>
                </c:pt>
                <c:pt idx="5">
                  <c:v>8.6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24B8FF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2670410771308768"/>
                  <c:y val="-0.621380383007679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0075823855351415E-3"/>
                </c:manualLayout>
              </c:layout>
              <c:tx>
                <c:rich>
                  <a:bodyPr/>
                  <a:lstStyle/>
                  <a:p>
                    <a:r>
                      <a:rPr lang="en-US" spc="-20" baseline="0" dirty="0"/>
                      <a:t>AT Consulting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120542493445174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9606511921059E-3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437732611651375E-3"/>
                  <c:y val="3.5223097112860938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</c:v>
                </c:pt>
                <c:pt idx="1">
                  <c:v>AT Consulting</c:v>
                </c:pt>
                <c:pt idx="2">
                  <c:v>CFT</c:v>
                </c:pt>
                <c:pt idx="3">
                  <c:v>LANIT</c:v>
                </c:pt>
                <c:pt idx="4">
                  <c:v>Nvision</c:v>
                </c:pt>
                <c:pt idx="5">
                  <c:v>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68.099999999999994</c:v>
                </c:pt>
                <c:pt idx="1">
                  <c:v>5.4</c:v>
                </c:pt>
                <c:pt idx="2">
                  <c:v>5.8</c:v>
                </c:pt>
                <c:pt idx="3">
                  <c:v>6</c:v>
                </c:pt>
                <c:pt idx="4">
                  <c:v>6.1</c:v>
                </c:pt>
                <c:pt idx="5">
                  <c:v>8.6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FCBAF5"/>
              </a:solidFill>
            </c:spPr>
          </c:dPt>
          <c:dPt>
            <c:idx val="2"/>
            <c:spPr>
              <a:solidFill>
                <a:srgbClr val="7A0A6E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Pt>
            <c:idx val="4"/>
            <c:spPr>
              <a:solidFill>
                <a:srgbClr val="DE75D1"/>
              </a:solidFill>
              <a:ln w="12700">
                <a:noFill/>
              </a:ln>
            </c:spPr>
          </c:dPt>
          <c:dPt>
            <c:idx val="5"/>
            <c:spPr>
              <a:solidFill>
                <a:srgbClr val="BF33B0"/>
              </a:solidFill>
              <a:ln>
                <a:noFill/>
              </a:ln>
            </c:spPr>
          </c:dPt>
          <c:dPt>
            <c:idx val="6"/>
            <c:spPr>
              <a:solidFill>
                <a:srgbClr val="CF54BF"/>
              </a:solidFill>
              <a:ln>
                <a:noFill/>
              </a:ln>
            </c:spPr>
          </c:dPt>
          <c:dPt>
            <c:idx val="7"/>
            <c:spPr>
              <a:solidFill>
                <a:srgbClr val="ED96E3"/>
              </a:solidFill>
            </c:spPr>
          </c:dPt>
          <c:dPt>
            <c:idx val="8"/>
            <c:spPr>
              <a:solidFill>
                <a:srgbClr val="AB369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2.7001467859323641E-2"/>
                  <c:y val="-1.8518518518518521E-2"/>
                </c:manualLayout>
              </c:layout>
              <c:spPr/>
              <c:txPr>
                <a:bodyPr/>
                <a:lstStyle/>
                <a:p>
                  <a:pPr>
                    <a:defRPr sz="700" spc="-20" baseline="0"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4691358024691364E-2"/>
                </c:manualLayout>
              </c:layout>
              <c:tx>
                <c:rich>
                  <a:bodyPr/>
                  <a:lstStyle/>
                  <a:p>
                    <a:r>
                      <a:rPr lang="ru-RU" sz="85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dLblPos val="bestFit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dLblPos val="outEnd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Informatica</c:v>
                </c:pt>
                <c:pt idx="2">
                  <c:v>Teradata</c:v>
                </c:pt>
                <c:pt idx="3">
                  <c:v>Прогноз</c:v>
                </c:pt>
                <c:pt idx="4">
                  <c:v>SAS</c:v>
                </c:pt>
                <c:pt idx="5">
                  <c:v>Microsoft</c:v>
                </c:pt>
                <c:pt idx="6">
                  <c:v>IBM</c:v>
                </c:pt>
                <c:pt idx="7">
                  <c:v>Oracle</c:v>
                </c:pt>
                <c:pt idx="8">
                  <c:v>SAP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12.4</c:v>
                </c:pt>
                <c:pt idx="1">
                  <c:v>1.4</c:v>
                </c:pt>
                <c:pt idx="2">
                  <c:v>1.7</c:v>
                </c:pt>
                <c:pt idx="3">
                  <c:v>8.2000000000000011</c:v>
                </c:pt>
                <c:pt idx="4">
                  <c:v>9.5</c:v>
                </c:pt>
                <c:pt idx="5">
                  <c:v>9.8000000000000007</c:v>
                </c:pt>
                <c:pt idx="6">
                  <c:v>10.1</c:v>
                </c:pt>
                <c:pt idx="7">
                  <c:v>14.2</c:v>
                </c:pt>
                <c:pt idx="8">
                  <c:v>32.700000000000003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24B8FF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3237293567621083"/>
                  <c:y val="-0.6275532225138527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9526100904053663E-2"/>
                </c:manualLayout>
              </c:layout>
              <c:tx>
                <c:rich>
                  <a:bodyPr/>
                  <a:lstStyle/>
                  <a:p>
                    <a:r>
                      <a:rPr lang="en-US" spc="-20" baseline="0" dirty="0"/>
                      <a:t>AT Consulting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944296400249619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105705340571582E-2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281429187411456E-2"/>
                  <c:y val="2.2877418100515221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2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</c:v>
                </c:pt>
                <c:pt idx="1">
                  <c:v>AT Consulting</c:v>
                </c:pt>
                <c:pt idx="2">
                  <c:v>CFT</c:v>
                </c:pt>
                <c:pt idx="3">
                  <c:v>LANIT</c:v>
                </c:pt>
                <c:pt idx="4">
                  <c:v>Nvision</c:v>
                </c:pt>
                <c:pt idx="5">
                  <c:v>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68.099999999999994</c:v>
                </c:pt>
                <c:pt idx="1">
                  <c:v>5.4</c:v>
                </c:pt>
                <c:pt idx="2">
                  <c:v>5.8</c:v>
                </c:pt>
                <c:pt idx="3">
                  <c:v>6</c:v>
                </c:pt>
                <c:pt idx="4">
                  <c:v>6.1</c:v>
                </c:pt>
                <c:pt idx="5">
                  <c:v>8.6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24B8FF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2670410771308768"/>
                  <c:y val="-0.621380383007679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0075823855351415E-3"/>
                </c:manualLayout>
              </c:layout>
              <c:tx>
                <c:rich>
                  <a:bodyPr/>
                  <a:lstStyle/>
                  <a:p>
                    <a:r>
                      <a:rPr lang="en-US" spc="-20" baseline="0" dirty="0"/>
                      <a:t>AT Consulting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120542493445174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9606511921059E-3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437732611651375E-3"/>
                  <c:y val="3.5223097112860938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</c:v>
                </c:pt>
                <c:pt idx="1">
                  <c:v>AT Consulting</c:v>
                </c:pt>
                <c:pt idx="2">
                  <c:v>CFT</c:v>
                </c:pt>
                <c:pt idx="3">
                  <c:v>LANIT</c:v>
                </c:pt>
                <c:pt idx="4">
                  <c:v>Nvision</c:v>
                </c:pt>
                <c:pt idx="5">
                  <c:v>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68.099999999999994</c:v>
                </c:pt>
                <c:pt idx="1">
                  <c:v>5.4</c:v>
                </c:pt>
                <c:pt idx="2">
                  <c:v>5.8</c:v>
                </c:pt>
                <c:pt idx="3">
                  <c:v>6</c:v>
                </c:pt>
                <c:pt idx="4">
                  <c:v>6.1</c:v>
                </c:pt>
                <c:pt idx="5">
                  <c:v>8.6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24B8FF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2670410771308768"/>
                  <c:y val="-0.621380383007679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0075823855351415E-3"/>
                </c:manualLayout>
              </c:layout>
              <c:tx>
                <c:rich>
                  <a:bodyPr/>
                  <a:lstStyle/>
                  <a:p>
                    <a:r>
                      <a:rPr lang="en-US" spc="-20" baseline="0" dirty="0"/>
                      <a:t>AT Consulting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120542493445174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9606511921059E-3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437732611651375E-3"/>
                  <c:y val="3.5223097112860938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</c:v>
                </c:pt>
                <c:pt idx="1">
                  <c:v>AT Consulting</c:v>
                </c:pt>
                <c:pt idx="2">
                  <c:v>CFT</c:v>
                </c:pt>
                <c:pt idx="3">
                  <c:v>LANIT</c:v>
                </c:pt>
                <c:pt idx="4">
                  <c:v>Nvision</c:v>
                </c:pt>
                <c:pt idx="5">
                  <c:v>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68.099999999999994</c:v>
                </c:pt>
                <c:pt idx="1">
                  <c:v>5.4</c:v>
                </c:pt>
                <c:pt idx="2">
                  <c:v>5.8</c:v>
                </c:pt>
                <c:pt idx="3">
                  <c:v>6</c:v>
                </c:pt>
                <c:pt idx="4">
                  <c:v>6.1</c:v>
                </c:pt>
                <c:pt idx="5">
                  <c:v>8.6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943885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3.6789354387449669E-3"/>
                  <c:y val="-4.0964323903956391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108875420586867E-2"/>
                  <c:y val="-5.1647710702828805E-3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120542493445174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9606511921059E-3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731538591327501E-2"/>
                  <c:y val="5.991445513755226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Другие</c:v>
                </c:pt>
                <c:pt idx="1">
                  <c:v>РДТЕХ</c:v>
                </c:pt>
                <c:pt idx="2">
                  <c:v>BI Partner</c:v>
                </c:pt>
                <c:pt idx="3">
                  <c:v>Ай-Теко</c:v>
                </c:pt>
                <c:pt idx="4">
                  <c:v>БАРС Груп</c:v>
                </c:pt>
                <c:pt idx="5">
                  <c:v>КРОК</c:v>
                </c:pt>
                <c:pt idx="6">
                  <c:v>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7.4</c:v>
                </c:pt>
                <c:pt idx="1">
                  <c:v>2.4</c:v>
                </c:pt>
                <c:pt idx="2">
                  <c:v>2.5</c:v>
                </c:pt>
                <c:pt idx="3">
                  <c:v>3.1</c:v>
                </c:pt>
                <c:pt idx="4">
                  <c:v>3.6</c:v>
                </c:pt>
                <c:pt idx="5">
                  <c:v>12.3</c:v>
                </c:pt>
                <c:pt idx="6">
                  <c:v>68.7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FCBAF5"/>
              </a:solidFill>
            </c:spPr>
          </c:dPt>
          <c:dPt>
            <c:idx val="2"/>
            <c:spPr>
              <a:solidFill>
                <a:srgbClr val="7A0A6E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Pt>
            <c:idx val="4"/>
            <c:spPr>
              <a:solidFill>
                <a:srgbClr val="DE75D1"/>
              </a:solidFill>
              <a:ln w="12700">
                <a:noFill/>
              </a:ln>
            </c:spPr>
          </c:dPt>
          <c:dPt>
            <c:idx val="5"/>
            <c:spPr>
              <a:solidFill>
                <a:srgbClr val="BF33B0"/>
              </a:solidFill>
              <a:ln>
                <a:noFill/>
              </a:ln>
            </c:spPr>
          </c:dPt>
          <c:dPt>
            <c:idx val="6"/>
            <c:spPr>
              <a:solidFill>
                <a:srgbClr val="CF54BF"/>
              </a:solidFill>
              <a:ln>
                <a:noFill/>
              </a:ln>
            </c:spPr>
          </c:dPt>
          <c:dPt>
            <c:idx val="7"/>
            <c:spPr>
              <a:solidFill>
                <a:srgbClr val="ED96E3"/>
              </a:solidFill>
            </c:spPr>
          </c:dPt>
          <c:dPt>
            <c:idx val="8"/>
            <c:spPr>
              <a:solidFill>
                <a:srgbClr val="AB369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2.7001467859323641E-2"/>
                  <c:y val="-1.8518518518518521E-2"/>
                </c:manualLayout>
              </c:layout>
              <c:spPr/>
              <c:txPr>
                <a:bodyPr/>
                <a:lstStyle/>
                <a:p>
                  <a:pPr>
                    <a:defRPr sz="700" spc="-20" baseline="0"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4691358024691364E-2"/>
                </c:manualLayout>
              </c:layout>
              <c:tx>
                <c:rich>
                  <a:bodyPr/>
                  <a:lstStyle/>
                  <a:p>
                    <a:r>
                      <a:rPr lang="ru-RU" sz="85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dLblPos val="bestFit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dLblPos val="outEnd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Informatica</c:v>
                </c:pt>
                <c:pt idx="2">
                  <c:v>Teradata</c:v>
                </c:pt>
                <c:pt idx="3">
                  <c:v>Прогноз</c:v>
                </c:pt>
                <c:pt idx="4">
                  <c:v>SAS</c:v>
                </c:pt>
                <c:pt idx="5">
                  <c:v>Microsoft</c:v>
                </c:pt>
                <c:pt idx="6">
                  <c:v>IBM</c:v>
                </c:pt>
                <c:pt idx="7">
                  <c:v>Oracle</c:v>
                </c:pt>
                <c:pt idx="8">
                  <c:v>SAP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12.4</c:v>
                </c:pt>
                <c:pt idx="1">
                  <c:v>1.4</c:v>
                </c:pt>
                <c:pt idx="2">
                  <c:v>1.7</c:v>
                </c:pt>
                <c:pt idx="3">
                  <c:v>8.2000000000000011</c:v>
                </c:pt>
                <c:pt idx="4">
                  <c:v>9.5</c:v>
                </c:pt>
                <c:pt idx="5">
                  <c:v>9.8000000000000007</c:v>
                </c:pt>
                <c:pt idx="6">
                  <c:v>10.1</c:v>
                </c:pt>
                <c:pt idx="7">
                  <c:v>14.2</c:v>
                </c:pt>
                <c:pt idx="8">
                  <c:v>32.700000000000003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24B8FF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3237293567621083"/>
                  <c:y val="-0.6275532225138527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9526100904053663E-2"/>
                </c:manualLayout>
              </c:layout>
              <c:tx>
                <c:rich>
                  <a:bodyPr/>
                  <a:lstStyle/>
                  <a:p>
                    <a:r>
                      <a:rPr lang="en-US" spc="-20" baseline="0" dirty="0"/>
                      <a:t>AT Consulting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944296400249619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105705340571582E-2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281429187411456E-2"/>
                  <c:y val="2.2877418100515221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2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</c:v>
                </c:pt>
                <c:pt idx="1">
                  <c:v>AT Consulting</c:v>
                </c:pt>
                <c:pt idx="2">
                  <c:v>CFT</c:v>
                </c:pt>
                <c:pt idx="3">
                  <c:v>LANIT</c:v>
                </c:pt>
                <c:pt idx="4">
                  <c:v>Nvision</c:v>
                </c:pt>
                <c:pt idx="5">
                  <c:v>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68.099999999999994</c:v>
                </c:pt>
                <c:pt idx="1">
                  <c:v>5.4</c:v>
                </c:pt>
                <c:pt idx="2">
                  <c:v>5.8</c:v>
                </c:pt>
                <c:pt idx="3">
                  <c:v>6</c:v>
                </c:pt>
                <c:pt idx="4">
                  <c:v>6.1</c:v>
                </c:pt>
                <c:pt idx="5">
                  <c:v>8.6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2C2C2"/>
              </a:solidFill>
            </c:spPr>
          </c:dPt>
          <c:dPt>
            <c:idx val="1"/>
            <c:spPr>
              <a:solidFill>
                <a:srgbClr val="AB3699"/>
              </a:solidFill>
            </c:spPr>
          </c:dPt>
          <c:dPt>
            <c:idx val="2"/>
            <c:spPr>
              <a:solidFill>
                <a:srgbClr val="FCBAF5"/>
              </a:solidFill>
            </c:spPr>
          </c:dPt>
          <c:dPt>
            <c:idx val="3"/>
            <c:spPr>
              <a:solidFill>
                <a:srgbClr val="DE75D1"/>
              </a:solidFill>
            </c:spPr>
          </c:dPt>
          <c:dPt>
            <c:idx val="4"/>
            <c:spPr>
              <a:solidFill>
                <a:srgbClr val="BF33B0"/>
              </a:solidFill>
            </c:spPr>
          </c:dPt>
          <c:dPt>
            <c:idx val="5"/>
            <c:spPr>
              <a:solidFill>
                <a:srgbClr val="24B8FF"/>
              </a:solidFill>
            </c:spPr>
          </c:dPt>
          <c:dPt>
            <c:idx val="6"/>
            <c:spPr>
              <a:solidFill>
                <a:srgbClr val="24B8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2670410771308768"/>
                  <c:y val="-0.621380383007679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Другие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0075823855351415E-3"/>
                </c:manualLayout>
              </c:layout>
              <c:tx>
                <c:rich>
                  <a:bodyPr/>
                  <a:lstStyle/>
                  <a:p>
                    <a:r>
                      <a:rPr lang="en-US" spc="-20" baseline="0" dirty="0"/>
                      <a:t>AT Consulting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120542493445174E-3"/>
                  <c:y val="2.253086419753086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9606511921059E-3"/>
                  <c:y val="2.6439195100612434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437732611651375E-3"/>
                  <c:y val="3.5223097112860938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834506825255E-3"/>
                  <c:y val="-2.8594342373869943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042405511350607E-2"/>
                  <c:y val="-0.58613978808204503"/>
                </c:manualLayout>
              </c:layout>
              <c:tx>
                <c:rich>
                  <a:bodyPr/>
                  <a:lstStyle/>
                  <a:p>
                    <a:r>
                      <a:rPr lang="ru-RU" sz="850" spc="-50" baseline="0" dirty="0">
                        <a:solidFill>
                          <a:schemeClr val="tx2"/>
                        </a:solidFill>
                      </a:rPr>
                      <a:t>Прогноз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</c:v>
                </c:pt>
                <c:pt idx="1">
                  <c:v>AT Consulting</c:v>
                </c:pt>
                <c:pt idx="2">
                  <c:v>CFT</c:v>
                </c:pt>
                <c:pt idx="3">
                  <c:v>LANIT</c:v>
                </c:pt>
                <c:pt idx="4">
                  <c:v>Nvision</c:v>
                </c:pt>
                <c:pt idx="5">
                  <c:v>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68.099999999999994</c:v>
                </c:pt>
                <c:pt idx="1">
                  <c:v>5.4</c:v>
                </c:pt>
                <c:pt idx="2">
                  <c:v>5.8</c:v>
                </c:pt>
                <c:pt idx="3">
                  <c:v>6</c:v>
                </c:pt>
                <c:pt idx="4">
                  <c:v>6.1</c:v>
                </c:pt>
                <c:pt idx="5">
                  <c:v>8.6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1D90A-E787-4FEE-95B3-F06C335C209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0CFE1-34A0-4195-904F-B793D7293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6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CFE1-34A0-4195-904F-B793D7293FD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957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0D39-2D71-475E-9975-83392C57345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19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CFE1-34A0-4195-904F-B793D7293FD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5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CFE1-34A0-4195-904F-B793D7293FD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CFE1-34A0-4195-904F-B793D7293FD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24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3.pn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chart" Target="../charts/chart6.xm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11" Type="http://schemas.openxmlformats.org/officeDocument/2006/relationships/chart" Target="../charts/chart8.xml"/><Relationship Id="rId5" Type="http://schemas.openxmlformats.org/officeDocument/2006/relationships/image" Target="../media/image27.png"/><Relationship Id="rId10" Type="http://schemas.openxmlformats.org/officeDocument/2006/relationships/chart" Target="../charts/chart7.xml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6.png"/><Relationship Id="rId7" Type="http://schemas.openxmlformats.org/officeDocument/2006/relationships/image" Target="../media/image56.png"/><Relationship Id="rId12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6" Type="http://schemas.openxmlformats.org/officeDocument/2006/relationships/chart" Target="../charts/chart10.xml"/><Relationship Id="rId11" Type="http://schemas.openxmlformats.org/officeDocument/2006/relationships/chart" Target="../charts/chart12.xml"/><Relationship Id="rId5" Type="http://schemas.openxmlformats.org/officeDocument/2006/relationships/image" Target="../media/image28.pn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chart" Target="../charts/chart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chart" Target="../charts/chart3.xml"/><Relationship Id="rId5" Type="http://schemas.openxmlformats.org/officeDocument/2006/relationships/image" Target="../media/image27.png"/><Relationship Id="rId10" Type="http://schemas.openxmlformats.org/officeDocument/2006/relationships/chart" Target="../charts/chart2.xml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223" y="0"/>
            <a:ext cx="91500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Macets\1_Прогноз\Презентеции\О КОМПАНИИ\2015\для PPT\лого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6048375"/>
            <a:ext cx="2676525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628650"/>
            <a:ext cx="3013075" cy="127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057400"/>
            <a:ext cx="2990850" cy="251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5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931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object 8"/>
          <p:cNvSpPr/>
          <p:nvPr userDrawn="1"/>
        </p:nvSpPr>
        <p:spPr>
          <a:xfrm>
            <a:off x="420955" y="452932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9"/>
          <p:cNvSpPr/>
          <p:nvPr userDrawn="1"/>
        </p:nvSpPr>
        <p:spPr>
          <a:xfrm>
            <a:off x="420955" y="328879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0"/>
          <p:cNvSpPr/>
          <p:nvPr userDrawn="1"/>
        </p:nvSpPr>
        <p:spPr>
          <a:xfrm>
            <a:off x="6400796" y="3288790"/>
            <a:ext cx="2322579" cy="12405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/>
          <p:nvPr userDrawn="1"/>
        </p:nvSpPr>
        <p:spPr>
          <a:xfrm>
            <a:off x="420955" y="5851926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6"/>
          <p:cNvSpPr/>
          <p:nvPr userDrawn="1"/>
        </p:nvSpPr>
        <p:spPr>
          <a:xfrm>
            <a:off x="420955" y="4894909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/>
          <p:nvPr userDrawn="1"/>
        </p:nvSpPr>
        <p:spPr>
          <a:xfrm>
            <a:off x="414529" y="4892032"/>
            <a:ext cx="2325628" cy="96012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"/>
          <p:cNvSpPr/>
          <p:nvPr userDrawn="1"/>
        </p:nvSpPr>
        <p:spPr>
          <a:xfrm>
            <a:off x="420955" y="292303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"/>
          <p:cNvSpPr/>
          <p:nvPr userDrawn="1"/>
        </p:nvSpPr>
        <p:spPr>
          <a:xfrm>
            <a:off x="420955" y="118872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4"/>
          <p:cNvSpPr/>
          <p:nvPr userDrawn="1"/>
        </p:nvSpPr>
        <p:spPr>
          <a:xfrm>
            <a:off x="420627" y="1188720"/>
            <a:ext cx="2319530" cy="173431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43979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4874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48083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1006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32584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20166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23988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74632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0" y="0"/>
            <a:ext cx="9144000" cy="5439117"/>
            <a:chOff x="0" y="0"/>
            <a:chExt cx="9144000" cy="5439117"/>
          </a:xfrm>
        </p:grpSpPr>
        <p:sp>
          <p:nvSpPr>
            <p:cNvPr id="4" name="object 3"/>
            <p:cNvSpPr/>
            <p:nvPr/>
          </p:nvSpPr>
          <p:spPr>
            <a:xfrm>
              <a:off x="0" y="0"/>
              <a:ext cx="9144000" cy="5439117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280284"/>
              <a:ext cx="2160182" cy="58420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" name="object 2"/>
          <p:cNvSpPr/>
          <p:nvPr userDrawn="1"/>
        </p:nvSpPr>
        <p:spPr>
          <a:xfrm>
            <a:off x="0" y="0"/>
            <a:ext cx="0" cy="5439117"/>
          </a:xfrm>
          <a:custGeom>
            <a:avLst/>
            <a:gdLst/>
            <a:ahLst/>
            <a:cxnLst/>
            <a:rect l="l" t="t" r="r" b="b"/>
            <a:pathLst>
              <a:path h="5439117">
                <a:moveTo>
                  <a:pt x="0" y="5439117"/>
                </a:moveTo>
                <a:lnTo>
                  <a:pt x="0" y="0"/>
                </a:lnTo>
                <a:lnTo>
                  <a:pt x="0" y="5439117"/>
                </a:lnTo>
              </a:path>
            </a:pathLst>
          </a:custGeom>
          <a:solidFill>
            <a:srgbClr val="3061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2" name="object 10"/>
          <p:cNvSpPr txBox="1"/>
          <p:nvPr userDrawn="1"/>
        </p:nvSpPr>
        <p:spPr>
          <a:xfrm>
            <a:off x="6137855" y="2133600"/>
            <a:ext cx="716119" cy="245830"/>
          </a:xfrm>
          <a:prstGeom prst="rect">
            <a:avLst/>
          </a:prstGeom>
          <a:solidFill>
            <a:srgbClr val="0D5CA3">
              <a:alpha val="74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84723" y="1705932"/>
            <a:ext cx="5333453" cy="925793"/>
            <a:chOff x="2484723" y="1705932"/>
            <a:chExt cx="5333453" cy="92579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85063" y="1705932"/>
              <a:ext cx="5133113" cy="925793"/>
              <a:chOff x="2685063" y="1705932"/>
              <a:chExt cx="5133113" cy="925793"/>
            </a:xfrm>
            <a:solidFill>
              <a:srgbClr val="0D5CA3">
                <a:alpha val="53000"/>
              </a:srgbClr>
            </a:solidFill>
          </p:grpSpPr>
          <p:sp>
            <p:nvSpPr>
              <p:cNvPr id="29" name="object 2"/>
              <p:cNvSpPr/>
              <p:nvPr/>
            </p:nvSpPr>
            <p:spPr>
              <a:xfrm>
                <a:off x="7094862" y="2385897"/>
                <a:ext cx="723314" cy="245828"/>
              </a:xfrm>
              <a:custGeom>
                <a:avLst/>
                <a:gdLst/>
                <a:ahLst/>
                <a:cxnLst/>
                <a:rect l="l" t="t" r="r" b="b"/>
                <a:pathLst>
                  <a:path w="723314" h="245828">
                    <a:moveTo>
                      <a:pt x="0" y="0"/>
                    </a:moveTo>
                    <a:lnTo>
                      <a:pt x="723314" y="0"/>
                    </a:lnTo>
                    <a:lnTo>
                      <a:pt x="723314" y="245828"/>
                    </a:lnTo>
                    <a:lnTo>
                      <a:pt x="0" y="245828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bject 4"/>
              <p:cNvSpPr/>
              <p:nvPr/>
            </p:nvSpPr>
            <p:spPr>
              <a:xfrm>
                <a:off x="5426471" y="1876298"/>
                <a:ext cx="723314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723314" h="245830">
                    <a:moveTo>
                      <a:pt x="0" y="0"/>
                    </a:moveTo>
                    <a:lnTo>
                      <a:pt x="723314" y="0"/>
                    </a:lnTo>
                    <a:lnTo>
                      <a:pt x="723314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bject 5"/>
              <p:cNvSpPr/>
              <p:nvPr/>
            </p:nvSpPr>
            <p:spPr>
              <a:xfrm>
                <a:off x="4717756" y="2166976"/>
                <a:ext cx="723315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723315" h="245830">
                    <a:moveTo>
                      <a:pt x="0" y="0"/>
                    </a:moveTo>
                    <a:lnTo>
                      <a:pt x="723315" y="0"/>
                    </a:lnTo>
                    <a:lnTo>
                      <a:pt x="723315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bject 6"/>
              <p:cNvSpPr/>
              <p:nvPr/>
            </p:nvSpPr>
            <p:spPr>
              <a:xfrm>
                <a:off x="4339807" y="1705932"/>
                <a:ext cx="723315" cy="245828"/>
              </a:xfrm>
              <a:custGeom>
                <a:avLst/>
                <a:gdLst/>
                <a:ahLst/>
                <a:cxnLst/>
                <a:rect l="l" t="t" r="r" b="b"/>
                <a:pathLst>
                  <a:path w="723315" h="245828">
                    <a:moveTo>
                      <a:pt x="0" y="0"/>
                    </a:moveTo>
                    <a:lnTo>
                      <a:pt x="723315" y="0"/>
                    </a:lnTo>
                    <a:lnTo>
                      <a:pt x="723315" y="245828"/>
                    </a:lnTo>
                    <a:lnTo>
                      <a:pt x="0" y="245828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bject 7"/>
              <p:cNvSpPr/>
              <p:nvPr/>
            </p:nvSpPr>
            <p:spPr>
              <a:xfrm>
                <a:off x="3384910" y="2102979"/>
                <a:ext cx="917431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917431" h="245830">
                    <a:moveTo>
                      <a:pt x="0" y="0"/>
                    </a:moveTo>
                    <a:lnTo>
                      <a:pt x="917431" y="0"/>
                    </a:lnTo>
                    <a:lnTo>
                      <a:pt x="917431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object 8"/>
              <p:cNvSpPr/>
              <p:nvPr/>
            </p:nvSpPr>
            <p:spPr>
              <a:xfrm>
                <a:off x="2685063" y="2364789"/>
                <a:ext cx="1043035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1043035" h="245830">
                    <a:moveTo>
                      <a:pt x="0" y="0"/>
                    </a:moveTo>
                    <a:lnTo>
                      <a:pt x="1043035" y="0"/>
                    </a:lnTo>
                    <a:lnTo>
                      <a:pt x="1043035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object 9"/>
              <p:cNvSpPr txBox="1"/>
              <p:nvPr/>
            </p:nvSpPr>
            <p:spPr>
              <a:xfrm>
                <a:off x="6130660" y="2133205"/>
                <a:ext cx="723314" cy="24582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bject 10"/>
              <p:cNvSpPr txBox="1"/>
              <p:nvPr/>
            </p:nvSpPr>
            <p:spPr>
              <a:xfrm>
                <a:off x="4717756" y="2166976"/>
                <a:ext cx="723315" cy="2458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bject 12"/>
              <p:cNvSpPr txBox="1"/>
              <p:nvPr/>
            </p:nvSpPr>
            <p:spPr>
              <a:xfrm>
                <a:off x="3384910" y="2102979"/>
                <a:ext cx="917431" cy="25382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bject 13"/>
              <p:cNvSpPr txBox="1"/>
              <p:nvPr/>
            </p:nvSpPr>
            <p:spPr>
              <a:xfrm>
                <a:off x="2685063" y="2356799"/>
                <a:ext cx="1043035" cy="25382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bject 15"/>
              <p:cNvSpPr txBox="1"/>
              <p:nvPr/>
            </p:nvSpPr>
            <p:spPr>
              <a:xfrm>
                <a:off x="5426471" y="1876298"/>
                <a:ext cx="712163" cy="244575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bject 16"/>
              <p:cNvSpPr txBox="1"/>
              <p:nvPr/>
            </p:nvSpPr>
            <p:spPr>
              <a:xfrm>
                <a:off x="4339807" y="1705932"/>
                <a:ext cx="723315" cy="24582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object 2"/>
            <p:cNvSpPr/>
            <p:nvPr/>
          </p:nvSpPr>
          <p:spPr>
            <a:xfrm>
              <a:off x="2484723" y="2450876"/>
              <a:ext cx="91631" cy="73644"/>
            </a:xfrm>
            <a:custGeom>
              <a:avLst/>
              <a:gdLst/>
              <a:ahLst/>
              <a:cxnLst/>
              <a:rect l="l" t="t" r="r" b="b"/>
              <a:pathLst>
                <a:path w="91631" h="73644">
                  <a:moveTo>
                    <a:pt x="68720" y="0"/>
                  </a:moveTo>
                  <a:lnTo>
                    <a:pt x="22885" y="0"/>
                  </a:lnTo>
                  <a:lnTo>
                    <a:pt x="0" y="36803"/>
                  </a:lnTo>
                  <a:lnTo>
                    <a:pt x="22885" y="73644"/>
                  </a:lnTo>
                  <a:lnTo>
                    <a:pt x="68720" y="73644"/>
                  </a:lnTo>
                  <a:lnTo>
                    <a:pt x="91631" y="36803"/>
                  </a:lnTo>
                  <a:lnTo>
                    <a:pt x="68720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object 3"/>
            <p:cNvSpPr/>
            <p:nvPr/>
          </p:nvSpPr>
          <p:spPr>
            <a:xfrm>
              <a:off x="2484723" y="2450876"/>
              <a:ext cx="91631" cy="73644"/>
            </a:xfrm>
            <a:custGeom>
              <a:avLst/>
              <a:gdLst/>
              <a:ahLst/>
              <a:cxnLst/>
              <a:rect l="l" t="t" r="r" b="b"/>
              <a:pathLst>
                <a:path w="91631" h="73644">
                  <a:moveTo>
                    <a:pt x="68720" y="0"/>
                  </a:moveTo>
                  <a:lnTo>
                    <a:pt x="22885" y="0"/>
                  </a:lnTo>
                  <a:lnTo>
                    <a:pt x="0" y="36803"/>
                  </a:lnTo>
                  <a:lnTo>
                    <a:pt x="22885" y="73644"/>
                  </a:lnTo>
                  <a:lnTo>
                    <a:pt x="68720" y="73644"/>
                  </a:lnTo>
                  <a:lnTo>
                    <a:pt x="91631" y="36803"/>
                  </a:lnTo>
                  <a:lnTo>
                    <a:pt x="6872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" name="object 4"/>
            <p:cNvSpPr/>
            <p:nvPr/>
          </p:nvSpPr>
          <p:spPr>
            <a:xfrm>
              <a:off x="4318538" y="2189059"/>
              <a:ext cx="91641" cy="73658"/>
            </a:xfrm>
            <a:custGeom>
              <a:avLst/>
              <a:gdLst/>
              <a:ahLst/>
              <a:cxnLst/>
              <a:rect l="l" t="t" r="r" b="b"/>
              <a:pathLst>
                <a:path w="91641" h="73658">
                  <a:moveTo>
                    <a:pt x="68719" y="0"/>
                  </a:moveTo>
                  <a:lnTo>
                    <a:pt x="22924" y="0"/>
                  </a:lnTo>
                  <a:lnTo>
                    <a:pt x="0" y="36805"/>
                  </a:lnTo>
                  <a:lnTo>
                    <a:pt x="22924" y="73658"/>
                  </a:lnTo>
                  <a:lnTo>
                    <a:pt x="68719" y="73658"/>
                  </a:lnTo>
                  <a:lnTo>
                    <a:pt x="91641" y="36805"/>
                  </a:lnTo>
                  <a:lnTo>
                    <a:pt x="6871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" name="object 5"/>
            <p:cNvSpPr/>
            <p:nvPr/>
          </p:nvSpPr>
          <p:spPr>
            <a:xfrm>
              <a:off x="4318538" y="2189059"/>
              <a:ext cx="91641" cy="73658"/>
            </a:xfrm>
            <a:custGeom>
              <a:avLst/>
              <a:gdLst/>
              <a:ahLst/>
              <a:cxnLst/>
              <a:rect l="l" t="t" r="r" b="b"/>
              <a:pathLst>
                <a:path w="91641" h="73658">
                  <a:moveTo>
                    <a:pt x="68719" y="0"/>
                  </a:moveTo>
                  <a:lnTo>
                    <a:pt x="22924" y="0"/>
                  </a:lnTo>
                  <a:lnTo>
                    <a:pt x="0" y="36805"/>
                  </a:lnTo>
                  <a:lnTo>
                    <a:pt x="22924" y="73658"/>
                  </a:lnTo>
                  <a:lnTo>
                    <a:pt x="68719" y="73658"/>
                  </a:lnTo>
                  <a:lnTo>
                    <a:pt x="91641" y="36805"/>
                  </a:lnTo>
                  <a:lnTo>
                    <a:pt x="6871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5276242" y="1954580"/>
              <a:ext cx="91288" cy="73342"/>
            </a:xfrm>
            <a:custGeom>
              <a:avLst/>
              <a:gdLst/>
              <a:ahLst/>
              <a:cxnLst/>
              <a:rect l="l" t="t" r="r" b="b"/>
              <a:pathLst>
                <a:path w="91288" h="73342">
                  <a:moveTo>
                    <a:pt x="68479" y="0"/>
                  </a:moveTo>
                  <a:lnTo>
                    <a:pt x="22795" y="0"/>
                  </a:lnTo>
                  <a:lnTo>
                    <a:pt x="0" y="36650"/>
                  </a:lnTo>
                  <a:lnTo>
                    <a:pt x="22795" y="73342"/>
                  </a:lnTo>
                  <a:lnTo>
                    <a:pt x="68479" y="73342"/>
                  </a:lnTo>
                  <a:lnTo>
                    <a:pt x="91288" y="36650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5276242" y="1954580"/>
              <a:ext cx="91288" cy="73342"/>
            </a:xfrm>
            <a:custGeom>
              <a:avLst/>
              <a:gdLst/>
              <a:ahLst/>
              <a:cxnLst/>
              <a:rect l="l" t="t" r="r" b="b"/>
              <a:pathLst>
                <a:path w="91288" h="73342">
                  <a:moveTo>
                    <a:pt x="68479" y="0"/>
                  </a:moveTo>
                  <a:lnTo>
                    <a:pt x="22795" y="0"/>
                  </a:lnTo>
                  <a:lnTo>
                    <a:pt x="0" y="36650"/>
                  </a:lnTo>
                  <a:lnTo>
                    <a:pt x="22795" y="73342"/>
                  </a:lnTo>
                  <a:lnTo>
                    <a:pt x="68479" y="73342"/>
                  </a:lnTo>
                  <a:lnTo>
                    <a:pt x="91288" y="36650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5886269" y="2205856"/>
              <a:ext cx="91328" cy="73353"/>
            </a:xfrm>
            <a:custGeom>
              <a:avLst/>
              <a:gdLst/>
              <a:ahLst/>
              <a:cxnLst/>
              <a:rect l="l" t="t" r="r" b="b"/>
              <a:pathLst>
                <a:path w="91328" h="73353">
                  <a:moveTo>
                    <a:pt x="68479" y="0"/>
                  </a:moveTo>
                  <a:lnTo>
                    <a:pt x="22834" y="0"/>
                  </a:lnTo>
                  <a:lnTo>
                    <a:pt x="0" y="36666"/>
                  </a:lnTo>
                  <a:lnTo>
                    <a:pt x="22834" y="73353"/>
                  </a:lnTo>
                  <a:lnTo>
                    <a:pt x="68479" y="73353"/>
                  </a:lnTo>
                  <a:lnTo>
                    <a:pt x="91328" y="36666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5886269" y="2205856"/>
              <a:ext cx="91328" cy="73353"/>
            </a:xfrm>
            <a:custGeom>
              <a:avLst/>
              <a:gdLst/>
              <a:ahLst/>
              <a:cxnLst/>
              <a:rect l="l" t="t" r="r" b="b"/>
              <a:pathLst>
                <a:path w="91328" h="73353">
                  <a:moveTo>
                    <a:pt x="68479" y="0"/>
                  </a:moveTo>
                  <a:lnTo>
                    <a:pt x="22834" y="0"/>
                  </a:lnTo>
                  <a:lnTo>
                    <a:pt x="0" y="36666"/>
                  </a:lnTo>
                  <a:lnTo>
                    <a:pt x="22834" y="73353"/>
                  </a:lnTo>
                  <a:lnTo>
                    <a:pt x="68479" y="73353"/>
                  </a:lnTo>
                  <a:lnTo>
                    <a:pt x="91328" y="36666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5033793" y="2048856"/>
              <a:ext cx="91324" cy="73393"/>
            </a:xfrm>
            <a:custGeom>
              <a:avLst/>
              <a:gdLst/>
              <a:ahLst/>
              <a:cxnLst/>
              <a:rect l="l" t="t" r="r" b="b"/>
              <a:pathLst>
                <a:path w="91324" h="73393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93"/>
                  </a:lnTo>
                  <a:lnTo>
                    <a:pt x="68479" y="73393"/>
                  </a:lnTo>
                  <a:lnTo>
                    <a:pt x="91324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5033793" y="2048856"/>
              <a:ext cx="91324" cy="73393"/>
            </a:xfrm>
            <a:custGeom>
              <a:avLst/>
              <a:gdLst/>
              <a:ahLst/>
              <a:cxnLst/>
              <a:rect l="l" t="t" r="r" b="b"/>
              <a:pathLst>
                <a:path w="91324" h="73393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93"/>
                  </a:lnTo>
                  <a:lnTo>
                    <a:pt x="68479" y="73393"/>
                  </a:lnTo>
                  <a:lnTo>
                    <a:pt x="91324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6891195" y="2472119"/>
              <a:ext cx="91314" cy="73379"/>
            </a:xfrm>
            <a:custGeom>
              <a:avLst/>
              <a:gdLst/>
              <a:ahLst/>
              <a:cxnLst/>
              <a:rect l="l" t="t" r="r" b="b"/>
              <a:pathLst>
                <a:path w="91314" h="73379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79"/>
                  </a:lnTo>
                  <a:lnTo>
                    <a:pt x="68479" y="73379"/>
                  </a:lnTo>
                  <a:lnTo>
                    <a:pt x="91314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6891195" y="2472119"/>
              <a:ext cx="91314" cy="73379"/>
            </a:xfrm>
            <a:custGeom>
              <a:avLst/>
              <a:gdLst/>
              <a:ahLst/>
              <a:cxnLst/>
              <a:rect l="l" t="t" r="r" b="b"/>
              <a:pathLst>
                <a:path w="91314" h="73379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79"/>
                  </a:lnTo>
                  <a:lnTo>
                    <a:pt x="68479" y="73379"/>
                  </a:lnTo>
                  <a:lnTo>
                    <a:pt x="91314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5095857" y="1903802"/>
              <a:ext cx="91328" cy="73342"/>
            </a:xfrm>
            <a:custGeom>
              <a:avLst/>
              <a:gdLst/>
              <a:ahLst/>
              <a:cxnLst/>
              <a:rect l="l" t="t" r="r" b="b"/>
              <a:pathLst>
                <a:path w="91328" h="73342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42"/>
                  </a:lnTo>
                  <a:lnTo>
                    <a:pt x="68479" y="73342"/>
                  </a:lnTo>
                  <a:lnTo>
                    <a:pt x="91328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2" name="object 15"/>
            <p:cNvSpPr/>
            <p:nvPr/>
          </p:nvSpPr>
          <p:spPr>
            <a:xfrm>
              <a:off x="5095857" y="1903802"/>
              <a:ext cx="91328" cy="73342"/>
            </a:xfrm>
            <a:custGeom>
              <a:avLst/>
              <a:gdLst/>
              <a:ahLst/>
              <a:cxnLst/>
              <a:rect l="l" t="t" r="r" b="b"/>
              <a:pathLst>
                <a:path w="91328" h="73342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42"/>
                  </a:lnTo>
                  <a:lnTo>
                    <a:pt x="68479" y="73342"/>
                  </a:lnTo>
                  <a:lnTo>
                    <a:pt x="91328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3" name="object 17"/>
            <p:cNvSpPr txBox="1"/>
            <p:nvPr/>
          </p:nvSpPr>
          <p:spPr>
            <a:xfrm>
              <a:off x="4387294" y="1727814"/>
              <a:ext cx="667198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Москва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4" name="object 18"/>
            <p:cNvSpPr txBox="1"/>
            <p:nvPr/>
          </p:nvSpPr>
          <p:spPr>
            <a:xfrm>
              <a:off x="5426471" y="1882129"/>
              <a:ext cx="723314" cy="240120"/>
            </a:xfrm>
            <a:prstGeom prst="rect">
              <a:avLst/>
            </a:prstGeom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Пермь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5" name="object 19"/>
            <p:cNvSpPr txBox="1"/>
            <p:nvPr/>
          </p:nvSpPr>
          <p:spPr>
            <a:xfrm>
              <a:off x="2764890" y="2108806"/>
              <a:ext cx="1506650" cy="49212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694072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Брюсс</a:t>
              </a:r>
              <a:r>
                <a:rPr sz="2175" spc="-40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е</a:t>
              </a:r>
              <a:r>
                <a:rPr sz="2175" spc="13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ль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  <a:p>
              <a:pPr marL="12700" marR="28329">
                <a:lnSpc>
                  <a:spcPct val="101725"/>
                </a:lnSpc>
                <a:spcBef>
                  <a:spcPts val="332"/>
                </a:spcBef>
              </a:pPr>
              <a:r>
                <a:rPr sz="1450" spc="15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Вашинг</a:t>
              </a:r>
              <a:r>
                <a:rPr sz="1450" spc="-19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т</a:t>
              </a:r>
              <a:r>
                <a:rPr sz="1450" spc="15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он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6" name="object 20"/>
            <p:cNvSpPr txBox="1"/>
            <p:nvPr/>
          </p:nvSpPr>
          <p:spPr>
            <a:xfrm>
              <a:off x="6196646" y="2158556"/>
              <a:ext cx="603929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3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Астана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7" name="object 21"/>
            <p:cNvSpPr txBox="1"/>
            <p:nvPr/>
          </p:nvSpPr>
          <p:spPr>
            <a:xfrm>
              <a:off x="4798988" y="2188855"/>
              <a:ext cx="590898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6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Минск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8" name="object 22"/>
            <p:cNvSpPr txBox="1"/>
            <p:nvPr/>
          </p:nvSpPr>
          <p:spPr>
            <a:xfrm>
              <a:off x="7176084" y="2391621"/>
              <a:ext cx="560869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3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Пекин</a:t>
              </a:r>
              <a:endParaRPr sz="2175" spc="13" baseline="1883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89281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223" y="0"/>
            <a:ext cx="9150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Macets\1_Прогноз\Презентеции\О КОМПАНИИ\2015\для PPT\лого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6048375"/>
            <a:ext cx="2676525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628650"/>
            <a:ext cx="3013075" cy="127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057400"/>
            <a:ext cx="2990850" cy="251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5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863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5578475" y="-1587"/>
            <a:ext cx="3565525" cy="6858000"/>
          </a:xfrm>
          <a:prstGeom prst="rect">
            <a:avLst/>
          </a:prstGeom>
          <a:blipFill dpi="0" rotWithShape="1">
            <a:blip r:embed="rId2" cstate="email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8475" y="610"/>
            <a:ext cx="3565525" cy="68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0624" y="2457450"/>
            <a:ext cx="4524375" cy="3181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Tx/>
              <a:buSzTx/>
              <a:buFont typeface="Arial" pitchFamily="34" charset="0"/>
              <a:buNone/>
              <a:tabLst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638800" y="2395537"/>
            <a:ext cx="609600" cy="32004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1300"/>
              </a:spcAft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54594" y="0"/>
            <a:ext cx="123881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971800" y="6400800"/>
            <a:ext cx="254473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98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object 2"/>
          <p:cNvSpPr/>
          <p:nvPr userDrawn="1"/>
        </p:nvSpPr>
        <p:spPr>
          <a:xfrm>
            <a:off x="6754335" y="3380346"/>
            <a:ext cx="1978775" cy="434905"/>
          </a:xfrm>
          <a:custGeom>
            <a:avLst/>
            <a:gdLst/>
            <a:ahLst/>
            <a:cxnLst/>
            <a:rect l="l" t="t" r="r" b="b"/>
            <a:pathLst>
              <a:path w="1978775" h="434905">
                <a:moveTo>
                  <a:pt x="0" y="434905"/>
                </a:moveTo>
                <a:lnTo>
                  <a:pt x="1978775" y="434905"/>
                </a:lnTo>
                <a:lnTo>
                  <a:pt x="1978775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4"/>
          <p:cNvSpPr/>
          <p:nvPr userDrawn="1"/>
        </p:nvSpPr>
        <p:spPr>
          <a:xfrm>
            <a:off x="420637" y="3380346"/>
            <a:ext cx="1978776" cy="434905"/>
          </a:xfrm>
          <a:custGeom>
            <a:avLst/>
            <a:gdLst/>
            <a:ahLst/>
            <a:cxnLst/>
            <a:rect l="l" t="t" r="r" b="b"/>
            <a:pathLst>
              <a:path w="1978776" h="434905">
                <a:moveTo>
                  <a:pt x="0" y="434905"/>
                </a:moveTo>
                <a:lnTo>
                  <a:pt x="1978776" y="434905"/>
                </a:lnTo>
                <a:lnTo>
                  <a:pt x="1978776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6"/>
          <p:cNvSpPr/>
          <p:nvPr userDrawn="1"/>
        </p:nvSpPr>
        <p:spPr>
          <a:xfrm>
            <a:off x="2531865" y="3380346"/>
            <a:ext cx="1978779" cy="434905"/>
          </a:xfrm>
          <a:custGeom>
            <a:avLst/>
            <a:gdLst/>
            <a:ahLst/>
            <a:cxnLst/>
            <a:rect l="l" t="t" r="r" b="b"/>
            <a:pathLst>
              <a:path w="1978779" h="434905">
                <a:moveTo>
                  <a:pt x="0" y="434905"/>
                </a:moveTo>
                <a:lnTo>
                  <a:pt x="1978779" y="434905"/>
                </a:lnTo>
                <a:lnTo>
                  <a:pt x="1978779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8"/>
          <p:cNvSpPr/>
          <p:nvPr userDrawn="1"/>
        </p:nvSpPr>
        <p:spPr>
          <a:xfrm>
            <a:off x="4643103" y="3380346"/>
            <a:ext cx="1978775" cy="434905"/>
          </a:xfrm>
          <a:custGeom>
            <a:avLst/>
            <a:gdLst/>
            <a:ahLst/>
            <a:cxnLst/>
            <a:rect l="l" t="t" r="r" b="b"/>
            <a:pathLst>
              <a:path w="1978775" h="434905">
                <a:moveTo>
                  <a:pt x="0" y="434905"/>
                </a:moveTo>
                <a:lnTo>
                  <a:pt x="1978775" y="434905"/>
                </a:lnTo>
                <a:lnTo>
                  <a:pt x="1978775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0"/>
          <p:cNvSpPr/>
          <p:nvPr userDrawn="1"/>
        </p:nvSpPr>
        <p:spPr>
          <a:xfrm>
            <a:off x="420951" y="1195793"/>
            <a:ext cx="3539048" cy="1785183"/>
          </a:xfrm>
          <a:custGeom>
            <a:avLst/>
            <a:gdLst/>
            <a:ahLst/>
            <a:cxnLst/>
            <a:rect l="l" t="t" r="r" b="b"/>
            <a:pathLst>
              <a:path w="3539048" h="1785183">
                <a:moveTo>
                  <a:pt x="3539048" y="0"/>
                </a:moveTo>
                <a:lnTo>
                  <a:pt x="0" y="0"/>
                </a:lnTo>
                <a:lnTo>
                  <a:pt x="0" y="1785183"/>
                </a:lnTo>
                <a:lnTo>
                  <a:pt x="3539048" y="1785183"/>
                </a:lnTo>
                <a:lnTo>
                  <a:pt x="3539048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2"/>
          <p:cNvSpPr/>
          <p:nvPr userDrawn="1"/>
        </p:nvSpPr>
        <p:spPr>
          <a:xfrm>
            <a:off x="3959999" y="1196384"/>
            <a:ext cx="4759852" cy="1784592"/>
          </a:xfrm>
          <a:custGeom>
            <a:avLst/>
            <a:gdLst/>
            <a:ahLst/>
            <a:cxnLst/>
            <a:rect l="l" t="t" r="r" b="b"/>
            <a:pathLst>
              <a:path w="4759852" h="1784592">
                <a:moveTo>
                  <a:pt x="0" y="1784592"/>
                </a:moveTo>
                <a:lnTo>
                  <a:pt x="4759852" y="1784592"/>
                </a:lnTo>
                <a:lnTo>
                  <a:pt x="4759852" y="0"/>
                </a:lnTo>
                <a:lnTo>
                  <a:pt x="0" y="0"/>
                </a:lnTo>
                <a:lnTo>
                  <a:pt x="0" y="1784592"/>
                </a:lnTo>
              </a:path>
            </a:pathLst>
          </a:cu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3"/>
          <p:cNvSpPr txBox="1"/>
          <p:nvPr userDrawn="1"/>
        </p:nvSpPr>
        <p:spPr>
          <a:xfrm>
            <a:off x="4643427" y="3380346"/>
            <a:ext cx="1978451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15"/>
          <p:cNvSpPr txBox="1"/>
          <p:nvPr userDrawn="1"/>
        </p:nvSpPr>
        <p:spPr>
          <a:xfrm>
            <a:off x="2531873" y="3380346"/>
            <a:ext cx="1978771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17"/>
          <p:cNvSpPr txBox="1"/>
          <p:nvPr userDrawn="1"/>
        </p:nvSpPr>
        <p:spPr>
          <a:xfrm>
            <a:off x="420645" y="3380346"/>
            <a:ext cx="1978769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19"/>
          <p:cNvSpPr txBox="1"/>
          <p:nvPr userDrawn="1"/>
        </p:nvSpPr>
        <p:spPr>
          <a:xfrm>
            <a:off x="6754341" y="3380346"/>
            <a:ext cx="1978769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4" name="object 3"/>
          <p:cNvSpPr/>
          <p:nvPr userDrawn="1"/>
        </p:nvSpPr>
        <p:spPr>
          <a:xfrm>
            <a:off x="6754341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5"/>
          <p:cNvSpPr/>
          <p:nvPr userDrawn="1"/>
        </p:nvSpPr>
        <p:spPr>
          <a:xfrm>
            <a:off x="420645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7"/>
          <p:cNvSpPr/>
          <p:nvPr userDrawn="1"/>
        </p:nvSpPr>
        <p:spPr>
          <a:xfrm>
            <a:off x="2531873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9"/>
          <p:cNvSpPr/>
          <p:nvPr userDrawn="1"/>
        </p:nvSpPr>
        <p:spPr>
          <a:xfrm>
            <a:off x="4643427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81779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p</a:t>
            </a:r>
            <a:r>
              <a:rPr sz="1350" spc="-4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r</a:t>
            </a:r>
            <a:r>
              <a:rPr sz="1350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ognoz.ru</a:t>
            </a:r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1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object 39"/>
          <p:cNvSpPr/>
          <p:nvPr userDrawn="1"/>
        </p:nvSpPr>
        <p:spPr>
          <a:xfrm>
            <a:off x="1568930" y="5467809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6" name="Picture 2" descr="Y:\Macets\1_Прогноз\Презентеции\О КОМПАНИИ\2015\для PPT\3_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5458984"/>
            <a:ext cx="98742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17"/>
          <p:cNvSpPr/>
          <p:nvPr userDrawn="1"/>
        </p:nvSpPr>
        <p:spPr>
          <a:xfrm>
            <a:off x="1568930" y="4397392"/>
            <a:ext cx="0" cy="486280"/>
          </a:xfrm>
          <a:custGeom>
            <a:avLst/>
            <a:gdLst/>
            <a:ahLst/>
            <a:cxnLst/>
            <a:rect l="l" t="t" r="r" b="b"/>
            <a:pathLst>
              <a:path h="486280">
                <a:moveTo>
                  <a:pt x="0" y="0"/>
                </a:moveTo>
                <a:lnTo>
                  <a:pt x="0" y="486280"/>
                </a:lnTo>
              </a:path>
            </a:pathLst>
          </a:custGeom>
          <a:ln w="7199">
            <a:solidFill>
              <a:srgbClr val="DE4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8" name="Picture 3" descr="Y:\Macets\1_Прогноз\Презентеции\О КОМПАНИИ\2015\для PPT\3_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4390941"/>
            <a:ext cx="90487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/>
          <p:nvPr userDrawn="1"/>
        </p:nvSpPr>
        <p:spPr>
          <a:xfrm>
            <a:off x="1568930" y="3328358"/>
            <a:ext cx="0" cy="484894"/>
          </a:xfrm>
          <a:custGeom>
            <a:avLst/>
            <a:gdLst/>
            <a:ahLst/>
            <a:cxnLst/>
            <a:rect l="l" t="t" r="r" b="b"/>
            <a:pathLst>
              <a:path h="484894">
                <a:moveTo>
                  <a:pt x="0" y="0"/>
                </a:moveTo>
                <a:lnTo>
                  <a:pt x="0" y="484894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0" name="Picture 4" descr="Y:\Macets\1_Прогноз\Презентеции\О КОМПАНИИ\2015\для PPT\3_3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3322899"/>
            <a:ext cx="98742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55"/>
          <p:cNvSpPr/>
          <p:nvPr userDrawn="1"/>
        </p:nvSpPr>
        <p:spPr>
          <a:xfrm>
            <a:off x="1568930" y="2257938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2" name="Picture 5" descr="Y:\Macets\1_Прогноз\Презентеции\О КОМПАНИИ\2015\для PPT\3_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2254857"/>
            <a:ext cx="96361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51"/>
          <p:cNvSpPr/>
          <p:nvPr userDrawn="1"/>
        </p:nvSpPr>
        <p:spPr>
          <a:xfrm>
            <a:off x="1568930" y="1186814"/>
            <a:ext cx="0" cy="486982"/>
          </a:xfrm>
          <a:custGeom>
            <a:avLst/>
            <a:gdLst/>
            <a:ahLst/>
            <a:cxnLst/>
            <a:rect l="l" t="t" r="r" b="b"/>
            <a:pathLst>
              <a:path h="486982">
                <a:moveTo>
                  <a:pt x="0" y="0"/>
                </a:moveTo>
                <a:lnTo>
                  <a:pt x="0" y="486982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4" name="Picture 6" descr="Y:\Macets\1_Прогноз\Презентеции\О КОМПАНИИ\2015\для PPT\3_1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1186815"/>
            <a:ext cx="88741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32"/>
          <p:cNvSpPr/>
          <p:nvPr userDrawn="1"/>
        </p:nvSpPr>
        <p:spPr>
          <a:xfrm>
            <a:off x="5873558" y="4397306"/>
            <a:ext cx="0" cy="486625"/>
          </a:xfrm>
          <a:custGeom>
            <a:avLst/>
            <a:gdLst/>
            <a:ahLst/>
            <a:cxnLst/>
            <a:rect l="l" t="t" r="r" b="b"/>
            <a:pathLst>
              <a:path h="486625">
                <a:moveTo>
                  <a:pt x="0" y="0"/>
                </a:moveTo>
                <a:lnTo>
                  <a:pt x="0" y="486625"/>
                </a:lnTo>
              </a:path>
            </a:pathLst>
          </a:custGeom>
          <a:ln w="7199">
            <a:solidFill>
              <a:srgbClr val="DE4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6" name="Picture 7" descr="Y:\Macets\1_Прогноз\Презентеции\О КОМПАНИИ\2015\для PPT\3_9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0940"/>
            <a:ext cx="9906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16"/>
          <p:cNvSpPr/>
          <p:nvPr userDrawn="1"/>
        </p:nvSpPr>
        <p:spPr>
          <a:xfrm>
            <a:off x="5873558" y="3327839"/>
            <a:ext cx="0" cy="485583"/>
          </a:xfrm>
          <a:custGeom>
            <a:avLst/>
            <a:gdLst/>
            <a:ahLst/>
            <a:cxnLst/>
            <a:rect l="l" t="t" r="r" b="b"/>
            <a:pathLst>
              <a:path h="485583">
                <a:moveTo>
                  <a:pt x="0" y="0"/>
                </a:moveTo>
                <a:lnTo>
                  <a:pt x="0" y="485583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8" name="Picture 8" descr="Y:\Macets\1_Прогноз\Презентеции\О КОМПАНИИ\2015\для PPT\3_8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326074"/>
            <a:ext cx="990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5"/>
          <p:cNvSpPr/>
          <p:nvPr userDrawn="1"/>
        </p:nvSpPr>
        <p:spPr>
          <a:xfrm>
            <a:off x="5873558" y="2257671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0" name="Picture 9" descr="Y:\Macets\1_Прогноз\Презентеции\О КОМПАНИИ\2015\для PPT\3_7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254856"/>
            <a:ext cx="9906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54"/>
          <p:cNvSpPr/>
          <p:nvPr userDrawn="1"/>
        </p:nvSpPr>
        <p:spPr>
          <a:xfrm>
            <a:off x="5873558" y="1186818"/>
            <a:ext cx="0" cy="486968"/>
          </a:xfrm>
          <a:custGeom>
            <a:avLst/>
            <a:gdLst/>
            <a:ahLst/>
            <a:cxnLst/>
            <a:rect l="l" t="t" r="r" b="b"/>
            <a:pathLst>
              <a:path h="486968">
                <a:moveTo>
                  <a:pt x="0" y="0"/>
                </a:moveTo>
                <a:lnTo>
                  <a:pt x="0" y="486968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2" name="Picture 10" descr="Y:\Macets\1_Прогноз\Презентеции\О КОМПАНИИ\2015\для PPT\3_6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186815"/>
            <a:ext cx="966788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46"/>
          <p:cNvSpPr/>
          <p:nvPr userDrawn="1"/>
        </p:nvSpPr>
        <p:spPr>
          <a:xfrm>
            <a:off x="5873558" y="5467813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9438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4" name="Picture 11" descr="Y:\Macets\1_Прогноз\Презентеции\О КОМПАНИИ\2015\для PPT\3_10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458983"/>
            <a:ext cx="1009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96751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531858" y="1186822"/>
            <a:ext cx="1978779" cy="2332807"/>
            <a:chOff x="2531858" y="1186822"/>
            <a:chExt cx="1978779" cy="2332807"/>
          </a:xfrm>
        </p:grpSpPr>
        <p:sp>
          <p:nvSpPr>
            <p:cNvPr id="6" name="object 9"/>
            <p:cNvSpPr/>
            <p:nvPr/>
          </p:nvSpPr>
          <p:spPr>
            <a:xfrm>
              <a:off x="2531858" y="1186822"/>
              <a:ext cx="1978779" cy="2332807"/>
            </a:xfrm>
            <a:custGeom>
              <a:avLst/>
              <a:gdLst/>
              <a:ahLst/>
              <a:cxnLst/>
              <a:rect l="l" t="t" r="r" b="b"/>
              <a:pathLst>
                <a:path w="1978779" h="2332807">
                  <a:moveTo>
                    <a:pt x="0" y="0"/>
                  </a:moveTo>
                  <a:lnTo>
                    <a:pt x="1978779" y="0"/>
                  </a:lnTo>
                  <a:lnTo>
                    <a:pt x="1978779" y="2332807"/>
                  </a:lnTo>
                  <a:lnTo>
                    <a:pt x="0" y="2332807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" name="object 17"/>
            <p:cNvSpPr/>
            <p:nvPr/>
          </p:nvSpPr>
          <p:spPr>
            <a:xfrm>
              <a:off x="3014474" y="1444752"/>
              <a:ext cx="1075946" cy="795531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Группа 7"/>
          <p:cNvGrpSpPr/>
          <p:nvPr userDrawn="1"/>
        </p:nvGrpSpPr>
        <p:grpSpPr>
          <a:xfrm>
            <a:off x="6754327" y="1186818"/>
            <a:ext cx="1978779" cy="2332804"/>
            <a:chOff x="6754327" y="1186818"/>
            <a:chExt cx="1978779" cy="2332804"/>
          </a:xfrm>
        </p:grpSpPr>
        <p:sp>
          <p:nvSpPr>
            <p:cNvPr id="9" name="object 3"/>
            <p:cNvSpPr/>
            <p:nvPr/>
          </p:nvSpPr>
          <p:spPr>
            <a:xfrm>
              <a:off x="6754327" y="1186818"/>
              <a:ext cx="1978779" cy="2332804"/>
            </a:xfrm>
            <a:custGeom>
              <a:avLst/>
              <a:gdLst/>
              <a:ahLst/>
              <a:cxnLst/>
              <a:rect l="l" t="t" r="r" b="b"/>
              <a:pathLst>
                <a:path w="1978779" h="2332804">
                  <a:moveTo>
                    <a:pt x="0" y="0"/>
                  </a:moveTo>
                  <a:lnTo>
                    <a:pt x="1978779" y="0"/>
                  </a:lnTo>
                  <a:lnTo>
                    <a:pt x="1978779" y="2332804"/>
                  </a:lnTo>
                  <a:lnTo>
                    <a:pt x="0" y="233280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object 5"/>
            <p:cNvSpPr/>
            <p:nvPr/>
          </p:nvSpPr>
          <p:spPr>
            <a:xfrm>
              <a:off x="7199373" y="1444752"/>
              <a:ext cx="996699" cy="795531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420627" y="1186818"/>
            <a:ext cx="1978775" cy="2332807"/>
            <a:chOff x="420627" y="1186818"/>
            <a:chExt cx="1978775" cy="2332807"/>
          </a:xfrm>
        </p:grpSpPr>
        <p:sp>
          <p:nvSpPr>
            <p:cNvPr id="12" name="object 5"/>
            <p:cNvSpPr/>
            <p:nvPr/>
          </p:nvSpPr>
          <p:spPr>
            <a:xfrm>
              <a:off x="420627" y="1186818"/>
              <a:ext cx="1978775" cy="2332807"/>
            </a:xfrm>
            <a:custGeom>
              <a:avLst/>
              <a:gdLst/>
              <a:ahLst/>
              <a:cxnLst/>
              <a:rect l="l" t="t" r="r" b="b"/>
              <a:pathLst>
                <a:path w="1978775" h="2332807">
                  <a:moveTo>
                    <a:pt x="0" y="0"/>
                  </a:moveTo>
                  <a:lnTo>
                    <a:pt x="1978775" y="0"/>
                  </a:lnTo>
                  <a:lnTo>
                    <a:pt x="1978775" y="2332807"/>
                  </a:lnTo>
                  <a:lnTo>
                    <a:pt x="0" y="2332807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pic>
          <p:nvPicPr>
            <p:cNvPr id="13" name="Picture 2" descr="Y:\Macets\1_Прогноз\Презентеции\О КОМПАНИИ\2015\для PPT\4_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09" y="1499616"/>
              <a:ext cx="712787" cy="76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 userDrawn="1"/>
        </p:nvGrpSpPr>
        <p:grpSpPr>
          <a:xfrm>
            <a:off x="4643175" y="1186814"/>
            <a:ext cx="1978775" cy="2332814"/>
            <a:chOff x="4643175" y="1186814"/>
            <a:chExt cx="1978775" cy="2332814"/>
          </a:xfrm>
        </p:grpSpPr>
        <p:sp>
          <p:nvSpPr>
            <p:cNvPr id="15" name="object 4"/>
            <p:cNvSpPr/>
            <p:nvPr/>
          </p:nvSpPr>
          <p:spPr>
            <a:xfrm>
              <a:off x="4643175" y="1186814"/>
              <a:ext cx="1978775" cy="2332814"/>
            </a:xfrm>
            <a:custGeom>
              <a:avLst/>
              <a:gdLst/>
              <a:ahLst/>
              <a:cxnLst/>
              <a:rect l="l" t="t" r="r" b="b"/>
              <a:pathLst>
                <a:path w="1978775" h="2332814">
                  <a:moveTo>
                    <a:pt x="0" y="0"/>
                  </a:moveTo>
                  <a:lnTo>
                    <a:pt x="1978775" y="0"/>
                  </a:lnTo>
                  <a:lnTo>
                    <a:pt x="1978775" y="2332814"/>
                  </a:lnTo>
                  <a:lnTo>
                    <a:pt x="0" y="233281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6" name="object 7"/>
            <p:cNvSpPr/>
            <p:nvPr/>
          </p:nvSpPr>
          <p:spPr>
            <a:xfrm>
              <a:off x="5282182" y="1502661"/>
              <a:ext cx="701042" cy="755909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6754335" y="3654648"/>
            <a:ext cx="1978775" cy="2332813"/>
            <a:chOff x="6754335" y="3654648"/>
            <a:chExt cx="1978775" cy="2332813"/>
          </a:xfrm>
        </p:grpSpPr>
        <p:sp>
          <p:nvSpPr>
            <p:cNvPr id="18" name="object 6"/>
            <p:cNvSpPr/>
            <p:nvPr/>
          </p:nvSpPr>
          <p:spPr>
            <a:xfrm>
              <a:off x="6754335" y="3654648"/>
              <a:ext cx="1978775" cy="2332813"/>
            </a:xfrm>
            <a:custGeom>
              <a:avLst/>
              <a:gdLst/>
              <a:ahLst/>
              <a:cxnLst/>
              <a:rect l="l" t="t" r="r" b="b"/>
              <a:pathLst>
                <a:path w="1978775" h="2332813">
                  <a:moveTo>
                    <a:pt x="0" y="0"/>
                  </a:moveTo>
                  <a:lnTo>
                    <a:pt x="1978775" y="0"/>
                  </a:lnTo>
                  <a:lnTo>
                    <a:pt x="1978775" y="2332813"/>
                  </a:lnTo>
                  <a:lnTo>
                    <a:pt x="0" y="233281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" name="object 11"/>
            <p:cNvSpPr/>
            <p:nvPr/>
          </p:nvSpPr>
          <p:spPr>
            <a:xfrm>
              <a:off x="7360916" y="3922768"/>
              <a:ext cx="768099" cy="774197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Группа 19"/>
          <p:cNvGrpSpPr/>
          <p:nvPr userDrawn="1"/>
        </p:nvGrpSpPr>
        <p:grpSpPr>
          <a:xfrm>
            <a:off x="420637" y="3654658"/>
            <a:ext cx="1978776" cy="2332803"/>
            <a:chOff x="420637" y="3654658"/>
            <a:chExt cx="1978776" cy="2332803"/>
          </a:xfrm>
        </p:grpSpPr>
        <p:sp>
          <p:nvSpPr>
            <p:cNvPr id="21" name="object 2"/>
            <p:cNvSpPr/>
            <p:nvPr/>
          </p:nvSpPr>
          <p:spPr>
            <a:xfrm>
              <a:off x="420637" y="3654658"/>
              <a:ext cx="1978776" cy="2332803"/>
            </a:xfrm>
            <a:custGeom>
              <a:avLst/>
              <a:gdLst/>
              <a:ahLst/>
              <a:cxnLst/>
              <a:rect l="l" t="t" r="r" b="b"/>
              <a:pathLst>
                <a:path w="1978776" h="2332803">
                  <a:moveTo>
                    <a:pt x="0" y="0"/>
                  </a:moveTo>
                  <a:lnTo>
                    <a:pt x="1978776" y="0"/>
                  </a:lnTo>
                  <a:lnTo>
                    <a:pt x="1978776" y="2332803"/>
                  </a:lnTo>
                  <a:lnTo>
                    <a:pt x="0" y="233280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object 3"/>
            <p:cNvSpPr/>
            <p:nvPr/>
          </p:nvSpPr>
          <p:spPr>
            <a:xfrm>
              <a:off x="960123" y="3922768"/>
              <a:ext cx="932691" cy="783341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Группа 22"/>
          <p:cNvGrpSpPr/>
          <p:nvPr userDrawn="1"/>
        </p:nvGrpSpPr>
        <p:grpSpPr>
          <a:xfrm>
            <a:off x="2531865" y="3654648"/>
            <a:ext cx="1978779" cy="2332813"/>
            <a:chOff x="2531865" y="3654648"/>
            <a:chExt cx="1978779" cy="2332813"/>
          </a:xfrm>
        </p:grpSpPr>
        <p:sp>
          <p:nvSpPr>
            <p:cNvPr id="24" name="object 8"/>
            <p:cNvSpPr/>
            <p:nvPr/>
          </p:nvSpPr>
          <p:spPr>
            <a:xfrm>
              <a:off x="2531865" y="3654648"/>
              <a:ext cx="1978779" cy="2332813"/>
            </a:xfrm>
            <a:custGeom>
              <a:avLst/>
              <a:gdLst/>
              <a:ahLst/>
              <a:cxnLst/>
              <a:rect l="l" t="t" r="r" b="b"/>
              <a:pathLst>
                <a:path w="1978779" h="2332813">
                  <a:moveTo>
                    <a:pt x="0" y="0"/>
                  </a:moveTo>
                  <a:lnTo>
                    <a:pt x="1978779" y="0"/>
                  </a:lnTo>
                  <a:lnTo>
                    <a:pt x="1978779" y="2332813"/>
                  </a:lnTo>
                  <a:lnTo>
                    <a:pt x="0" y="233281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object 15"/>
            <p:cNvSpPr/>
            <p:nvPr/>
          </p:nvSpPr>
          <p:spPr>
            <a:xfrm>
              <a:off x="3142490" y="3904480"/>
              <a:ext cx="755906" cy="798580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Группа 25"/>
          <p:cNvGrpSpPr/>
          <p:nvPr userDrawn="1"/>
        </p:nvGrpSpPr>
        <p:grpSpPr>
          <a:xfrm>
            <a:off x="4643099" y="3654650"/>
            <a:ext cx="1978776" cy="2332814"/>
            <a:chOff x="4643099" y="3654650"/>
            <a:chExt cx="1978776" cy="2332814"/>
          </a:xfrm>
        </p:grpSpPr>
        <p:sp>
          <p:nvSpPr>
            <p:cNvPr id="27" name="object 7"/>
            <p:cNvSpPr/>
            <p:nvPr/>
          </p:nvSpPr>
          <p:spPr>
            <a:xfrm>
              <a:off x="4643099" y="3654650"/>
              <a:ext cx="1978776" cy="2332814"/>
            </a:xfrm>
            <a:custGeom>
              <a:avLst/>
              <a:gdLst/>
              <a:ahLst/>
              <a:cxnLst/>
              <a:rect l="l" t="t" r="r" b="b"/>
              <a:pathLst>
                <a:path w="1978776" h="2332814">
                  <a:moveTo>
                    <a:pt x="0" y="0"/>
                  </a:moveTo>
                  <a:lnTo>
                    <a:pt x="1978776" y="0"/>
                  </a:lnTo>
                  <a:lnTo>
                    <a:pt x="1978776" y="2332814"/>
                  </a:lnTo>
                  <a:lnTo>
                    <a:pt x="0" y="233281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object 13"/>
            <p:cNvSpPr/>
            <p:nvPr/>
          </p:nvSpPr>
          <p:spPr>
            <a:xfrm>
              <a:off x="5138924" y="3904480"/>
              <a:ext cx="981460" cy="804675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84535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33400" y="3810000"/>
            <a:ext cx="2240322" cy="2057400"/>
            <a:chOff x="533400" y="3810000"/>
            <a:chExt cx="2240322" cy="2057400"/>
          </a:xfrm>
        </p:grpSpPr>
        <p:graphicFrame>
          <p:nvGraphicFramePr>
            <p:cNvPr id="4" name="Диаграмма 3"/>
            <p:cNvGraphicFramePr/>
            <p:nvPr userDrawn="1">
              <p:extLst/>
            </p:nvPr>
          </p:nvGraphicFramePr>
          <p:xfrm>
            <a:off x="533400" y="3810000"/>
            <a:ext cx="2240322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object 25"/>
            <p:cNvSpPr/>
            <p:nvPr userDrawn="1"/>
          </p:nvSpPr>
          <p:spPr>
            <a:xfrm>
              <a:off x="1170870" y="4342461"/>
              <a:ext cx="970505" cy="970505"/>
            </a:xfrm>
            <a:custGeom>
              <a:avLst/>
              <a:gdLst/>
              <a:ahLst/>
              <a:cxnLst/>
              <a:rect l="l" t="t" r="r" b="b"/>
              <a:pathLst>
                <a:path w="970505" h="970505">
                  <a:moveTo>
                    <a:pt x="486162" y="0"/>
                  </a:moveTo>
                  <a:lnTo>
                    <a:pt x="411250" y="5734"/>
                  </a:lnTo>
                  <a:lnTo>
                    <a:pt x="338629" y="22802"/>
                  </a:lnTo>
                  <a:lnTo>
                    <a:pt x="269611" y="50675"/>
                  </a:lnTo>
                  <a:lnTo>
                    <a:pt x="205504" y="88824"/>
                  </a:lnTo>
                  <a:lnTo>
                    <a:pt x="147619" y="136719"/>
                  </a:lnTo>
                  <a:lnTo>
                    <a:pt x="97265" y="193833"/>
                  </a:lnTo>
                  <a:lnTo>
                    <a:pt x="75321" y="225681"/>
                  </a:lnTo>
                  <a:lnTo>
                    <a:pt x="55751" y="259635"/>
                  </a:lnTo>
                  <a:lnTo>
                    <a:pt x="38720" y="295629"/>
                  </a:lnTo>
                  <a:lnTo>
                    <a:pt x="24647" y="332881"/>
                  </a:lnTo>
                  <a:lnTo>
                    <a:pt x="13806" y="370541"/>
                  </a:lnTo>
                  <a:lnTo>
                    <a:pt x="6128" y="408448"/>
                  </a:lnTo>
                  <a:lnTo>
                    <a:pt x="1548" y="446436"/>
                  </a:lnTo>
                  <a:lnTo>
                    <a:pt x="0" y="484342"/>
                  </a:lnTo>
                  <a:lnTo>
                    <a:pt x="1417" y="522003"/>
                  </a:lnTo>
                  <a:lnTo>
                    <a:pt x="12884" y="595933"/>
                  </a:lnTo>
                  <a:lnTo>
                    <a:pt x="35421" y="666917"/>
                  </a:lnTo>
                  <a:lnTo>
                    <a:pt x="68498" y="733643"/>
                  </a:lnTo>
                  <a:lnTo>
                    <a:pt x="111586" y="794803"/>
                  </a:lnTo>
                  <a:lnTo>
                    <a:pt x="164157" y="849087"/>
                  </a:lnTo>
                  <a:lnTo>
                    <a:pt x="193833" y="873241"/>
                  </a:lnTo>
                  <a:lnTo>
                    <a:pt x="225681" y="895184"/>
                  </a:lnTo>
                  <a:lnTo>
                    <a:pt x="259635" y="914754"/>
                  </a:lnTo>
                  <a:lnTo>
                    <a:pt x="295629" y="931786"/>
                  </a:lnTo>
                  <a:lnTo>
                    <a:pt x="332881" y="945858"/>
                  </a:lnTo>
                  <a:lnTo>
                    <a:pt x="370541" y="956700"/>
                  </a:lnTo>
                  <a:lnTo>
                    <a:pt x="408448" y="964378"/>
                  </a:lnTo>
                  <a:lnTo>
                    <a:pt x="446436" y="968957"/>
                  </a:lnTo>
                  <a:lnTo>
                    <a:pt x="484342" y="970505"/>
                  </a:lnTo>
                  <a:lnTo>
                    <a:pt x="522003" y="969088"/>
                  </a:lnTo>
                  <a:lnTo>
                    <a:pt x="595933" y="957620"/>
                  </a:lnTo>
                  <a:lnTo>
                    <a:pt x="666917" y="935083"/>
                  </a:lnTo>
                  <a:lnTo>
                    <a:pt x="733643" y="902006"/>
                  </a:lnTo>
                  <a:lnTo>
                    <a:pt x="794803" y="858918"/>
                  </a:lnTo>
                  <a:lnTo>
                    <a:pt x="849087" y="806347"/>
                  </a:lnTo>
                  <a:lnTo>
                    <a:pt x="873241" y="776672"/>
                  </a:lnTo>
                  <a:lnTo>
                    <a:pt x="895184" y="744824"/>
                  </a:lnTo>
                  <a:lnTo>
                    <a:pt x="914754" y="710869"/>
                  </a:lnTo>
                  <a:lnTo>
                    <a:pt x="931786" y="674875"/>
                  </a:lnTo>
                  <a:lnTo>
                    <a:pt x="945858" y="637624"/>
                  </a:lnTo>
                  <a:lnTo>
                    <a:pt x="956700" y="599963"/>
                  </a:lnTo>
                  <a:lnTo>
                    <a:pt x="964378" y="562057"/>
                  </a:lnTo>
                  <a:lnTo>
                    <a:pt x="968957" y="524068"/>
                  </a:lnTo>
                  <a:lnTo>
                    <a:pt x="970505" y="486162"/>
                  </a:lnTo>
                  <a:lnTo>
                    <a:pt x="969088" y="448501"/>
                  </a:lnTo>
                  <a:lnTo>
                    <a:pt x="957620" y="374571"/>
                  </a:lnTo>
                  <a:lnTo>
                    <a:pt x="935083" y="303588"/>
                  </a:lnTo>
                  <a:lnTo>
                    <a:pt x="902006" y="236862"/>
                  </a:lnTo>
                  <a:lnTo>
                    <a:pt x="858918" y="175702"/>
                  </a:lnTo>
                  <a:lnTo>
                    <a:pt x="806347" y="121418"/>
                  </a:lnTo>
                  <a:lnTo>
                    <a:pt x="776672" y="97265"/>
                  </a:lnTo>
                  <a:lnTo>
                    <a:pt x="744824" y="75321"/>
                  </a:lnTo>
                  <a:lnTo>
                    <a:pt x="710869" y="55751"/>
                  </a:lnTo>
                  <a:lnTo>
                    <a:pt x="674875" y="38720"/>
                  </a:lnTo>
                  <a:lnTo>
                    <a:pt x="637624" y="24647"/>
                  </a:lnTo>
                  <a:lnTo>
                    <a:pt x="599963" y="13806"/>
                  </a:lnTo>
                  <a:lnTo>
                    <a:pt x="562057" y="6128"/>
                  </a:lnTo>
                  <a:lnTo>
                    <a:pt x="524068" y="1548"/>
                  </a:lnTo>
                  <a:lnTo>
                    <a:pt x="486162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" name="object 14"/>
            <p:cNvSpPr txBox="1"/>
            <p:nvPr userDrawn="1"/>
          </p:nvSpPr>
          <p:spPr>
            <a:xfrm>
              <a:off x="1186222" y="4610152"/>
              <a:ext cx="971550" cy="3797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algn="ctr">
                <a:lnSpc>
                  <a:spcPts val="2955"/>
                </a:lnSpc>
                <a:spcBef>
                  <a:spcPts val="147"/>
                </a:spcBef>
              </a:pPr>
              <a:r>
                <a:rPr lang="ru-RU" sz="3000" spc="13" baseline="3034" dirty="0">
                  <a:solidFill>
                    <a:srgbClr val="0D5CA3"/>
                  </a:solidFill>
                  <a:cs typeface="Calibri Light"/>
                </a:rPr>
                <a:t>8,6%</a:t>
              </a:r>
              <a:endParaRPr sz="3000" dirty="0">
                <a:solidFill>
                  <a:srgbClr val="000000"/>
                </a:solidFill>
                <a:cs typeface="Calibri Light"/>
              </a:endParaRPr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1656122" y="4038600"/>
              <a:ext cx="0" cy="3147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1250950" y="4175125"/>
              <a:ext cx="155575" cy="25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865963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bject 17"/>
          <p:cNvSpPr/>
          <p:nvPr userDrawn="1"/>
        </p:nvSpPr>
        <p:spPr>
          <a:xfrm>
            <a:off x="432903" y="1196935"/>
            <a:ext cx="676134" cy="676136"/>
          </a:xfrm>
          <a:custGeom>
            <a:avLst/>
            <a:gdLst/>
            <a:ahLst/>
            <a:cxnLst/>
            <a:rect l="l" t="t" r="r" b="b"/>
            <a:pathLst>
              <a:path w="676134" h="676136">
                <a:moveTo>
                  <a:pt x="338068" y="0"/>
                </a:moveTo>
                <a:lnTo>
                  <a:pt x="283233" y="4424"/>
                </a:lnTo>
                <a:lnTo>
                  <a:pt x="231215" y="17235"/>
                </a:lnTo>
                <a:lnTo>
                  <a:pt x="182709" y="37735"/>
                </a:lnTo>
                <a:lnTo>
                  <a:pt x="138412" y="65229"/>
                </a:lnTo>
                <a:lnTo>
                  <a:pt x="99020" y="99020"/>
                </a:lnTo>
                <a:lnTo>
                  <a:pt x="65229" y="138412"/>
                </a:lnTo>
                <a:lnTo>
                  <a:pt x="37735" y="182709"/>
                </a:lnTo>
                <a:lnTo>
                  <a:pt x="17235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5" y="419308"/>
                </a:lnTo>
                <a:lnTo>
                  <a:pt x="26568" y="469657"/>
                </a:lnTo>
                <a:lnTo>
                  <a:pt x="50652" y="516145"/>
                </a:lnTo>
                <a:lnTo>
                  <a:pt x="81381" y="558076"/>
                </a:lnTo>
                <a:lnTo>
                  <a:pt x="118059" y="594755"/>
                </a:lnTo>
                <a:lnTo>
                  <a:pt x="159991" y="625484"/>
                </a:lnTo>
                <a:lnTo>
                  <a:pt x="206479" y="649568"/>
                </a:lnTo>
                <a:lnTo>
                  <a:pt x="256829" y="666311"/>
                </a:lnTo>
                <a:lnTo>
                  <a:pt x="310342" y="675015"/>
                </a:lnTo>
                <a:lnTo>
                  <a:pt x="338068" y="676136"/>
                </a:lnTo>
                <a:lnTo>
                  <a:pt x="365794" y="675015"/>
                </a:lnTo>
                <a:lnTo>
                  <a:pt x="419306" y="666311"/>
                </a:lnTo>
                <a:lnTo>
                  <a:pt x="469655" y="649568"/>
                </a:lnTo>
                <a:lnTo>
                  <a:pt x="516143" y="625484"/>
                </a:lnTo>
                <a:lnTo>
                  <a:pt x="558074" y="594755"/>
                </a:lnTo>
                <a:lnTo>
                  <a:pt x="594752" y="558076"/>
                </a:lnTo>
                <a:lnTo>
                  <a:pt x="625481" y="516145"/>
                </a:lnTo>
                <a:lnTo>
                  <a:pt x="649565" y="469657"/>
                </a:lnTo>
                <a:lnTo>
                  <a:pt x="666308" y="419308"/>
                </a:lnTo>
                <a:lnTo>
                  <a:pt x="675013" y="365794"/>
                </a:lnTo>
                <a:lnTo>
                  <a:pt x="676134" y="338068"/>
                </a:lnTo>
                <a:lnTo>
                  <a:pt x="675013" y="310342"/>
                </a:lnTo>
                <a:lnTo>
                  <a:pt x="666308" y="256829"/>
                </a:lnTo>
                <a:lnTo>
                  <a:pt x="649565" y="206479"/>
                </a:lnTo>
                <a:lnTo>
                  <a:pt x="625481" y="159991"/>
                </a:lnTo>
                <a:lnTo>
                  <a:pt x="594752" y="118059"/>
                </a:lnTo>
                <a:lnTo>
                  <a:pt x="558074" y="81381"/>
                </a:lnTo>
                <a:lnTo>
                  <a:pt x="516143" y="50652"/>
                </a:lnTo>
                <a:lnTo>
                  <a:pt x="469655" y="26568"/>
                </a:lnTo>
                <a:lnTo>
                  <a:pt x="419306" y="9825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94C2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object 18"/>
          <p:cNvSpPr/>
          <p:nvPr userDrawn="1"/>
        </p:nvSpPr>
        <p:spPr>
          <a:xfrm>
            <a:off x="566931" y="1344168"/>
            <a:ext cx="402339" cy="356619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object 19"/>
          <p:cNvSpPr/>
          <p:nvPr userDrawn="1"/>
        </p:nvSpPr>
        <p:spPr>
          <a:xfrm>
            <a:off x="5829094" y="1196935"/>
            <a:ext cx="676134" cy="676136"/>
          </a:xfrm>
          <a:custGeom>
            <a:avLst/>
            <a:gdLst/>
            <a:ahLst/>
            <a:cxnLst/>
            <a:rect l="l" t="t" r="r" b="b"/>
            <a:pathLst>
              <a:path w="676134" h="676136">
                <a:moveTo>
                  <a:pt x="338068" y="0"/>
                </a:moveTo>
                <a:lnTo>
                  <a:pt x="283231" y="4424"/>
                </a:lnTo>
                <a:lnTo>
                  <a:pt x="231211" y="17235"/>
                </a:lnTo>
                <a:lnTo>
                  <a:pt x="182705" y="37735"/>
                </a:lnTo>
                <a:lnTo>
                  <a:pt x="138408" y="65229"/>
                </a:lnTo>
                <a:lnTo>
                  <a:pt x="99016" y="99020"/>
                </a:lnTo>
                <a:lnTo>
                  <a:pt x="65226" y="138412"/>
                </a:lnTo>
                <a:lnTo>
                  <a:pt x="37733" y="182709"/>
                </a:lnTo>
                <a:lnTo>
                  <a:pt x="17234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4" y="419308"/>
                </a:lnTo>
                <a:lnTo>
                  <a:pt x="26566" y="469657"/>
                </a:lnTo>
                <a:lnTo>
                  <a:pt x="50649" y="516145"/>
                </a:lnTo>
                <a:lnTo>
                  <a:pt x="81377" y="558076"/>
                </a:lnTo>
                <a:lnTo>
                  <a:pt x="118055" y="594755"/>
                </a:lnTo>
                <a:lnTo>
                  <a:pt x="159986" y="625484"/>
                </a:lnTo>
                <a:lnTo>
                  <a:pt x="206475" y="649568"/>
                </a:lnTo>
                <a:lnTo>
                  <a:pt x="256825" y="666311"/>
                </a:lnTo>
                <a:lnTo>
                  <a:pt x="310341" y="675015"/>
                </a:lnTo>
                <a:lnTo>
                  <a:pt x="338068" y="676136"/>
                </a:lnTo>
                <a:lnTo>
                  <a:pt x="365796" y="675015"/>
                </a:lnTo>
                <a:lnTo>
                  <a:pt x="419311" y="666311"/>
                </a:lnTo>
                <a:lnTo>
                  <a:pt x="469661" y="649568"/>
                </a:lnTo>
                <a:lnTo>
                  <a:pt x="516149" y="625484"/>
                </a:lnTo>
                <a:lnTo>
                  <a:pt x="558080" y="594755"/>
                </a:lnTo>
                <a:lnTo>
                  <a:pt x="594757" y="558076"/>
                </a:lnTo>
                <a:lnTo>
                  <a:pt x="625485" y="516145"/>
                </a:lnTo>
                <a:lnTo>
                  <a:pt x="649568" y="469657"/>
                </a:lnTo>
                <a:lnTo>
                  <a:pt x="666309" y="419308"/>
                </a:lnTo>
                <a:lnTo>
                  <a:pt x="675013" y="365794"/>
                </a:lnTo>
                <a:lnTo>
                  <a:pt x="676134" y="338068"/>
                </a:lnTo>
                <a:lnTo>
                  <a:pt x="675013" y="310342"/>
                </a:lnTo>
                <a:lnTo>
                  <a:pt x="666309" y="256829"/>
                </a:lnTo>
                <a:lnTo>
                  <a:pt x="649568" y="206479"/>
                </a:lnTo>
                <a:lnTo>
                  <a:pt x="625485" y="159991"/>
                </a:lnTo>
                <a:lnTo>
                  <a:pt x="594757" y="118059"/>
                </a:lnTo>
                <a:lnTo>
                  <a:pt x="558080" y="81381"/>
                </a:lnTo>
                <a:lnTo>
                  <a:pt x="516149" y="50652"/>
                </a:lnTo>
                <a:lnTo>
                  <a:pt x="469661" y="26568"/>
                </a:lnTo>
                <a:lnTo>
                  <a:pt x="419311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object 20"/>
          <p:cNvSpPr/>
          <p:nvPr userDrawn="1"/>
        </p:nvSpPr>
        <p:spPr>
          <a:xfrm>
            <a:off x="5961884" y="1365501"/>
            <a:ext cx="408437" cy="35052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object 15"/>
          <p:cNvSpPr/>
          <p:nvPr userDrawn="1"/>
        </p:nvSpPr>
        <p:spPr>
          <a:xfrm>
            <a:off x="3034393" y="1196935"/>
            <a:ext cx="676137" cy="676136"/>
          </a:xfrm>
          <a:custGeom>
            <a:avLst/>
            <a:gdLst/>
            <a:ahLst/>
            <a:cxnLst/>
            <a:rect l="l" t="t" r="r" b="b"/>
            <a:pathLst>
              <a:path w="676137" h="676136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5"/>
                </a:lnTo>
                <a:lnTo>
                  <a:pt x="138406" y="65229"/>
                </a:lnTo>
                <a:lnTo>
                  <a:pt x="99015" y="99020"/>
                </a:lnTo>
                <a:lnTo>
                  <a:pt x="65225" y="138412"/>
                </a:lnTo>
                <a:lnTo>
                  <a:pt x="37733" y="182709"/>
                </a:lnTo>
                <a:lnTo>
                  <a:pt x="17234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4" y="419308"/>
                </a:lnTo>
                <a:lnTo>
                  <a:pt x="26566" y="469657"/>
                </a:lnTo>
                <a:lnTo>
                  <a:pt x="50648" y="516145"/>
                </a:lnTo>
                <a:lnTo>
                  <a:pt x="81376" y="558076"/>
                </a:lnTo>
                <a:lnTo>
                  <a:pt x="118054" y="594755"/>
                </a:lnTo>
                <a:lnTo>
                  <a:pt x="159985" y="625484"/>
                </a:lnTo>
                <a:lnTo>
                  <a:pt x="206474" y="649568"/>
                </a:lnTo>
                <a:lnTo>
                  <a:pt x="256824" y="666311"/>
                </a:lnTo>
                <a:lnTo>
                  <a:pt x="310340" y="675015"/>
                </a:lnTo>
                <a:lnTo>
                  <a:pt x="338068" y="676136"/>
                </a:lnTo>
                <a:lnTo>
                  <a:pt x="365796" y="675015"/>
                </a:lnTo>
                <a:lnTo>
                  <a:pt x="419313" y="666311"/>
                </a:lnTo>
                <a:lnTo>
                  <a:pt x="469663" y="649568"/>
                </a:lnTo>
                <a:lnTo>
                  <a:pt x="516152" y="625484"/>
                </a:lnTo>
                <a:lnTo>
                  <a:pt x="558083" y="594755"/>
                </a:lnTo>
                <a:lnTo>
                  <a:pt x="594761" y="558076"/>
                </a:lnTo>
                <a:lnTo>
                  <a:pt x="625489" y="516145"/>
                </a:lnTo>
                <a:lnTo>
                  <a:pt x="649571" y="469657"/>
                </a:lnTo>
                <a:lnTo>
                  <a:pt x="666313" y="419308"/>
                </a:lnTo>
                <a:lnTo>
                  <a:pt x="675017" y="365794"/>
                </a:lnTo>
                <a:lnTo>
                  <a:pt x="676137" y="338068"/>
                </a:lnTo>
                <a:lnTo>
                  <a:pt x="675017" y="310342"/>
                </a:lnTo>
                <a:lnTo>
                  <a:pt x="666313" y="256829"/>
                </a:lnTo>
                <a:lnTo>
                  <a:pt x="649571" y="206479"/>
                </a:lnTo>
                <a:lnTo>
                  <a:pt x="625489" y="159991"/>
                </a:lnTo>
                <a:lnTo>
                  <a:pt x="594761" y="118059"/>
                </a:lnTo>
                <a:lnTo>
                  <a:pt x="558083" y="81381"/>
                </a:lnTo>
                <a:lnTo>
                  <a:pt x="516152" y="50652"/>
                </a:lnTo>
                <a:lnTo>
                  <a:pt x="469663" y="26568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BF33B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16"/>
          <p:cNvSpPr/>
          <p:nvPr userDrawn="1"/>
        </p:nvSpPr>
        <p:spPr>
          <a:xfrm>
            <a:off x="3215642" y="1341119"/>
            <a:ext cx="341380" cy="37490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9"/>
          <p:cNvSpPr/>
          <p:nvPr userDrawn="1"/>
        </p:nvSpPr>
        <p:spPr>
          <a:xfrm>
            <a:off x="432903" y="2567927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8" y="0"/>
                </a:moveTo>
                <a:lnTo>
                  <a:pt x="283233" y="4424"/>
                </a:lnTo>
                <a:lnTo>
                  <a:pt x="231215" y="17234"/>
                </a:lnTo>
                <a:lnTo>
                  <a:pt x="182709" y="37733"/>
                </a:lnTo>
                <a:lnTo>
                  <a:pt x="138412" y="65225"/>
                </a:lnTo>
                <a:lnTo>
                  <a:pt x="99020" y="99014"/>
                </a:lnTo>
                <a:lnTo>
                  <a:pt x="65229" y="138405"/>
                </a:lnTo>
                <a:lnTo>
                  <a:pt x="37735" y="182702"/>
                </a:lnTo>
                <a:lnTo>
                  <a:pt x="17235" y="231208"/>
                </a:lnTo>
                <a:lnTo>
                  <a:pt x="4424" y="283227"/>
                </a:lnTo>
                <a:lnTo>
                  <a:pt x="0" y="338065"/>
                </a:lnTo>
                <a:lnTo>
                  <a:pt x="1120" y="365792"/>
                </a:lnTo>
                <a:lnTo>
                  <a:pt x="9825" y="419309"/>
                </a:lnTo>
                <a:lnTo>
                  <a:pt x="26568" y="469659"/>
                </a:lnTo>
                <a:lnTo>
                  <a:pt x="50652" y="516148"/>
                </a:lnTo>
                <a:lnTo>
                  <a:pt x="81381" y="558079"/>
                </a:lnTo>
                <a:lnTo>
                  <a:pt x="118059" y="594756"/>
                </a:lnTo>
                <a:lnTo>
                  <a:pt x="159991" y="625485"/>
                </a:lnTo>
                <a:lnTo>
                  <a:pt x="206479" y="649567"/>
                </a:lnTo>
                <a:lnTo>
                  <a:pt x="256829" y="666309"/>
                </a:lnTo>
                <a:lnTo>
                  <a:pt x="310342" y="675013"/>
                </a:lnTo>
                <a:lnTo>
                  <a:pt x="338068" y="676134"/>
                </a:lnTo>
                <a:lnTo>
                  <a:pt x="365794" y="675013"/>
                </a:lnTo>
                <a:lnTo>
                  <a:pt x="419306" y="666309"/>
                </a:lnTo>
                <a:lnTo>
                  <a:pt x="469655" y="649567"/>
                </a:lnTo>
                <a:lnTo>
                  <a:pt x="516143" y="625485"/>
                </a:lnTo>
                <a:lnTo>
                  <a:pt x="558074" y="594756"/>
                </a:lnTo>
                <a:lnTo>
                  <a:pt x="594752" y="558079"/>
                </a:lnTo>
                <a:lnTo>
                  <a:pt x="625481" y="516148"/>
                </a:lnTo>
                <a:lnTo>
                  <a:pt x="649565" y="469659"/>
                </a:lnTo>
                <a:lnTo>
                  <a:pt x="666308" y="419309"/>
                </a:lnTo>
                <a:lnTo>
                  <a:pt x="675013" y="365792"/>
                </a:lnTo>
                <a:lnTo>
                  <a:pt x="676134" y="338065"/>
                </a:lnTo>
                <a:lnTo>
                  <a:pt x="675013" y="310337"/>
                </a:lnTo>
                <a:lnTo>
                  <a:pt x="666308" y="256822"/>
                </a:lnTo>
                <a:lnTo>
                  <a:pt x="649565" y="206472"/>
                </a:lnTo>
                <a:lnTo>
                  <a:pt x="625481" y="159984"/>
                </a:lnTo>
                <a:lnTo>
                  <a:pt x="594752" y="118053"/>
                </a:lnTo>
                <a:lnTo>
                  <a:pt x="558074" y="81376"/>
                </a:lnTo>
                <a:lnTo>
                  <a:pt x="516143" y="50648"/>
                </a:lnTo>
                <a:lnTo>
                  <a:pt x="469655" y="26565"/>
                </a:lnTo>
                <a:lnTo>
                  <a:pt x="419306" y="9824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DE42C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10"/>
          <p:cNvSpPr/>
          <p:nvPr userDrawn="1"/>
        </p:nvSpPr>
        <p:spPr>
          <a:xfrm>
            <a:off x="490730" y="2691381"/>
            <a:ext cx="490730" cy="490733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11"/>
          <p:cNvSpPr/>
          <p:nvPr userDrawn="1"/>
        </p:nvSpPr>
        <p:spPr>
          <a:xfrm>
            <a:off x="3034393" y="2567927"/>
            <a:ext cx="676137" cy="676134"/>
          </a:xfrm>
          <a:custGeom>
            <a:avLst/>
            <a:gdLst/>
            <a:ahLst/>
            <a:cxnLst/>
            <a:rect l="l" t="t" r="r" b="b"/>
            <a:pathLst>
              <a:path w="676137" h="676134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5"/>
                </a:lnTo>
                <a:lnTo>
                  <a:pt x="138406" y="65229"/>
                </a:lnTo>
                <a:lnTo>
                  <a:pt x="99015" y="99019"/>
                </a:lnTo>
                <a:lnTo>
                  <a:pt x="65225" y="138411"/>
                </a:lnTo>
                <a:lnTo>
                  <a:pt x="37733" y="182708"/>
                </a:lnTo>
                <a:lnTo>
                  <a:pt x="17234" y="231213"/>
                </a:lnTo>
                <a:lnTo>
                  <a:pt x="4424" y="283231"/>
                </a:lnTo>
                <a:lnTo>
                  <a:pt x="0" y="338065"/>
                </a:lnTo>
                <a:lnTo>
                  <a:pt x="1120" y="365792"/>
                </a:lnTo>
                <a:lnTo>
                  <a:pt x="9824" y="419309"/>
                </a:lnTo>
                <a:lnTo>
                  <a:pt x="26566" y="469659"/>
                </a:lnTo>
                <a:lnTo>
                  <a:pt x="50648" y="516148"/>
                </a:lnTo>
                <a:lnTo>
                  <a:pt x="81376" y="558079"/>
                </a:lnTo>
                <a:lnTo>
                  <a:pt x="118054" y="594756"/>
                </a:lnTo>
                <a:lnTo>
                  <a:pt x="159985" y="625485"/>
                </a:lnTo>
                <a:lnTo>
                  <a:pt x="206474" y="649567"/>
                </a:lnTo>
                <a:lnTo>
                  <a:pt x="256824" y="666309"/>
                </a:lnTo>
                <a:lnTo>
                  <a:pt x="310340" y="675013"/>
                </a:lnTo>
                <a:lnTo>
                  <a:pt x="338068" y="676134"/>
                </a:lnTo>
                <a:lnTo>
                  <a:pt x="365796" y="675013"/>
                </a:lnTo>
                <a:lnTo>
                  <a:pt x="419313" y="666309"/>
                </a:lnTo>
                <a:lnTo>
                  <a:pt x="469663" y="649567"/>
                </a:lnTo>
                <a:lnTo>
                  <a:pt x="516152" y="625485"/>
                </a:lnTo>
                <a:lnTo>
                  <a:pt x="558083" y="594756"/>
                </a:lnTo>
                <a:lnTo>
                  <a:pt x="594761" y="558079"/>
                </a:lnTo>
                <a:lnTo>
                  <a:pt x="625489" y="516148"/>
                </a:lnTo>
                <a:lnTo>
                  <a:pt x="649571" y="469659"/>
                </a:lnTo>
                <a:lnTo>
                  <a:pt x="666313" y="419309"/>
                </a:lnTo>
                <a:lnTo>
                  <a:pt x="675017" y="365792"/>
                </a:lnTo>
                <a:lnTo>
                  <a:pt x="676137" y="338065"/>
                </a:lnTo>
                <a:lnTo>
                  <a:pt x="675017" y="310339"/>
                </a:lnTo>
                <a:lnTo>
                  <a:pt x="666313" y="256826"/>
                </a:lnTo>
                <a:lnTo>
                  <a:pt x="649571" y="206478"/>
                </a:lnTo>
                <a:lnTo>
                  <a:pt x="625489" y="159990"/>
                </a:lnTo>
                <a:lnTo>
                  <a:pt x="594761" y="118059"/>
                </a:lnTo>
                <a:lnTo>
                  <a:pt x="558083" y="81380"/>
                </a:lnTo>
                <a:lnTo>
                  <a:pt x="516152" y="50651"/>
                </a:lnTo>
                <a:lnTo>
                  <a:pt x="469663" y="26567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object 12"/>
          <p:cNvSpPr/>
          <p:nvPr userDrawn="1"/>
        </p:nvSpPr>
        <p:spPr>
          <a:xfrm>
            <a:off x="3200403" y="2767583"/>
            <a:ext cx="341377" cy="27737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" name="object 13"/>
          <p:cNvSpPr/>
          <p:nvPr userDrawn="1"/>
        </p:nvSpPr>
        <p:spPr>
          <a:xfrm>
            <a:off x="5829101" y="2567927"/>
            <a:ext cx="676094" cy="676090"/>
          </a:xfrm>
          <a:custGeom>
            <a:avLst/>
            <a:gdLst/>
            <a:ahLst/>
            <a:cxnLst/>
            <a:rect l="l" t="t" r="r" b="b"/>
            <a:pathLst>
              <a:path w="676094" h="676090">
                <a:moveTo>
                  <a:pt x="338039" y="0"/>
                </a:moveTo>
                <a:lnTo>
                  <a:pt x="283206" y="4424"/>
                </a:lnTo>
                <a:lnTo>
                  <a:pt x="231191" y="17234"/>
                </a:lnTo>
                <a:lnTo>
                  <a:pt x="182688" y="37732"/>
                </a:lnTo>
                <a:lnTo>
                  <a:pt x="138395" y="65224"/>
                </a:lnTo>
                <a:lnTo>
                  <a:pt x="99007" y="99012"/>
                </a:lnTo>
                <a:lnTo>
                  <a:pt x="65220" y="138402"/>
                </a:lnTo>
                <a:lnTo>
                  <a:pt x="37730" y="182696"/>
                </a:lnTo>
                <a:lnTo>
                  <a:pt x="17233" y="231200"/>
                </a:lnTo>
                <a:lnTo>
                  <a:pt x="4424" y="283216"/>
                </a:lnTo>
                <a:lnTo>
                  <a:pt x="0" y="338049"/>
                </a:lnTo>
                <a:lnTo>
                  <a:pt x="1120" y="365774"/>
                </a:lnTo>
                <a:lnTo>
                  <a:pt x="9824" y="419284"/>
                </a:lnTo>
                <a:lnTo>
                  <a:pt x="26564" y="469629"/>
                </a:lnTo>
                <a:lnTo>
                  <a:pt x="50644" y="516114"/>
                </a:lnTo>
                <a:lnTo>
                  <a:pt x="81370" y="558042"/>
                </a:lnTo>
                <a:lnTo>
                  <a:pt x="118045" y="594717"/>
                </a:lnTo>
                <a:lnTo>
                  <a:pt x="159972" y="625443"/>
                </a:lnTo>
                <a:lnTo>
                  <a:pt x="206457" y="649525"/>
                </a:lnTo>
                <a:lnTo>
                  <a:pt x="256803" y="666266"/>
                </a:lnTo>
                <a:lnTo>
                  <a:pt x="310314" y="674970"/>
                </a:lnTo>
                <a:lnTo>
                  <a:pt x="338039" y="676090"/>
                </a:lnTo>
                <a:lnTo>
                  <a:pt x="365765" y="674970"/>
                </a:lnTo>
                <a:lnTo>
                  <a:pt x="419278" y="666266"/>
                </a:lnTo>
                <a:lnTo>
                  <a:pt x="469626" y="649525"/>
                </a:lnTo>
                <a:lnTo>
                  <a:pt x="516113" y="625443"/>
                </a:lnTo>
                <a:lnTo>
                  <a:pt x="558042" y="594717"/>
                </a:lnTo>
                <a:lnTo>
                  <a:pt x="594719" y="558042"/>
                </a:lnTo>
                <a:lnTo>
                  <a:pt x="625446" y="516114"/>
                </a:lnTo>
                <a:lnTo>
                  <a:pt x="649528" y="469629"/>
                </a:lnTo>
                <a:lnTo>
                  <a:pt x="666269" y="419284"/>
                </a:lnTo>
                <a:lnTo>
                  <a:pt x="674974" y="365774"/>
                </a:lnTo>
                <a:lnTo>
                  <a:pt x="676094" y="338049"/>
                </a:lnTo>
                <a:lnTo>
                  <a:pt x="674974" y="310324"/>
                </a:lnTo>
                <a:lnTo>
                  <a:pt x="666269" y="256812"/>
                </a:lnTo>
                <a:lnTo>
                  <a:pt x="649528" y="206465"/>
                </a:lnTo>
                <a:lnTo>
                  <a:pt x="625446" y="159980"/>
                </a:lnTo>
                <a:lnTo>
                  <a:pt x="594719" y="118051"/>
                </a:lnTo>
                <a:lnTo>
                  <a:pt x="558042" y="81374"/>
                </a:lnTo>
                <a:lnTo>
                  <a:pt x="516113" y="50647"/>
                </a:lnTo>
                <a:lnTo>
                  <a:pt x="469626" y="26565"/>
                </a:lnTo>
                <a:lnTo>
                  <a:pt x="419278" y="9824"/>
                </a:lnTo>
                <a:lnTo>
                  <a:pt x="365765" y="1120"/>
                </a:lnTo>
                <a:lnTo>
                  <a:pt x="338039" y="0"/>
                </a:lnTo>
              </a:path>
            </a:pathLst>
          </a:custGeom>
          <a:solidFill>
            <a:srgbClr val="87D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object 14"/>
          <p:cNvSpPr/>
          <p:nvPr userDrawn="1"/>
        </p:nvSpPr>
        <p:spPr>
          <a:xfrm>
            <a:off x="5967982" y="2752344"/>
            <a:ext cx="402339" cy="332233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object 7"/>
          <p:cNvSpPr/>
          <p:nvPr userDrawn="1"/>
        </p:nvSpPr>
        <p:spPr>
          <a:xfrm>
            <a:off x="432903" y="3969398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8" y="0"/>
                </a:moveTo>
                <a:lnTo>
                  <a:pt x="283233" y="4424"/>
                </a:lnTo>
                <a:lnTo>
                  <a:pt x="231215" y="17235"/>
                </a:lnTo>
                <a:lnTo>
                  <a:pt x="182709" y="37736"/>
                </a:lnTo>
                <a:lnTo>
                  <a:pt x="138412" y="65229"/>
                </a:lnTo>
                <a:lnTo>
                  <a:pt x="99020" y="99020"/>
                </a:lnTo>
                <a:lnTo>
                  <a:pt x="65229" y="138413"/>
                </a:lnTo>
                <a:lnTo>
                  <a:pt x="37735" y="182710"/>
                </a:lnTo>
                <a:lnTo>
                  <a:pt x="17235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5" y="419311"/>
                </a:lnTo>
                <a:lnTo>
                  <a:pt x="26568" y="469661"/>
                </a:lnTo>
                <a:lnTo>
                  <a:pt x="50652" y="516149"/>
                </a:lnTo>
                <a:lnTo>
                  <a:pt x="81381" y="558080"/>
                </a:lnTo>
                <a:lnTo>
                  <a:pt x="118059" y="594757"/>
                </a:lnTo>
                <a:lnTo>
                  <a:pt x="159991" y="625485"/>
                </a:lnTo>
                <a:lnTo>
                  <a:pt x="206479" y="649568"/>
                </a:lnTo>
                <a:lnTo>
                  <a:pt x="256829" y="666309"/>
                </a:lnTo>
                <a:lnTo>
                  <a:pt x="310342" y="675013"/>
                </a:lnTo>
                <a:lnTo>
                  <a:pt x="338068" y="676134"/>
                </a:lnTo>
                <a:lnTo>
                  <a:pt x="365794" y="675013"/>
                </a:lnTo>
                <a:lnTo>
                  <a:pt x="419306" y="666309"/>
                </a:lnTo>
                <a:lnTo>
                  <a:pt x="469655" y="649568"/>
                </a:lnTo>
                <a:lnTo>
                  <a:pt x="516143" y="625485"/>
                </a:lnTo>
                <a:lnTo>
                  <a:pt x="558074" y="594757"/>
                </a:lnTo>
                <a:lnTo>
                  <a:pt x="594752" y="558080"/>
                </a:lnTo>
                <a:lnTo>
                  <a:pt x="625481" y="516149"/>
                </a:lnTo>
                <a:lnTo>
                  <a:pt x="649565" y="469661"/>
                </a:lnTo>
                <a:lnTo>
                  <a:pt x="666308" y="419311"/>
                </a:lnTo>
                <a:lnTo>
                  <a:pt x="675013" y="365796"/>
                </a:lnTo>
                <a:lnTo>
                  <a:pt x="676134" y="338068"/>
                </a:lnTo>
                <a:lnTo>
                  <a:pt x="675013" y="310343"/>
                </a:lnTo>
                <a:lnTo>
                  <a:pt x="666308" y="256829"/>
                </a:lnTo>
                <a:lnTo>
                  <a:pt x="649565" y="206480"/>
                </a:lnTo>
                <a:lnTo>
                  <a:pt x="625481" y="159992"/>
                </a:lnTo>
                <a:lnTo>
                  <a:pt x="594752" y="118060"/>
                </a:lnTo>
                <a:lnTo>
                  <a:pt x="558074" y="81381"/>
                </a:lnTo>
                <a:lnTo>
                  <a:pt x="516143" y="50652"/>
                </a:lnTo>
                <a:lnTo>
                  <a:pt x="469655" y="26568"/>
                </a:lnTo>
                <a:lnTo>
                  <a:pt x="419306" y="9825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5C5C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object 8"/>
          <p:cNvSpPr/>
          <p:nvPr userDrawn="1"/>
        </p:nvSpPr>
        <p:spPr>
          <a:xfrm>
            <a:off x="576075" y="4154417"/>
            <a:ext cx="390146" cy="304804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object 3"/>
          <p:cNvSpPr/>
          <p:nvPr userDrawn="1"/>
        </p:nvSpPr>
        <p:spPr>
          <a:xfrm>
            <a:off x="3034393" y="3969398"/>
            <a:ext cx="676137" cy="676134"/>
          </a:xfrm>
          <a:custGeom>
            <a:avLst/>
            <a:gdLst/>
            <a:ahLst/>
            <a:cxnLst/>
            <a:rect l="l" t="t" r="r" b="b"/>
            <a:pathLst>
              <a:path w="676137" h="676134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6"/>
                </a:lnTo>
                <a:lnTo>
                  <a:pt x="138406" y="65229"/>
                </a:lnTo>
                <a:lnTo>
                  <a:pt x="99015" y="99020"/>
                </a:lnTo>
                <a:lnTo>
                  <a:pt x="65225" y="138413"/>
                </a:lnTo>
                <a:lnTo>
                  <a:pt x="37733" y="182710"/>
                </a:lnTo>
                <a:lnTo>
                  <a:pt x="17234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4" y="419311"/>
                </a:lnTo>
                <a:lnTo>
                  <a:pt x="26566" y="469661"/>
                </a:lnTo>
                <a:lnTo>
                  <a:pt x="50648" y="516149"/>
                </a:lnTo>
                <a:lnTo>
                  <a:pt x="81376" y="558080"/>
                </a:lnTo>
                <a:lnTo>
                  <a:pt x="118054" y="594757"/>
                </a:lnTo>
                <a:lnTo>
                  <a:pt x="159985" y="625485"/>
                </a:lnTo>
                <a:lnTo>
                  <a:pt x="206474" y="649568"/>
                </a:lnTo>
                <a:lnTo>
                  <a:pt x="256824" y="666309"/>
                </a:lnTo>
                <a:lnTo>
                  <a:pt x="310340" y="675013"/>
                </a:lnTo>
                <a:lnTo>
                  <a:pt x="338068" y="676134"/>
                </a:lnTo>
                <a:lnTo>
                  <a:pt x="365796" y="675013"/>
                </a:lnTo>
                <a:lnTo>
                  <a:pt x="419313" y="666309"/>
                </a:lnTo>
                <a:lnTo>
                  <a:pt x="469663" y="649568"/>
                </a:lnTo>
                <a:lnTo>
                  <a:pt x="516152" y="625485"/>
                </a:lnTo>
                <a:lnTo>
                  <a:pt x="558083" y="594757"/>
                </a:lnTo>
                <a:lnTo>
                  <a:pt x="594761" y="558080"/>
                </a:lnTo>
                <a:lnTo>
                  <a:pt x="625489" y="516149"/>
                </a:lnTo>
                <a:lnTo>
                  <a:pt x="649571" y="469661"/>
                </a:lnTo>
                <a:lnTo>
                  <a:pt x="666313" y="419311"/>
                </a:lnTo>
                <a:lnTo>
                  <a:pt x="675017" y="365796"/>
                </a:lnTo>
                <a:lnTo>
                  <a:pt x="676137" y="338068"/>
                </a:lnTo>
                <a:lnTo>
                  <a:pt x="675017" y="310343"/>
                </a:lnTo>
                <a:lnTo>
                  <a:pt x="666313" y="256829"/>
                </a:lnTo>
                <a:lnTo>
                  <a:pt x="649571" y="206480"/>
                </a:lnTo>
                <a:lnTo>
                  <a:pt x="625489" y="159992"/>
                </a:lnTo>
                <a:lnTo>
                  <a:pt x="594761" y="118060"/>
                </a:lnTo>
                <a:lnTo>
                  <a:pt x="558083" y="81381"/>
                </a:lnTo>
                <a:lnTo>
                  <a:pt x="516152" y="50652"/>
                </a:lnTo>
                <a:lnTo>
                  <a:pt x="469663" y="26568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612B8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object 4"/>
          <p:cNvSpPr/>
          <p:nvPr userDrawn="1"/>
        </p:nvSpPr>
        <p:spPr>
          <a:xfrm>
            <a:off x="3200403" y="4151368"/>
            <a:ext cx="341377" cy="31394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object 5"/>
          <p:cNvSpPr/>
          <p:nvPr userDrawn="1"/>
        </p:nvSpPr>
        <p:spPr>
          <a:xfrm>
            <a:off x="5829076" y="3969398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5" y="0"/>
                </a:moveTo>
                <a:lnTo>
                  <a:pt x="283227" y="4424"/>
                </a:lnTo>
                <a:lnTo>
                  <a:pt x="231207" y="17235"/>
                </a:lnTo>
                <a:lnTo>
                  <a:pt x="182700" y="37736"/>
                </a:lnTo>
                <a:lnTo>
                  <a:pt x="138404" y="65229"/>
                </a:lnTo>
                <a:lnTo>
                  <a:pt x="99013" y="99020"/>
                </a:lnTo>
                <a:lnTo>
                  <a:pt x="65224" y="138413"/>
                </a:lnTo>
                <a:lnTo>
                  <a:pt x="37732" y="182710"/>
                </a:lnTo>
                <a:lnTo>
                  <a:pt x="17233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4" y="419311"/>
                </a:lnTo>
                <a:lnTo>
                  <a:pt x="26565" y="469661"/>
                </a:lnTo>
                <a:lnTo>
                  <a:pt x="50647" y="516149"/>
                </a:lnTo>
                <a:lnTo>
                  <a:pt x="81375" y="558080"/>
                </a:lnTo>
                <a:lnTo>
                  <a:pt x="118052" y="594757"/>
                </a:lnTo>
                <a:lnTo>
                  <a:pt x="159983" y="625485"/>
                </a:lnTo>
                <a:lnTo>
                  <a:pt x="206471" y="649568"/>
                </a:lnTo>
                <a:lnTo>
                  <a:pt x="256821" y="666309"/>
                </a:lnTo>
                <a:lnTo>
                  <a:pt x="310337" y="675013"/>
                </a:lnTo>
                <a:lnTo>
                  <a:pt x="338065" y="676134"/>
                </a:lnTo>
                <a:lnTo>
                  <a:pt x="365792" y="675013"/>
                </a:lnTo>
                <a:lnTo>
                  <a:pt x="419308" y="666309"/>
                </a:lnTo>
                <a:lnTo>
                  <a:pt x="469658" y="649568"/>
                </a:lnTo>
                <a:lnTo>
                  <a:pt x="516147" y="625485"/>
                </a:lnTo>
                <a:lnTo>
                  <a:pt x="558078" y="594757"/>
                </a:lnTo>
                <a:lnTo>
                  <a:pt x="594756" y="558080"/>
                </a:lnTo>
                <a:lnTo>
                  <a:pt x="625484" y="516149"/>
                </a:lnTo>
                <a:lnTo>
                  <a:pt x="649567" y="469661"/>
                </a:lnTo>
                <a:lnTo>
                  <a:pt x="666309" y="419311"/>
                </a:lnTo>
                <a:lnTo>
                  <a:pt x="675013" y="365796"/>
                </a:lnTo>
                <a:lnTo>
                  <a:pt x="676134" y="338068"/>
                </a:lnTo>
                <a:lnTo>
                  <a:pt x="675013" y="310343"/>
                </a:lnTo>
                <a:lnTo>
                  <a:pt x="666309" y="256829"/>
                </a:lnTo>
                <a:lnTo>
                  <a:pt x="649567" y="206480"/>
                </a:lnTo>
                <a:lnTo>
                  <a:pt x="625484" y="159992"/>
                </a:lnTo>
                <a:lnTo>
                  <a:pt x="594756" y="118060"/>
                </a:lnTo>
                <a:lnTo>
                  <a:pt x="558078" y="81381"/>
                </a:lnTo>
                <a:lnTo>
                  <a:pt x="516147" y="50652"/>
                </a:lnTo>
                <a:lnTo>
                  <a:pt x="469658" y="26568"/>
                </a:lnTo>
                <a:lnTo>
                  <a:pt x="419308" y="9825"/>
                </a:lnTo>
                <a:lnTo>
                  <a:pt x="365792" y="1120"/>
                </a:lnTo>
                <a:lnTo>
                  <a:pt x="338065" y="0"/>
                </a:lnTo>
              </a:path>
            </a:pathLst>
          </a:custGeom>
          <a:solidFill>
            <a:srgbClr val="2B85F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6"/>
          <p:cNvSpPr/>
          <p:nvPr userDrawn="1"/>
        </p:nvSpPr>
        <p:spPr>
          <a:xfrm>
            <a:off x="5958838" y="4130034"/>
            <a:ext cx="417578" cy="353570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object 2"/>
          <p:cNvSpPr/>
          <p:nvPr userDrawn="1"/>
        </p:nvSpPr>
        <p:spPr>
          <a:xfrm>
            <a:off x="0" y="5418000"/>
            <a:ext cx="9144000" cy="588481"/>
          </a:xfrm>
          <a:custGeom>
            <a:avLst/>
            <a:gdLst/>
            <a:ahLst/>
            <a:cxnLst/>
            <a:rect l="l" t="t" r="r" b="b"/>
            <a:pathLst>
              <a:path w="9144000" h="588481">
                <a:moveTo>
                  <a:pt x="0" y="588481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88481"/>
                </a:lnTo>
                <a:lnTo>
                  <a:pt x="0" y="588481"/>
                </a:lnTo>
              </a:path>
            </a:pathLst>
          </a:custGeom>
          <a:blipFill>
            <a:blip r:embed="rId11" cstate="email"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marL="12700" algn="ctr">
              <a:lnSpc>
                <a:spcPts val="2945"/>
              </a:lnSpc>
              <a:spcBef>
                <a:spcPts val="147"/>
              </a:spcBef>
            </a:pPr>
            <a:r>
              <a:rPr lang="ru-RU" sz="4150" spc="-54" baseline="1985" dirty="0">
                <a:solidFill>
                  <a:srgbClr val="FFFFFF"/>
                </a:solidFill>
                <a:cs typeface="Calibri Light"/>
              </a:rPr>
              <a:t>«Прогноз»  =   IT + Консалтинг  =  Внедрение «под ключ»</a:t>
            </a:r>
            <a:endParaRPr lang="ru-RU" sz="415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1465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20955" y="452932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object 9"/>
          <p:cNvSpPr/>
          <p:nvPr userDrawn="1"/>
        </p:nvSpPr>
        <p:spPr>
          <a:xfrm>
            <a:off x="420955" y="328879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object 10"/>
          <p:cNvSpPr/>
          <p:nvPr userDrawn="1"/>
        </p:nvSpPr>
        <p:spPr>
          <a:xfrm>
            <a:off x="6400796" y="3288790"/>
            <a:ext cx="2322579" cy="12405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20955" y="5851926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object 6"/>
          <p:cNvSpPr/>
          <p:nvPr userDrawn="1"/>
        </p:nvSpPr>
        <p:spPr>
          <a:xfrm>
            <a:off x="420955" y="4894909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7"/>
          <p:cNvSpPr/>
          <p:nvPr userDrawn="1"/>
        </p:nvSpPr>
        <p:spPr>
          <a:xfrm>
            <a:off x="414529" y="4892032"/>
            <a:ext cx="2325628" cy="96012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2"/>
          <p:cNvSpPr/>
          <p:nvPr userDrawn="1"/>
        </p:nvSpPr>
        <p:spPr>
          <a:xfrm>
            <a:off x="420955" y="292303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3"/>
          <p:cNvSpPr/>
          <p:nvPr userDrawn="1"/>
        </p:nvSpPr>
        <p:spPr>
          <a:xfrm>
            <a:off x="420955" y="118872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4"/>
          <p:cNvSpPr/>
          <p:nvPr userDrawn="1"/>
        </p:nvSpPr>
        <p:spPr>
          <a:xfrm>
            <a:off x="420627" y="1188720"/>
            <a:ext cx="2319530" cy="173431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74746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object 2"/>
          <p:cNvSpPr/>
          <p:nvPr userDrawn="1"/>
        </p:nvSpPr>
        <p:spPr>
          <a:xfrm>
            <a:off x="6754335" y="3380346"/>
            <a:ext cx="1978775" cy="434905"/>
          </a:xfrm>
          <a:custGeom>
            <a:avLst/>
            <a:gdLst/>
            <a:ahLst/>
            <a:cxnLst/>
            <a:rect l="l" t="t" r="r" b="b"/>
            <a:pathLst>
              <a:path w="1978775" h="434905">
                <a:moveTo>
                  <a:pt x="0" y="434905"/>
                </a:moveTo>
                <a:lnTo>
                  <a:pt x="1978775" y="434905"/>
                </a:lnTo>
                <a:lnTo>
                  <a:pt x="1978775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object 4"/>
          <p:cNvSpPr/>
          <p:nvPr userDrawn="1"/>
        </p:nvSpPr>
        <p:spPr>
          <a:xfrm>
            <a:off x="420637" y="3380346"/>
            <a:ext cx="1978776" cy="434905"/>
          </a:xfrm>
          <a:custGeom>
            <a:avLst/>
            <a:gdLst/>
            <a:ahLst/>
            <a:cxnLst/>
            <a:rect l="l" t="t" r="r" b="b"/>
            <a:pathLst>
              <a:path w="1978776" h="434905">
                <a:moveTo>
                  <a:pt x="0" y="434905"/>
                </a:moveTo>
                <a:lnTo>
                  <a:pt x="1978776" y="434905"/>
                </a:lnTo>
                <a:lnTo>
                  <a:pt x="1978776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6"/>
          <p:cNvSpPr/>
          <p:nvPr userDrawn="1"/>
        </p:nvSpPr>
        <p:spPr>
          <a:xfrm>
            <a:off x="2531865" y="3380346"/>
            <a:ext cx="1978779" cy="434905"/>
          </a:xfrm>
          <a:custGeom>
            <a:avLst/>
            <a:gdLst/>
            <a:ahLst/>
            <a:cxnLst/>
            <a:rect l="l" t="t" r="r" b="b"/>
            <a:pathLst>
              <a:path w="1978779" h="434905">
                <a:moveTo>
                  <a:pt x="0" y="434905"/>
                </a:moveTo>
                <a:lnTo>
                  <a:pt x="1978779" y="434905"/>
                </a:lnTo>
                <a:lnTo>
                  <a:pt x="1978779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object 8"/>
          <p:cNvSpPr/>
          <p:nvPr userDrawn="1"/>
        </p:nvSpPr>
        <p:spPr>
          <a:xfrm>
            <a:off x="4643103" y="3380346"/>
            <a:ext cx="1978775" cy="434905"/>
          </a:xfrm>
          <a:custGeom>
            <a:avLst/>
            <a:gdLst/>
            <a:ahLst/>
            <a:cxnLst/>
            <a:rect l="l" t="t" r="r" b="b"/>
            <a:pathLst>
              <a:path w="1978775" h="434905">
                <a:moveTo>
                  <a:pt x="0" y="434905"/>
                </a:moveTo>
                <a:lnTo>
                  <a:pt x="1978775" y="434905"/>
                </a:lnTo>
                <a:lnTo>
                  <a:pt x="1978775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object 10"/>
          <p:cNvSpPr/>
          <p:nvPr userDrawn="1"/>
        </p:nvSpPr>
        <p:spPr>
          <a:xfrm>
            <a:off x="420951" y="1195793"/>
            <a:ext cx="3539048" cy="1785183"/>
          </a:xfrm>
          <a:custGeom>
            <a:avLst/>
            <a:gdLst/>
            <a:ahLst/>
            <a:cxnLst/>
            <a:rect l="l" t="t" r="r" b="b"/>
            <a:pathLst>
              <a:path w="3539048" h="1785183">
                <a:moveTo>
                  <a:pt x="3539048" y="0"/>
                </a:moveTo>
                <a:lnTo>
                  <a:pt x="0" y="0"/>
                </a:lnTo>
                <a:lnTo>
                  <a:pt x="0" y="1785183"/>
                </a:lnTo>
                <a:lnTo>
                  <a:pt x="3539048" y="1785183"/>
                </a:lnTo>
                <a:lnTo>
                  <a:pt x="3539048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4" name="object 12"/>
          <p:cNvSpPr/>
          <p:nvPr userDrawn="1"/>
        </p:nvSpPr>
        <p:spPr>
          <a:xfrm>
            <a:off x="3959999" y="1196384"/>
            <a:ext cx="4759852" cy="1784592"/>
          </a:xfrm>
          <a:custGeom>
            <a:avLst/>
            <a:gdLst/>
            <a:ahLst/>
            <a:cxnLst/>
            <a:rect l="l" t="t" r="r" b="b"/>
            <a:pathLst>
              <a:path w="4759852" h="1784592">
                <a:moveTo>
                  <a:pt x="0" y="1784592"/>
                </a:moveTo>
                <a:lnTo>
                  <a:pt x="4759852" y="1784592"/>
                </a:lnTo>
                <a:lnTo>
                  <a:pt x="4759852" y="0"/>
                </a:lnTo>
                <a:lnTo>
                  <a:pt x="0" y="0"/>
                </a:lnTo>
                <a:lnTo>
                  <a:pt x="0" y="1784592"/>
                </a:lnTo>
              </a:path>
            </a:pathLst>
          </a:cu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object 13"/>
          <p:cNvSpPr txBox="1"/>
          <p:nvPr userDrawn="1"/>
        </p:nvSpPr>
        <p:spPr>
          <a:xfrm>
            <a:off x="4643427" y="3380346"/>
            <a:ext cx="1978451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6" name="object 15"/>
          <p:cNvSpPr txBox="1"/>
          <p:nvPr userDrawn="1"/>
        </p:nvSpPr>
        <p:spPr>
          <a:xfrm>
            <a:off x="2531873" y="3380346"/>
            <a:ext cx="1978771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7" name="object 17"/>
          <p:cNvSpPr txBox="1"/>
          <p:nvPr userDrawn="1"/>
        </p:nvSpPr>
        <p:spPr>
          <a:xfrm>
            <a:off x="420645" y="3380346"/>
            <a:ext cx="1978769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8" name="object 19"/>
          <p:cNvSpPr txBox="1"/>
          <p:nvPr userDrawn="1"/>
        </p:nvSpPr>
        <p:spPr>
          <a:xfrm>
            <a:off x="6754341" y="3380346"/>
            <a:ext cx="1978769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4" name="object 3"/>
          <p:cNvSpPr/>
          <p:nvPr userDrawn="1"/>
        </p:nvSpPr>
        <p:spPr>
          <a:xfrm>
            <a:off x="6754341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object 5"/>
          <p:cNvSpPr/>
          <p:nvPr userDrawn="1"/>
        </p:nvSpPr>
        <p:spPr>
          <a:xfrm>
            <a:off x="420645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6" name="object 7"/>
          <p:cNvSpPr/>
          <p:nvPr userDrawn="1"/>
        </p:nvSpPr>
        <p:spPr>
          <a:xfrm>
            <a:off x="2531873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object 9"/>
          <p:cNvSpPr/>
          <p:nvPr userDrawn="1"/>
        </p:nvSpPr>
        <p:spPr>
          <a:xfrm>
            <a:off x="4643427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4905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9"/>
          <p:cNvSpPr>
            <a:spLocks noGrp="1"/>
          </p:cNvSpPr>
          <p:nvPr>
            <p:ph type="pic" sz="quarter" idx="12"/>
          </p:nvPr>
        </p:nvSpPr>
        <p:spPr>
          <a:xfrm>
            <a:off x="0" y="1371600"/>
            <a:ext cx="9144000" cy="332581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432000" y="1189962"/>
            <a:ext cx="946150" cy="722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899895"/>
            <a:ext cx="946150" cy="439738"/>
          </a:xfrm>
          <a:prstGeom prst="rect">
            <a:avLst/>
          </a:prstGeom>
          <a:solidFill>
            <a:schemeClr val="bg1"/>
          </a:solidFill>
        </p:spPr>
        <p:txBody>
          <a:bodyPr lIns="126000" anchor="ctr"/>
          <a:lstStyle>
            <a:lvl1pPr marL="0" indent="0">
              <a:lnSpc>
                <a:spcPct val="80000"/>
              </a:lnSpc>
              <a:buNone/>
              <a:defRPr sz="750" b="0">
                <a:solidFill>
                  <a:schemeClr val="bg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500"/>
            </a:lvl2pPr>
            <a:lvl3pPr marL="914400" indent="0">
              <a:buNone/>
              <a:defRPr sz="500"/>
            </a:lvl3pPr>
            <a:lvl4pPr marL="1371600" indent="0">
              <a:buNone/>
              <a:defRPr sz="500"/>
            </a:lvl4pPr>
            <a:lvl5pPr marL="1828800" indent="0">
              <a:buNone/>
              <a:defRPr sz="500"/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p</a:t>
            </a:r>
            <a:r>
              <a:rPr sz="1350" spc="-4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r</a:t>
            </a:r>
            <a:r>
              <a:rPr sz="1350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ognoz.ru</a:t>
            </a:r>
          </a:p>
        </p:txBody>
      </p:sp>
      <p:sp>
        <p:nvSpPr>
          <p:cNvPr id="12" name="object 83"/>
          <p:cNvSpPr txBox="1"/>
          <p:nvPr userDrawn="1"/>
        </p:nvSpPr>
        <p:spPr>
          <a:xfrm>
            <a:off x="432000" y="1189962"/>
            <a:ext cx="945252" cy="72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>
          <a:xfrm>
            <a:off x="432000" y="5566127"/>
            <a:ext cx="8280000" cy="475478"/>
          </a:xfrm>
          <a:prstGeom prst="rect">
            <a:avLst/>
          </a:prstGeom>
        </p:spPr>
        <p:txBody>
          <a:bodyPr lIns="0" tIns="288000" rIns="0" bIns="0" anchor="b">
            <a:sp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2pPr>
            <a:lvl3pPr marL="9144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3pPr>
            <a:lvl4pPr marL="13716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4pPr>
            <a:lvl5pPr marL="18288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5"/>
          </p:nvPr>
        </p:nvSpPr>
        <p:spPr>
          <a:xfrm>
            <a:off x="1377252" y="1778032"/>
            <a:ext cx="3048698" cy="2462181"/>
          </a:xfrm>
          <a:prstGeom prst="rect">
            <a:avLst/>
          </a:prstGeom>
          <a:noFill/>
          <a:effectLst>
            <a:reflection blurRad="6350" stA="50000" endA="300" endPos="17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>
          <a:xfrm>
            <a:off x="4213225" y="1600200"/>
            <a:ext cx="3940175" cy="2778125"/>
          </a:xfrm>
          <a:prstGeom prst="rect">
            <a:avLst/>
          </a:prstGeom>
          <a:noFill/>
          <a:effectLst>
            <a:reflection blurRad="6350" stA="52000" endA="300" endPos="10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615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 userDrawn="1"/>
        </p:nvSpPr>
        <p:spPr>
          <a:xfrm>
            <a:off x="-1" y="1188457"/>
            <a:ext cx="5967360" cy="60958"/>
          </a:xfrm>
          <a:custGeom>
            <a:avLst/>
            <a:gdLst/>
            <a:ahLst/>
            <a:cxnLst/>
            <a:rect l="l" t="t" r="r" b="b"/>
            <a:pathLst>
              <a:path w="5481017" h="60958">
                <a:moveTo>
                  <a:pt x="0" y="60958"/>
                </a:moveTo>
                <a:lnTo>
                  <a:pt x="5481017" y="60958"/>
                </a:lnTo>
                <a:lnTo>
                  <a:pt x="5481017" y="0"/>
                </a:lnTo>
                <a:lnTo>
                  <a:pt x="0" y="0"/>
                </a:lnTo>
                <a:lnTo>
                  <a:pt x="0" y="60958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 lang="ru-RU" smtClean="0"/>
            </a:lvl1pPr>
          </a:lstStyle>
          <a:p>
            <a:fld id="{C674F005-842A-4BF4-ADF2-722E0B5DC67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object 17"/>
          <p:cNvSpPr/>
          <p:nvPr userDrawn="1"/>
        </p:nvSpPr>
        <p:spPr>
          <a:xfrm>
            <a:off x="5943600" y="1188457"/>
            <a:ext cx="23759" cy="69380"/>
          </a:xfrm>
          <a:custGeom>
            <a:avLst/>
            <a:gdLst/>
            <a:ahLst/>
            <a:cxnLst/>
            <a:rect l="l" t="t" r="r" b="b"/>
            <a:pathLst>
              <a:path w="23759" h="69380">
                <a:moveTo>
                  <a:pt x="23759" y="0"/>
                </a:moveTo>
                <a:lnTo>
                  <a:pt x="0" y="69380"/>
                </a:lnTo>
                <a:lnTo>
                  <a:pt x="23759" y="69380"/>
                </a:lnTo>
                <a:lnTo>
                  <a:pt x="23759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18"/>
          <p:cNvSpPr/>
          <p:nvPr userDrawn="1"/>
        </p:nvSpPr>
        <p:spPr>
          <a:xfrm>
            <a:off x="5993605" y="5994723"/>
            <a:ext cx="3158085" cy="61200"/>
          </a:xfrm>
          <a:custGeom>
            <a:avLst/>
            <a:gdLst/>
            <a:ahLst/>
            <a:cxnLst/>
            <a:rect l="l" t="t" r="r" b="b"/>
            <a:pathLst>
              <a:path w="3283049" h="60958">
                <a:moveTo>
                  <a:pt x="0" y="0"/>
                </a:moveTo>
                <a:lnTo>
                  <a:pt x="3283049" y="0"/>
                </a:lnTo>
                <a:lnTo>
                  <a:pt x="3283049" y="60958"/>
                </a:lnTo>
                <a:lnTo>
                  <a:pt x="0" y="6095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22" name="object 19"/>
          <p:cNvSpPr/>
          <p:nvPr userDrawn="1"/>
        </p:nvSpPr>
        <p:spPr>
          <a:xfrm>
            <a:off x="5987681" y="5994723"/>
            <a:ext cx="22594" cy="69378"/>
          </a:xfrm>
          <a:custGeom>
            <a:avLst/>
            <a:gdLst/>
            <a:ahLst/>
            <a:cxnLst/>
            <a:rect l="l" t="t" r="r" b="b"/>
            <a:pathLst>
              <a:path w="22594" h="69378">
                <a:moveTo>
                  <a:pt x="22594" y="0"/>
                </a:moveTo>
                <a:lnTo>
                  <a:pt x="0" y="0"/>
                </a:lnTo>
                <a:lnTo>
                  <a:pt x="0" y="69378"/>
                </a:lnTo>
                <a:lnTo>
                  <a:pt x="2259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249414"/>
            <a:ext cx="8280000" cy="846086"/>
          </a:xfrm>
          <a:prstGeom prst="rect">
            <a:avLst/>
          </a:prstGeom>
        </p:spPr>
        <p:txBody>
          <a:bodyPr lIns="0" tIns="0" rIns="0" bIns="144000" anchor="b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smtClean="0"/>
              <a:t>Образец заголовка второго уровня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88" y="2211257"/>
            <a:ext cx="8278812" cy="762000"/>
          </a:xfrm>
          <a:prstGeom prst="rect">
            <a:avLst/>
          </a:prstGeom>
        </p:spPr>
        <p:txBody>
          <a:bodyPr lIns="0" tIns="0" rIns="0" bIns="144000"/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7" hasCustomPrompt="1"/>
          </p:nvPr>
        </p:nvSpPr>
        <p:spPr>
          <a:xfrm>
            <a:off x="433188" y="2971800"/>
            <a:ext cx="827881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 третьего уровня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3581400"/>
            <a:ext cx="8441656" cy="1957387"/>
          </a:xfrm>
          <a:prstGeom prst="rect">
            <a:avLst/>
          </a:prstGeom>
        </p:spPr>
        <p:txBody>
          <a:bodyPr lIns="0" tIns="0" rIns="0" bIns="0" numCol="3" spcCol="144000">
            <a:normAutofit/>
          </a:bodyPr>
          <a:lstStyle>
            <a:lvl1pPr marL="180975" indent="-180975">
              <a:spcBef>
                <a:spcPts val="600"/>
              </a:spcBef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object 3"/>
          <p:cNvSpPr/>
          <p:nvPr userDrawn="1"/>
        </p:nvSpPr>
        <p:spPr>
          <a:xfrm>
            <a:off x="8367703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40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3200400" y="6403945"/>
            <a:ext cx="2438400" cy="21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43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50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9"/>
          <p:cNvSpPr>
            <a:spLocks noGrp="1"/>
          </p:cNvSpPr>
          <p:nvPr>
            <p:ph type="pic" sz="quarter" idx="12"/>
          </p:nvPr>
        </p:nvSpPr>
        <p:spPr>
          <a:xfrm>
            <a:off x="0" y="1371600"/>
            <a:ext cx="9144000" cy="332581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432000" y="1189962"/>
            <a:ext cx="946150" cy="722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899895"/>
            <a:ext cx="946150" cy="439738"/>
          </a:xfrm>
          <a:prstGeom prst="rect">
            <a:avLst/>
          </a:prstGeom>
          <a:solidFill>
            <a:schemeClr val="bg1"/>
          </a:solidFill>
        </p:spPr>
        <p:txBody>
          <a:bodyPr lIns="126000" anchor="ctr"/>
          <a:lstStyle>
            <a:lvl1pPr marL="0" indent="0">
              <a:lnSpc>
                <a:spcPct val="80000"/>
              </a:lnSpc>
              <a:buNone/>
              <a:defRPr sz="750" b="0">
                <a:solidFill>
                  <a:schemeClr val="bg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500"/>
            </a:lvl2pPr>
            <a:lvl3pPr marL="914400" indent="0">
              <a:buNone/>
              <a:defRPr sz="500"/>
            </a:lvl3pPr>
            <a:lvl4pPr marL="1371600" indent="0">
              <a:buNone/>
              <a:defRPr sz="500"/>
            </a:lvl4pPr>
            <a:lvl5pPr marL="1828800" indent="0">
              <a:buNone/>
              <a:defRPr sz="500"/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p</a:t>
            </a:r>
            <a:r>
              <a:rPr sz="135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r</a:t>
            </a: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ognoz.ru</a:t>
            </a:r>
            <a:endParaRPr sz="135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Tahoma"/>
            </a:endParaRPr>
          </a:p>
        </p:txBody>
      </p:sp>
      <p:sp>
        <p:nvSpPr>
          <p:cNvPr id="12" name="object 83"/>
          <p:cNvSpPr txBox="1"/>
          <p:nvPr userDrawn="1"/>
        </p:nvSpPr>
        <p:spPr>
          <a:xfrm>
            <a:off x="432000" y="1189962"/>
            <a:ext cx="945252" cy="72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>
          <a:xfrm>
            <a:off x="432000" y="5566127"/>
            <a:ext cx="8280000" cy="475478"/>
          </a:xfrm>
          <a:prstGeom prst="rect">
            <a:avLst/>
          </a:prstGeom>
        </p:spPr>
        <p:txBody>
          <a:bodyPr lIns="0" tIns="288000" rIns="0" bIns="0" anchor="b">
            <a:sp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2pPr>
            <a:lvl3pPr marL="9144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3pPr>
            <a:lvl4pPr marL="13716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4pPr>
            <a:lvl5pPr marL="18288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5"/>
          </p:nvPr>
        </p:nvSpPr>
        <p:spPr>
          <a:xfrm>
            <a:off x="1377252" y="1778032"/>
            <a:ext cx="3048698" cy="2462181"/>
          </a:xfrm>
          <a:prstGeom prst="rect">
            <a:avLst/>
          </a:prstGeom>
          <a:noFill/>
          <a:effectLst>
            <a:reflection blurRad="6350" stA="50000" endA="300" endPos="17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>
          <a:xfrm>
            <a:off x="4213225" y="1600200"/>
            <a:ext cx="3940175" cy="2778125"/>
          </a:xfrm>
          <a:prstGeom prst="rect">
            <a:avLst/>
          </a:prstGeom>
          <a:noFill/>
          <a:effectLst>
            <a:reflection blurRad="6350" stA="52000" endA="300" endPos="10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314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 userDrawn="1"/>
        </p:nvSpPr>
        <p:spPr>
          <a:xfrm>
            <a:off x="-1" y="1188457"/>
            <a:ext cx="5967360" cy="60958"/>
          </a:xfrm>
          <a:custGeom>
            <a:avLst/>
            <a:gdLst/>
            <a:ahLst/>
            <a:cxnLst/>
            <a:rect l="l" t="t" r="r" b="b"/>
            <a:pathLst>
              <a:path w="5481017" h="60958">
                <a:moveTo>
                  <a:pt x="0" y="60958"/>
                </a:moveTo>
                <a:lnTo>
                  <a:pt x="5481017" y="60958"/>
                </a:lnTo>
                <a:lnTo>
                  <a:pt x="5481017" y="0"/>
                </a:lnTo>
                <a:lnTo>
                  <a:pt x="0" y="0"/>
                </a:lnTo>
                <a:lnTo>
                  <a:pt x="0" y="60958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 lang="ru-RU" smtClean="0"/>
            </a:lvl1pPr>
          </a:lstStyle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object 17"/>
          <p:cNvSpPr/>
          <p:nvPr userDrawn="1"/>
        </p:nvSpPr>
        <p:spPr>
          <a:xfrm>
            <a:off x="5943600" y="1188457"/>
            <a:ext cx="23759" cy="69380"/>
          </a:xfrm>
          <a:custGeom>
            <a:avLst/>
            <a:gdLst/>
            <a:ahLst/>
            <a:cxnLst/>
            <a:rect l="l" t="t" r="r" b="b"/>
            <a:pathLst>
              <a:path w="23759" h="69380">
                <a:moveTo>
                  <a:pt x="23759" y="0"/>
                </a:moveTo>
                <a:lnTo>
                  <a:pt x="0" y="69380"/>
                </a:lnTo>
                <a:lnTo>
                  <a:pt x="23759" y="69380"/>
                </a:lnTo>
                <a:lnTo>
                  <a:pt x="23759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8"/>
          <p:cNvSpPr/>
          <p:nvPr userDrawn="1"/>
        </p:nvSpPr>
        <p:spPr>
          <a:xfrm>
            <a:off x="5993605" y="5994723"/>
            <a:ext cx="3158085" cy="61200"/>
          </a:xfrm>
          <a:custGeom>
            <a:avLst/>
            <a:gdLst/>
            <a:ahLst/>
            <a:cxnLst/>
            <a:rect l="l" t="t" r="r" b="b"/>
            <a:pathLst>
              <a:path w="3283049" h="60958">
                <a:moveTo>
                  <a:pt x="0" y="0"/>
                </a:moveTo>
                <a:lnTo>
                  <a:pt x="3283049" y="0"/>
                </a:lnTo>
                <a:lnTo>
                  <a:pt x="3283049" y="60958"/>
                </a:lnTo>
                <a:lnTo>
                  <a:pt x="0" y="6095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baseline="0" dirty="0"/>
          </a:p>
        </p:txBody>
      </p:sp>
      <p:sp>
        <p:nvSpPr>
          <p:cNvPr id="22" name="object 19"/>
          <p:cNvSpPr/>
          <p:nvPr userDrawn="1"/>
        </p:nvSpPr>
        <p:spPr>
          <a:xfrm>
            <a:off x="5987681" y="5994723"/>
            <a:ext cx="22594" cy="69378"/>
          </a:xfrm>
          <a:custGeom>
            <a:avLst/>
            <a:gdLst/>
            <a:ahLst/>
            <a:cxnLst/>
            <a:rect l="l" t="t" r="r" b="b"/>
            <a:pathLst>
              <a:path w="22594" h="69378">
                <a:moveTo>
                  <a:pt x="22594" y="0"/>
                </a:moveTo>
                <a:lnTo>
                  <a:pt x="0" y="0"/>
                </a:lnTo>
                <a:lnTo>
                  <a:pt x="0" y="69378"/>
                </a:lnTo>
                <a:lnTo>
                  <a:pt x="2259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249414"/>
            <a:ext cx="8280000" cy="846086"/>
          </a:xfrm>
          <a:prstGeom prst="rect">
            <a:avLst/>
          </a:prstGeom>
        </p:spPr>
        <p:txBody>
          <a:bodyPr lIns="0" tIns="0" rIns="0" bIns="144000" anchor="b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smtClean="0"/>
              <a:t>Образец заголовка второго уровня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88" y="2211257"/>
            <a:ext cx="8278812" cy="762000"/>
          </a:xfrm>
          <a:prstGeom prst="rect">
            <a:avLst/>
          </a:prstGeom>
        </p:spPr>
        <p:txBody>
          <a:bodyPr lIns="0" tIns="0" rIns="0" bIns="144000"/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7" hasCustomPrompt="1"/>
          </p:nvPr>
        </p:nvSpPr>
        <p:spPr>
          <a:xfrm>
            <a:off x="433188" y="2971800"/>
            <a:ext cx="827881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 третьего уровня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3581400"/>
            <a:ext cx="8441656" cy="1957387"/>
          </a:xfrm>
          <a:prstGeom prst="rect">
            <a:avLst/>
          </a:prstGeom>
        </p:spPr>
        <p:txBody>
          <a:bodyPr lIns="0" tIns="0" rIns="0" bIns="0" numCol="3" spcCol="144000">
            <a:normAutofit/>
          </a:bodyPr>
          <a:lstStyle>
            <a:lvl1pPr marL="180975" indent="-180975">
              <a:spcBef>
                <a:spcPts val="600"/>
              </a:spcBef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object 3"/>
          <p:cNvSpPr/>
          <p:nvPr userDrawn="1"/>
        </p:nvSpPr>
        <p:spPr>
          <a:xfrm>
            <a:off x="8367703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3200400" y="6403945"/>
            <a:ext cx="2438400" cy="21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29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05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287430" y="1205400"/>
            <a:ext cx="572601" cy="4774043"/>
            <a:chOff x="4287430" y="1205400"/>
            <a:chExt cx="572601" cy="4774043"/>
          </a:xfrm>
        </p:grpSpPr>
        <p:sp>
          <p:nvSpPr>
            <p:cNvPr id="29" name="object 2"/>
            <p:cNvSpPr/>
            <p:nvPr/>
          </p:nvSpPr>
          <p:spPr>
            <a:xfrm>
              <a:off x="4573587" y="1295400"/>
              <a:ext cx="280" cy="4590000"/>
            </a:xfrm>
            <a:custGeom>
              <a:avLst/>
              <a:gdLst/>
              <a:ahLst/>
              <a:cxnLst/>
              <a:rect l="l" t="t" r="r" b="b"/>
              <a:pathLst>
                <a:path w="280" h="4630135">
                  <a:moveTo>
                    <a:pt x="280" y="0"/>
                  </a:moveTo>
                  <a:lnTo>
                    <a:pt x="0" y="4630135"/>
                  </a:lnTo>
                </a:path>
              </a:pathLst>
            </a:custGeom>
            <a:ln w="2743">
              <a:solidFill>
                <a:srgbClr val="00A3ED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30" name="object 5"/>
            <p:cNvSpPr/>
            <p:nvPr/>
          </p:nvSpPr>
          <p:spPr>
            <a:xfrm>
              <a:off x="4573730" y="3007191"/>
              <a:ext cx="286297" cy="1170"/>
            </a:xfrm>
            <a:custGeom>
              <a:avLst/>
              <a:gdLst/>
              <a:ahLst/>
              <a:cxnLst/>
              <a:rect l="l" t="t" r="r" b="b"/>
              <a:pathLst>
                <a:path w="286297" h="1170">
                  <a:moveTo>
                    <a:pt x="0" y="1170"/>
                  </a:moveTo>
                  <a:lnTo>
                    <a:pt x="286297" y="0"/>
                  </a:lnTo>
                </a:path>
              </a:pathLst>
            </a:custGeom>
            <a:ln w="7199">
              <a:solidFill>
                <a:srgbClr val="ED96E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7"/>
            <p:cNvSpPr/>
            <p:nvPr/>
          </p:nvSpPr>
          <p:spPr>
            <a:xfrm>
              <a:off x="4573734" y="5110267"/>
              <a:ext cx="286297" cy="1170"/>
            </a:xfrm>
            <a:custGeom>
              <a:avLst/>
              <a:gdLst/>
              <a:ahLst/>
              <a:cxnLst/>
              <a:rect l="l" t="t" r="r" b="b"/>
              <a:pathLst>
                <a:path w="286297" h="1170">
                  <a:moveTo>
                    <a:pt x="0" y="1170"/>
                  </a:moveTo>
                  <a:lnTo>
                    <a:pt x="286297" y="0"/>
                  </a:lnTo>
                </a:path>
              </a:pathLst>
            </a:custGeom>
            <a:ln w="7199">
              <a:solidFill>
                <a:srgbClr val="ED96E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4287430" y="4090381"/>
              <a:ext cx="286297" cy="1165"/>
            </a:xfrm>
            <a:custGeom>
              <a:avLst/>
              <a:gdLst/>
              <a:ahLst/>
              <a:cxnLst/>
              <a:rect l="l" t="t" r="r" b="b"/>
              <a:pathLst>
                <a:path w="286297" h="1165">
                  <a:moveTo>
                    <a:pt x="0" y="1165"/>
                  </a:moveTo>
                  <a:lnTo>
                    <a:pt x="286297" y="0"/>
                  </a:lnTo>
                </a:path>
              </a:pathLst>
            </a:custGeom>
            <a:ln w="7199">
              <a:solidFill>
                <a:srgbClr val="ED96E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1"/>
            <p:cNvSpPr/>
            <p:nvPr/>
          </p:nvSpPr>
          <p:spPr>
            <a:xfrm>
              <a:off x="4287430" y="1956819"/>
              <a:ext cx="286297" cy="1169"/>
            </a:xfrm>
            <a:custGeom>
              <a:avLst/>
              <a:gdLst/>
              <a:ahLst/>
              <a:cxnLst/>
              <a:rect l="l" t="t" r="r" b="b"/>
              <a:pathLst>
                <a:path w="286297" h="1169">
                  <a:moveTo>
                    <a:pt x="0" y="1169"/>
                  </a:moveTo>
                  <a:lnTo>
                    <a:pt x="286297" y="0"/>
                  </a:lnTo>
                </a:path>
              </a:pathLst>
            </a:custGeom>
            <a:ln w="7199">
              <a:solidFill>
                <a:srgbClr val="ED96E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525961" y="1909615"/>
              <a:ext cx="93600" cy="93600"/>
            </a:xfrm>
            <a:prstGeom prst="ellipse">
              <a:avLst/>
            </a:prstGeom>
            <a:solidFill>
              <a:srgbClr val="BF3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525961" y="2960391"/>
              <a:ext cx="93600" cy="93600"/>
            </a:xfrm>
            <a:prstGeom prst="ellipse">
              <a:avLst/>
            </a:prstGeom>
            <a:solidFill>
              <a:srgbClr val="BF3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528261" y="4046052"/>
              <a:ext cx="93600" cy="93600"/>
            </a:xfrm>
            <a:prstGeom prst="ellipse">
              <a:avLst/>
            </a:prstGeom>
            <a:solidFill>
              <a:srgbClr val="BF3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525200" y="5063321"/>
              <a:ext cx="93600" cy="93600"/>
            </a:xfrm>
            <a:prstGeom prst="ellipse">
              <a:avLst/>
            </a:prstGeom>
            <a:solidFill>
              <a:srgbClr val="BF3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528261" y="5889443"/>
              <a:ext cx="90000" cy="90000"/>
              <a:chOff x="4528261" y="5889443"/>
              <a:chExt cx="90000" cy="90000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4528261" y="5889443"/>
                <a:ext cx="90000" cy="90000"/>
              </a:xfrm>
              <a:prstGeom prst="ellipse">
                <a:avLst/>
              </a:prstGeom>
              <a:noFill/>
              <a:ln>
                <a:solidFill>
                  <a:srgbClr val="BF33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ирог 50"/>
              <p:cNvSpPr/>
              <p:nvPr/>
            </p:nvSpPr>
            <p:spPr>
              <a:xfrm>
                <a:off x="4528261" y="5889443"/>
                <a:ext cx="90000" cy="90000"/>
              </a:xfrm>
              <a:custGeom>
                <a:avLst/>
                <a:gdLst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  <a:gd name="connsiteX4" fmla="*/ 45000 w 90000"/>
                  <a:gd name="connsiteY4" fmla="*/ 45000 h 90000"/>
                  <a:gd name="connsiteX5" fmla="*/ 90000 w 90000"/>
                  <a:gd name="connsiteY5" fmla="*/ 45000 h 90000"/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  <a:gd name="connsiteX4" fmla="*/ 90000 w 90000"/>
                  <a:gd name="connsiteY4" fmla="*/ 45000 h 90000"/>
                  <a:gd name="connsiteX0" fmla="*/ 90000 w 181440"/>
                  <a:gd name="connsiteY0" fmla="*/ 45000 h 136440"/>
                  <a:gd name="connsiteX1" fmla="*/ 45000 w 181440"/>
                  <a:gd name="connsiteY1" fmla="*/ 90000 h 136440"/>
                  <a:gd name="connsiteX2" fmla="*/ 0 w 181440"/>
                  <a:gd name="connsiteY2" fmla="*/ 45000 h 136440"/>
                  <a:gd name="connsiteX3" fmla="*/ 45000 w 181440"/>
                  <a:gd name="connsiteY3" fmla="*/ 0 h 136440"/>
                  <a:gd name="connsiteX4" fmla="*/ 181440 w 181440"/>
                  <a:gd name="connsiteY4" fmla="*/ 136440 h 136440"/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00" h="90000">
                    <a:moveTo>
                      <a:pt x="90000" y="45000"/>
                    </a:moveTo>
                    <a:cubicBezTo>
                      <a:pt x="90000" y="69853"/>
                      <a:pt x="69853" y="90000"/>
                      <a:pt x="45000" y="90000"/>
                    </a:cubicBezTo>
                    <a:cubicBezTo>
                      <a:pt x="20147" y="90000"/>
                      <a:pt x="0" y="69853"/>
                      <a:pt x="0" y="45000"/>
                    </a:cubicBezTo>
                    <a:cubicBezTo>
                      <a:pt x="0" y="20147"/>
                      <a:pt x="20147" y="0"/>
                      <a:pt x="45000" y="0"/>
                    </a:cubicBezTo>
                  </a:path>
                </a:pathLst>
              </a:custGeom>
              <a:noFill/>
              <a:ln>
                <a:solidFill>
                  <a:srgbClr val="24B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flipH="1">
              <a:off x="4527761" y="1205400"/>
              <a:ext cx="90000" cy="90000"/>
              <a:chOff x="4528261" y="5889443"/>
              <a:chExt cx="90000" cy="90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4528261" y="5889443"/>
                <a:ext cx="90000" cy="90000"/>
              </a:xfrm>
              <a:prstGeom prst="ellipse">
                <a:avLst/>
              </a:prstGeom>
              <a:noFill/>
              <a:ln>
                <a:solidFill>
                  <a:srgbClr val="BF33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ирог 50"/>
              <p:cNvSpPr/>
              <p:nvPr/>
            </p:nvSpPr>
            <p:spPr>
              <a:xfrm>
                <a:off x="4528261" y="5889443"/>
                <a:ext cx="90000" cy="90000"/>
              </a:xfrm>
              <a:custGeom>
                <a:avLst/>
                <a:gdLst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  <a:gd name="connsiteX4" fmla="*/ 45000 w 90000"/>
                  <a:gd name="connsiteY4" fmla="*/ 45000 h 90000"/>
                  <a:gd name="connsiteX5" fmla="*/ 90000 w 90000"/>
                  <a:gd name="connsiteY5" fmla="*/ 45000 h 90000"/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  <a:gd name="connsiteX4" fmla="*/ 90000 w 90000"/>
                  <a:gd name="connsiteY4" fmla="*/ 45000 h 90000"/>
                  <a:gd name="connsiteX0" fmla="*/ 90000 w 181440"/>
                  <a:gd name="connsiteY0" fmla="*/ 45000 h 136440"/>
                  <a:gd name="connsiteX1" fmla="*/ 45000 w 181440"/>
                  <a:gd name="connsiteY1" fmla="*/ 90000 h 136440"/>
                  <a:gd name="connsiteX2" fmla="*/ 0 w 181440"/>
                  <a:gd name="connsiteY2" fmla="*/ 45000 h 136440"/>
                  <a:gd name="connsiteX3" fmla="*/ 45000 w 181440"/>
                  <a:gd name="connsiteY3" fmla="*/ 0 h 136440"/>
                  <a:gd name="connsiteX4" fmla="*/ 181440 w 181440"/>
                  <a:gd name="connsiteY4" fmla="*/ 136440 h 136440"/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00" h="90000">
                    <a:moveTo>
                      <a:pt x="90000" y="45000"/>
                    </a:moveTo>
                    <a:cubicBezTo>
                      <a:pt x="90000" y="69853"/>
                      <a:pt x="69853" y="90000"/>
                      <a:pt x="45000" y="90000"/>
                    </a:cubicBezTo>
                    <a:cubicBezTo>
                      <a:pt x="20147" y="90000"/>
                      <a:pt x="0" y="69853"/>
                      <a:pt x="0" y="45000"/>
                    </a:cubicBezTo>
                    <a:cubicBezTo>
                      <a:pt x="0" y="20147"/>
                      <a:pt x="20147" y="0"/>
                      <a:pt x="45000" y="0"/>
                    </a:cubicBezTo>
                  </a:path>
                </a:pathLst>
              </a:custGeom>
              <a:noFill/>
              <a:ln>
                <a:solidFill>
                  <a:srgbClr val="24B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30592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3635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279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64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885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5578475" y="-1587"/>
            <a:ext cx="3565525" cy="6858000"/>
          </a:xfrm>
          <a:prstGeom prst="rect">
            <a:avLst/>
          </a:prstGeom>
          <a:blipFill dpi="0" rotWithShape="1">
            <a:blip r:embed="rId2" cstate="email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8475" y="610"/>
            <a:ext cx="3565525" cy="68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0624" y="2457450"/>
            <a:ext cx="4524375" cy="3181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Tx/>
              <a:buSzTx/>
              <a:buFont typeface="Arial" pitchFamily="34" charset="0"/>
              <a:buNone/>
              <a:tabLst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638800" y="2395537"/>
            <a:ext cx="609600" cy="32004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1300"/>
              </a:spcAft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54594" y="0"/>
            <a:ext cx="123881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971800" y="6400800"/>
            <a:ext cx="254473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22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359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0" y="0"/>
            <a:ext cx="9144000" cy="5439117"/>
            <a:chOff x="0" y="0"/>
            <a:chExt cx="9144000" cy="5439117"/>
          </a:xfrm>
        </p:grpSpPr>
        <p:sp>
          <p:nvSpPr>
            <p:cNvPr id="4" name="object 3"/>
            <p:cNvSpPr/>
            <p:nvPr/>
          </p:nvSpPr>
          <p:spPr>
            <a:xfrm>
              <a:off x="0" y="0"/>
              <a:ext cx="9144000" cy="5439117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280284"/>
              <a:ext cx="2160182" cy="58420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object 2"/>
          <p:cNvSpPr/>
          <p:nvPr userDrawn="1"/>
        </p:nvSpPr>
        <p:spPr>
          <a:xfrm>
            <a:off x="0" y="0"/>
            <a:ext cx="0" cy="5439117"/>
          </a:xfrm>
          <a:custGeom>
            <a:avLst/>
            <a:gdLst/>
            <a:ahLst/>
            <a:cxnLst/>
            <a:rect l="l" t="t" r="r" b="b"/>
            <a:pathLst>
              <a:path h="5439117">
                <a:moveTo>
                  <a:pt x="0" y="5439117"/>
                </a:moveTo>
                <a:lnTo>
                  <a:pt x="0" y="0"/>
                </a:lnTo>
                <a:lnTo>
                  <a:pt x="0" y="5439117"/>
                </a:lnTo>
              </a:path>
            </a:pathLst>
          </a:custGeom>
          <a:solidFill>
            <a:srgbClr val="3061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10"/>
          <p:cNvSpPr txBox="1"/>
          <p:nvPr userDrawn="1"/>
        </p:nvSpPr>
        <p:spPr>
          <a:xfrm>
            <a:off x="6137855" y="2133600"/>
            <a:ext cx="716119" cy="245830"/>
          </a:xfrm>
          <a:prstGeom prst="rect">
            <a:avLst/>
          </a:prstGeom>
          <a:solidFill>
            <a:srgbClr val="0D5CA3">
              <a:alpha val="74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84723" y="1705932"/>
            <a:ext cx="5333453" cy="925793"/>
            <a:chOff x="2484723" y="1705932"/>
            <a:chExt cx="5333453" cy="92579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85063" y="1705932"/>
              <a:ext cx="5133113" cy="925793"/>
              <a:chOff x="2685063" y="1705932"/>
              <a:chExt cx="5133113" cy="925793"/>
            </a:xfrm>
            <a:solidFill>
              <a:srgbClr val="0D5CA3">
                <a:alpha val="53000"/>
              </a:srgbClr>
            </a:solidFill>
          </p:grpSpPr>
          <p:sp>
            <p:nvSpPr>
              <p:cNvPr id="29" name="object 2"/>
              <p:cNvSpPr/>
              <p:nvPr/>
            </p:nvSpPr>
            <p:spPr>
              <a:xfrm>
                <a:off x="7094862" y="2385897"/>
                <a:ext cx="723314" cy="245828"/>
              </a:xfrm>
              <a:custGeom>
                <a:avLst/>
                <a:gdLst/>
                <a:ahLst/>
                <a:cxnLst/>
                <a:rect l="l" t="t" r="r" b="b"/>
                <a:pathLst>
                  <a:path w="723314" h="245828">
                    <a:moveTo>
                      <a:pt x="0" y="0"/>
                    </a:moveTo>
                    <a:lnTo>
                      <a:pt x="723314" y="0"/>
                    </a:lnTo>
                    <a:lnTo>
                      <a:pt x="723314" y="245828"/>
                    </a:lnTo>
                    <a:lnTo>
                      <a:pt x="0" y="245828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object 4"/>
              <p:cNvSpPr/>
              <p:nvPr/>
            </p:nvSpPr>
            <p:spPr>
              <a:xfrm>
                <a:off x="5426471" y="1876298"/>
                <a:ext cx="723314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723314" h="245830">
                    <a:moveTo>
                      <a:pt x="0" y="0"/>
                    </a:moveTo>
                    <a:lnTo>
                      <a:pt x="723314" y="0"/>
                    </a:lnTo>
                    <a:lnTo>
                      <a:pt x="723314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object 5"/>
              <p:cNvSpPr/>
              <p:nvPr/>
            </p:nvSpPr>
            <p:spPr>
              <a:xfrm>
                <a:off x="4717756" y="2166976"/>
                <a:ext cx="723315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723315" h="245830">
                    <a:moveTo>
                      <a:pt x="0" y="0"/>
                    </a:moveTo>
                    <a:lnTo>
                      <a:pt x="723315" y="0"/>
                    </a:lnTo>
                    <a:lnTo>
                      <a:pt x="723315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object 6"/>
              <p:cNvSpPr/>
              <p:nvPr/>
            </p:nvSpPr>
            <p:spPr>
              <a:xfrm>
                <a:off x="4339807" y="1705932"/>
                <a:ext cx="723315" cy="245828"/>
              </a:xfrm>
              <a:custGeom>
                <a:avLst/>
                <a:gdLst/>
                <a:ahLst/>
                <a:cxnLst/>
                <a:rect l="l" t="t" r="r" b="b"/>
                <a:pathLst>
                  <a:path w="723315" h="245828">
                    <a:moveTo>
                      <a:pt x="0" y="0"/>
                    </a:moveTo>
                    <a:lnTo>
                      <a:pt x="723315" y="0"/>
                    </a:lnTo>
                    <a:lnTo>
                      <a:pt x="723315" y="245828"/>
                    </a:lnTo>
                    <a:lnTo>
                      <a:pt x="0" y="245828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object 7"/>
              <p:cNvSpPr/>
              <p:nvPr/>
            </p:nvSpPr>
            <p:spPr>
              <a:xfrm>
                <a:off x="3384910" y="2102979"/>
                <a:ext cx="917431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917431" h="245830">
                    <a:moveTo>
                      <a:pt x="0" y="0"/>
                    </a:moveTo>
                    <a:lnTo>
                      <a:pt x="917431" y="0"/>
                    </a:lnTo>
                    <a:lnTo>
                      <a:pt x="917431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object 8"/>
              <p:cNvSpPr/>
              <p:nvPr/>
            </p:nvSpPr>
            <p:spPr>
              <a:xfrm>
                <a:off x="2685063" y="2364789"/>
                <a:ext cx="1043035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1043035" h="245830">
                    <a:moveTo>
                      <a:pt x="0" y="0"/>
                    </a:moveTo>
                    <a:lnTo>
                      <a:pt x="1043035" y="0"/>
                    </a:lnTo>
                    <a:lnTo>
                      <a:pt x="1043035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object 9"/>
              <p:cNvSpPr txBox="1"/>
              <p:nvPr/>
            </p:nvSpPr>
            <p:spPr>
              <a:xfrm>
                <a:off x="7094862" y="2385897"/>
                <a:ext cx="723314" cy="24582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 dirty="0"/>
              </a:p>
            </p:txBody>
          </p:sp>
          <p:sp>
            <p:nvSpPr>
              <p:cNvPr id="37" name="object 10"/>
              <p:cNvSpPr txBox="1"/>
              <p:nvPr/>
            </p:nvSpPr>
            <p:spPr>
              <a:xfrm>
                <a:off x="4717756" y="2166976"/>
                <a:ext cx="723315" cy="2458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  <p:sp>
            <p:nvSpPr>
              <p:cNvPr id="38" name="object 12"/>
              <p:cNvSpPr txBox="1"/>
              <p:nvPr/>
            </p:nvSpPr>
            <p:spPr>
              <a:xfrm>
                <a:off x="3384910" y="2102979"/>
                <a:ext cx="917431" cy="25382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  <p:sp>
            <p:nvSpPr>
              <p:cNvPr id="39" name="object 13"/>
              <p:cNvSpPr txBox="1"/>
              <p:nvPr/>
            </p:nvSpPr>
            <p:spPr>
              <a:xfrm>
                <a:off x="2685063" y="2356799"/>
                <a:ext cx="1043035" cy="25382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  <p:sp>
            <p:nvSpPr>
              <p:cNvPr id="40" name="object 15"/>
              <p:cNvSpPr txBox="1"/>
              <p:nvPr/>
            </p:nvSpPr>
            <p:spPr>
              <a:xfrm>
                <a:off x="5426471" y="1876298"/>
                <a:ext cx="712163" cy="244575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  <p:sp>
            <p:nvSpPr>
              <p:cNvPr id="41" name="object 16"/>
              <p:cNvSpPr txBox="1"/>
              <p:nvPr/>
            </p:nvSpPr>
            <p:spPr>
              <a:xfrm>
                <a:off x="4339807" y="1705932"/>
                <a:ext cx="723315" cy="24582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</p:grpSp>
        <p:sp>
          <p:nvSpPr>
            <p:cNvPr id="9" name="object 2"/>
            <p:cNvSpPr/>
            <p:nvPr/>
          </p:nvSpPr>
          <p:spPr>
            <a:xfrm>
              <a:off x="2484723" y="2450876"/>
              <a:ext cx="91631" cy="73644"/>
            </a:xfrm>
            <a:custGeom>
              <a:avLst/>
              <a:gdLst/>
              <a:ahLst/>
              <a:cxnLst/>
              <a:rect l="l" t="t" r="r" b="b"/>
              <a:pathLst>
                <a:path w="91631" h="73644">
                  <a:moveTo>
                    <a:pt x="68720" y="0"/>
                  </a:moveTo>
                  <a:lnTo>
                    <a:pt x="22885" y="0"/>
                  </a:lnTo>
                  <a:lnTo>
                    <a:pt x="0" y="36803"/>
                  </a:lnTo>
                  <a:lnTo>
                    <a:pt x="22885" y="73644"/>
                  </a:lnTo>
                  <a:lnTo>
                    <a:pt x="68720" y="73644"/>
                  </a:lnTo>
                  <a:lnTo>
                    <a:pt x="91631" y="36803"/>
                  </a:lnTo>
                  <a:lnTo>
                    <a:pt x="68720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3"/>
            <p:cNvSpPr/>
            <p:nvPr/>
          </p:nvSpPr>
          <p:spPr>
            <a:xfrm>
              <a:off x="2484723" y="2450876"/>
              <a:ext cx="91631" cy="73644"/>
            </a:xfrm>
            <a:custGeom>
              <a:avLst/>
              <a:gdLst/>
              <a:ahLst/>
              <a:cxnLst/>
              <a:rect l="l" t="t" r="r" b="b"/>
              <a:pathLst>
                <a:path w="91631" h="73644">
                  <a:moveTo>
                    <a:pt x="68720" y="0"/>
                  </a:moveTo>
                  <a:lnTo>
                    <a:pt x="22885" y="0"/>
                  </a:lnTo>
                  <a:lnTo>
                    <a:pt x="0" y="36803"/>
                  </a:lnTo>
                  <a:lnTo>
                    <a:pt x="22885" y="73644"/>
                  </a:lnTo>
                  <a:lnTo>
                    <a:pt x="68720" y="73644"/>
                  </a:lnTo>
                  <a:lnTo>
                    <a:pt x="91631" y="36803"/>
                  </a:lnTo>
                  <a:lnTo>
                    <a:pt x="6872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4318538" y="2189059"/>
              <a:ext cx="91641" cy="73658"/>
            </a:xfrm>
            <a:custGeom>
              <a:avLst/>
              <a:gdLst/>
              <a:ahLst/>
              <a:cxnLst/>
              <a:rect l="l" t="t" r="r" b="b"/>
              <a:pathLst>
                <a:path w="91641" h="73658">
                  <a:moveTo>
                    <a:pt x="68719" y="0"/>
                  </a:moveTo>
                  <a:lnTo>
                    <a:pt x="22924" y="0"/>
                  </a:lnTo>
                  <a:lnTo>
                    <a:pt x="0" y="36805"/>
                  </a:lnTo>
                  <a:lnTo>
                    <a:pt x="22924" y="73658"/>
                  </a:lnTo>
                  <a:lnTo>
                    <a:pt x="68719" y="73658"/>
                  </a:lnTo>
                  <a:lnTo>
                    <a:pt x="91641" y="36805"/>
                  </a:lnTo>
                  <a:lnTo>
                    <a:pt x="6871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4318538" y="2189059"/>
              <a:ext cx="91641" cy="73658"/>
            </a:xfrm>
            <a:custGeom>
              <a:avLst/>
              <a:gdLst/>
              <a:ahLst/>
              <a:cxnLst/>
              <a:rect l="l" t="t" r="r" b="b"/>
              <a:pathLst>
                <a:path w="91641" h="73658">
                  <a:moveTo>
                    <a:pt x="68719" y="0"/>
                  </a:moveTo>
                  <a:lnTo>
                    <a:pt x="22924" y="0"/>
                  </a:lnTo>
                  <a:lnTo>
                    <a:pt x="0" y="36805"/>
                  </a:lnTo>
                  <a:lnTo>
                    <a:pt x="22924" y="73658"/>
                  </a:lnTo>
                  <a:lnTo>
                    <a:pt x="68719" y="73658"/>
                  </a:lnTo>
                  <a:lnTo>
                    <a:pt x="91641" y="36805"/>
                  </a:lnTo>
                  <a:lnTo>
                    <a:pt x="6871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5276242" y="1954580"/>
              <a:ext cx="91288" cy="73342"/>
            </a:xfrm>
            <a:custGeom>
              <a:avLst/>
              <a:gdLst/>
              <a:ahLst/>
              <a:cxnLst/>
              <a:rect l="l" t="t" r="r" b="b"/>
              <a:pathLst>
                <a:path w="91288" h="73342">
                  <a:moveTo>
                    <a:pt x="68479" y="0"/>
                  </a:moveTo>
                  <a:lnTo>
                    <a:pt x="22795" y="0"/>
                  </a:lnTo>
                  <a:lnTo>
                    <a:pt x="0" y="36650"/>
                  </a:lnTo>
                  <a:lnTo>
                    <a:pt x="22795" y="73342"/>
                  </a:lnTo>
                  <a:lnTo>
                    <a:pt x="68479" y="73342"/>
                  </a:lnTo>
                  <a:lnTo>
                    <a:pt x="91288" y="36650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5276242" y="1954580"/>
              <a:ext cx="91288" cy="73342"/>
            </a:xfrm>
            <a:custGeom>
              <a:avLst/>
              <a:gdLst/>
              <a:ahLst/>
              <a:cxnLst/>
              <a:rect l="l" t="t" r="r" b="b"/>
              <a:pathLst>
                <a:path w="91288" h="73342">
                  <a:moveTo>
                    <a:pt x="68479" y="0"/>
                  </a:moveTo>
                  <a:lnTo>
                    <a:pt x="22795" y="0"/>
                  </a:lnTo>
                  <a:lnTo>
                    <a:pt x="0" y="36650"/>
                  </a:lnTo>
                  <a:lnTo>
                    <a:pt x="22795" y="73342"/>
                  </a:lnTo>
                  <a:lnTo>
                    <a:pt x="68479" y="73342"/>
                  </a:lnTo>
                  <a:lnTo>
                    <a:pt x="91288" y="36650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5886269" y="2205856"/>
              <a:ext cx="91328" cy="73353"/>
            </a:xfrm>
            <a:custGeom>
              <a:avLst/>
              <a:gdLst/>
              <a:ahLst/>
              <a:cxnLst/>
              <a:rect l="l" t="t" r="r" b="b"/>
              <a:pathLst>
                <a:path w="91328" h="73353">
                  <a:moveTo>
                    <a:pt x="68479" y="0"/>
                  </a:moveTo>
                  <a:lnTo>
                    <a:pt x="22834" y="0"/>
                  </a:lnTo>
                  <a:lnTo>
                    <a:pt x="0" y="36666"/>
                  </a:lnTo>
                  <a:lnTo>
                    <a:pt x="22834" y="73353"/>
                  </a:lnTo>
                  <a:lnTo>
                    <a:pt x="68479" y="73353"/>
                  </a:lnTo>
                  <a:lnTo>
                    <a:pt x="91328" y="36666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5886269" y="2205856"/>
              <a:ext cx="91328" cy="73353"/>
            </a:xfrm>
            <a:custGeom>
              <a:avLst/>
              <a:gdLst/>
              <a:ahLst/>
              <a:cxnLst/>
              <a:rect l="l" t="t" r="r" b="b"/>
              <a:pathLst>
                <a:path w="91328" h="73353">
                  <a:moveTo>
                    <a:pt x="68479" y="0"/>
                  </a:moveTo>
                  <a:lnTo>
                    <a:pt x="22834" y="0"/>
                  </a:lnTo>
                  <a:lnTo>
                    <a:pt x="0" y="36666"/>
                  </a:lnTo>
                  <a:lnTo>
                    <a:pt x="22834" y="73353"/>
                  </a:lnTo>
                  <a:lnTo>
                    <a:pt x="68479" y="73353"/>
                  </a:lnTo>
                  <a:lnTo>
                    <a:pt x="91328" y="36666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5033793" y="2048856"/>
              <a:ext cx="91324" cy="73393"/>
            </a:xfrm>
            <a:custGeom>
              <a:avLst/>
              <a:gdLst/>
              <a:ahLst/>
              <a:cxnLst/>
              <a:rect l="l" t="t" r="r" b="b"/>
              <a:pathLst>
                <a:path w="91324" h="73393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93"/>
                  </a:lnTo>
                  <a:lnTo>
                    <a:pt x="68479" y="73393"/>
                  </a:lnTo>
                  <a:lnTo>
                    <a:pt x="91324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5033793" y="2048856"/>
              <a:ext cx="91324" cy="73393"/>
            </a:xfrm>
            <a:custGeom>
              <a:avLst/>
              <a:gdLst/>
              <a:ahLst/>
              <a:cxnLst/>
              <a:rect l="l" t="t" r="r" b="b"/>
              <a:pathLst>
                <a:path w="91324" h="73393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93"/>
                  </a:lnTo>
                  <a:lnTo>
                    <a:pt x="68479" y="73393"/>
                  </a:lnTo>
                  <a:lnTo>
                    <a:pt x="91324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6891195" y="2472119"/>
              <a:ext cx="91314" cy="73379"/>
            </a:xfrm>
            <a:custGeom>
              <a:avLst/>
              <a:gdLst/>
              <a:ahLst/>
              <a:cxnLst/>
              <a:rect l="l" t="t" r="r" b="b"/>
              <a:pathLst>
                <a:path w="91314" h="73379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79"/>
                  </a:lnTo>
                  <a:lnTo>
                    <a:pt x="68479" y="73379"/>
                  </a:lnTo>
                  <a:lnTo>
                    <a:pt x="91314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6891195" y="2472119"/>
              <a:ext cx="91314" cy="73379"/>
            </a:xfrm>
            <a:custGeom>
              <a:avLst/>
              <a:gdLst/>
              <a:ahLst/>
              <a:cxnLst/>
              <a:rect l="l" t="t" r="r" b="b"/>
              <a:pathLst>
                <a:path w="91314" h="73379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79"/>
                  </a:lnTo>
                  <a:lnTo>
                    <a:pt x="68479" y="73379"/>
                  </a:lnTo>
                  <a:lnTo>
                    <a:pt x="91314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5095857" y="1903802"/>
              <a:ext cx="91328" cy="73342"/>
            </a:xfrm>
            <a:custGeom>
              <a:avLst/>
              <a:gdLst/>
              <a:ahLst/>
              <a:cxnLst/>
              <a:rect l="l" t="t" r="r" b="b"/>
              <a:pathLst>
                <a:path w="91328" h="73342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42"/>
                  </a:lnTo>
                  <a:lnTo>
                    <a:pt x="68479" y="73342"/>
                  </a:lnTo>
                  <a:lnTo>
                    <a:pt x="91328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5"/>
            <p:cNvSpPr/>
            <p:nvPr/>
          </p:nvSpPr>
          <p:spPr>
            <a:xfrm>
              <a:off x="5095857" y="1903802"/>
              <a:ext cx="91328" cy="73342"/>
            </a:xfrm>
            <a:custGeom>
              <a:avLst/>
              <a:gdLst/>
              <a:ahLst/>
              <a:cxnLst/>
              <a:rect l="l" t="t" r="r" b="b"/>
              <a:pathLst>
                <a:path w="91328" h="73342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42"/>
                  </a:lnTo>
                  <a:lnTo>
                    <a:pt x="68479" y="73342"/>
                  </a:lnTo>
                  <a:lnTo>
                    <a:pt x="91328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7"/>
            <p:cNvSpPr txBox="1"/>
            <p:nvPr/>
          </p:nvSpPr>
          <p:spPr>
            <a:xfrm>
              <a:off x="4387294" y="1727814"/>
              <a:ext cx="667198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Москва</a:t>
              </a:r>
              <a:endParaRPr sz="1450" dirty="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4" name="object 18"/>
            <p:cNvSpPr txBox="1"/>
            <p:nvPr/>
          </p:nvSpPr>
          <p:spPr>
            <a:xfrm>
              <a:off x="5426471" y="1882129"/>
              <a:ext cx="723314" cy="240120"/>
            </a:xfrm>
            <a:prstGeom prst="rect">
              <a:avLst/>
            </a:prstGeom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Пермь</a:t>
              </a:r>
              <a:endParaRPr sz="1450" dirty="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5" name="object 19"/>
            <p:cNvSpPr txBox="1"/>
            <p:nvPr/>
          </p:nvSpPr>
          <p:spPr>
            <a:xfrm>
              <a:off x="2764890" y="2108806"/>
              <a:ext cx="1506650" cy="49212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694072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Брюсс</a:t>
              </a:r>
              <a:r>
                <a:rPr sz="2175" spc="-40" baseline="1883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е</a:t>
              </a:r>
              <a:r>
                <a:rPr sz="2175" spc="13" baseline="1883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ль</a:t>
              </a:r>
              <a:endParaRPr sz="1450" dirty="0">
                <a:solidFill>
                  <a:schemeClr val="bg1"/>
                </a:solidFill>
                <a:latin typeface="Calibri Light"/>
                <a:cs typeface="Calibri Light"/>
              </a:endParaRPr>
            </a:p>
            <a:p>
              <a:pPr marL="12700" marR="28329">
                <a:lnSpc>
                  <a:spcPct val="101725"/>
                </a:lnSpc>
                <a:spcBef>
                  <a:spcPts val="332"/>
                </a:spcBef>
              </a:pPr>
              <a:r>
                <a:rPr sz="1450" spc="15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Вашинг</a:t>
              </a:r>
              <a:r>
                <a:rPr sz="1450" spc="-19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т</a:t>
              </a:r>
              <a:r>
                <a:rPr sz="1450" spc="15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он</a:t>
              </a:r>
              <a:endParaRPr sz="1450" dirty="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6" name="object 20"/>
            <p:cNvSpPr txBox="1"/>
            <p:nvPr/>
          </p:nvSpPr>
          <p:spPr>
            <a:xfrm>
              <a:off x="6213424" y="2141778"/>
              <a:ext cx="603929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3" baseline="1883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Астана</a:t>
              </a:r>
              <a:endParaRPr sz="1450" dirty="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7" name="object 21"/>
            <p:cNvSpPr txBox="1"/>
            <p:nvPr/>
          </p:nvSpPr>
          <p:spPr>
            <a:xfrm>
              <a:off x="4798988" y="2188855"/>
              <a:ext cx="590898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6" baseline="1883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Минск</a:t>
              </a:r>
              <a:endParaRPr sz="1450" dirty="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8" name="object 22"/>
            <p:cNvSpPr txBox="1"/>
            <p:nvPr/>
          </p:nvSpPr>
          <p:spPr>
            <a:xfrm>
              <a:off x="7195460" y="2407779"/>
              <a:ext cx="560869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chemeClr val="bg1"/>
                  </a:solidFill>
                  <a:latin typeface="Calibri Light"/>
                  <a:cs typeface="Calibri Light"/>
                </a:rPr>
                <a:t>Пекин</a:t>
              </a:r>
              <a:endParaRPr sz="1450" dirty="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266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415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640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223" y="0"/>
            <a:ext cx="9150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Macets\1_Прогноз\Презентеции\О КОМПАНИИ\2015\для PPT\лого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6048375"/>
            <a:ext cx="2676525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628650"/>
            <a:ext cx="3013075" cy="127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057400"/>
            <a:ext cx="2990850" cy="251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5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204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5578475" y="-1587"/>
            <a:ext cx="3565525" cy="6858000"/>
          </a:xfrm>
          <a:prstGeom prst="rect">
            <a:avLst/>
          </a:prstGeom>
          <a:blipFill dpi="0" rotWithShape="1">
            <a:blip r:embed="rId2" cstate="email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8475" y="610"/>
            <a:ext cx="3565525" cy="68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0624" y="2457450"/>
            <a:ext cx="4524375" cy="3181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Tx/>
              <a:buSzTx/>
              <a:buFont typeface="Arial" pitchFamily="34" charset="0"/>
              <a:buNone/>
              <a:tabLst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638800" y="2395537"/>
            <a:ext cx="609600" cy="32004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1300"/>
              </a:spcAft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54594" y="0"/>
            <a:ext cx="123881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971800" y="6400800"/>
            <a:ext cx="254473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86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p</a:t>
            </a:r>
            <a:r>
              <a:rPr sz="1350" spc="-4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r</a:t>
            </a:r>
            <a:r>
              <a:rPr sz="1350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ognoz.ru</a:t>
            </a:r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object 39"/>
          <p:cNvSpPr/>
          <p:nvPr userDrawn="1"/>
        </p:nvSpPr>
        <p:spPr>
          <a:xfrm>
            <a:off x="1568930" y="5467809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6" name="Picture 2" descr="Y:\Macets\1_Прогноз\Презентеции\О КОМПАНИИ\2015\для PPT\3_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5458984"/>
            <a:ext cx="98742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17"/>
          <p:cNvSpPr/>
          <p:nvPr userDrawn="1"/>
        </p:nvSpPr>
        <p:spPr>
          <a:xfrm>
            <a:off x="1568930" y="4397392"/>
            <a:ext cx="0" cy="486280"/>
          </a:xfrm>
          <a:custGeom>
            <a:avLst/>
            <a:gdLst/>
            <a:ahLst/>
            <a:cxnLst/>
            <a:rect l="l" t="t" r="r" b="b"/>
            <a:pathLst>
              <a:path h="486280">
                <a:moveTo>
                  <a:pt x="0" y="0"/>
                </a:moveTo>
                <a:lnTo>
                  <a:pt x="0" y="486280"/>
                </a:lnTo>
              </a:path>
            </a:pathLst>
          </a:custGeom>
          <a:ln w="7199">
            <a:solidFill>
              <a:srgbClr val="DE4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8" name="Picture 3" descr="Y:\Macets\1_Прогноз\Презентеции\О КОМПАНИИ\2015\для PPT\3_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4390941"/>
            <a:ext cx="90487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/>
          <p:nvPr userDrawn="1"/>
        </p:nvSpPr>
        <p:spPr>
          <a:xfrm>
            <a:off x="1568930" y="3328358"/>
            <a:ext cx="0" cy="484894"/>
          </a:xfrm>
          <a:custGeom>
            <a:avLst/>
            <a:gdLst/>
            <a:ahLst/>
            <a:cxnLst/>
            <a:rect l="l" t="t" r="r" b="b"/>
            <a:pathLst>
              <a:path h="484894">
                <a:moveTo>
                  <a:pt x="0" y="0"/>
                </a:moveTo>
                <a:lnTo>
                  <a:pt x="0" y="484894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0" name="Picture 4" descr="Y:\Macets\1_Прогноз\Презентеции\О КОМПАНИИ\2015\для PPT\3_3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3322899"/>
            <a:ext cx="98742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55"/>
          <p:cNvSpPr/>
          <p:nvPr userDrawn="1"/>
        </p:nvSpPr>
        <p:spPr>
          <a:xfrm>
            <a:off x="1568930" y="2257938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2" name="Picture 5" descr="Y:\Macets\1_Прогноз\Презентеции\О КОМПАНИИ\2015\для PPT\3_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2254857"/>
            <a:ext cx="96361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51"/>
          <p:cNvSpPr/>
          <p:nvPr userDrawn="1"/>
        </p:nvSpPr>
        <p:spPr>
          <a:xfrm>
            <a:off x="1568930" y="1186814"/>
            <a:ext cx="0" cy="486982"/>
          </a:xfrm>
          <a:custGeom>
            <a:avLst/>
            <a:gdLst/>
            <a:ahLst/>
            <a:cxnLst/>
            <a:rect l="l" t="t" r="r" b="b"/>
            <a:pathLst>
              <a:path h="486982">
                <a:moveTo>
                  <a:pt x="0" y="0"/>
                </a:moveTo>
                <a:lnTo>
                  <a:pt x="0" y="486982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4" name="Picture 6" descr="Y:\Macets\1_Прогноз\Презентеции\О КОМПАНИИ\2015\для PPT\3_1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1186815"/>
            <a:ext cx="88741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32"/>
          <p:cNvSpPr/>
          <p:nvPr userDrawn="1"/>
        </p:nvSpPr>
        <p:spPr>
          <a:xfrm>
            <a:off x="5873558" y="4397306"/>
            <a:ext cx="0" cy="486625"/>
          </a:xfrm>
          <a:custGeom>
            <a:avLst/>
            <a:gdLst/>
            <a:ahLst/>
            <a:cxnLst/>
            <a:rect l="l" t="t" r="r" b="b"/>
            <a:pathLst>
              <a:path h="486625">
                <a:moveTo>
                  <a:pt x="0" y="0"/>
                </a:moveTo>
                <a:lnTo>
                  <a:pt x="0" y="486625"/>
                </a:lnTo>
              </a:path>
            </a:pathLst>
          </a:custGeom>
          <a:ln w="7199">
            <a:solidFill>
              <a:srgbClr val="DE4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6" name="Picture 7" descr="Y:\Macets\1_Прогноз\Презентеции\О КОМПАНИИ\2015\для PPT\3_9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0940"/>
            <a:ext cx="9906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16"/>
          <p:cNvSpPr/>
          <p:nvPr userDrawn="1"/>
        </p:nvSpPr>
        <p:spPr>
          <a:xfrm>
            <a:off x="5873558" y="3327839"/>
            <a:ext cx="0" cy="485583"/>
          </a:xfrm>
          <a:custGeom>
            <a:avLst/>
            <a:gdLst/>
            <a:ahLst/>
            <a:cxnLst/>
            <a:rect l="l" t="t" r="r" b="b"/>
            <a:pathLst>
              <a:path h="485583">
                <a:moveTo>
                  <a:pt x="0" y="0"/>
                </a:moveTo>
                <a:lnTo>
                  <a:pt x="0" y="485583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8" name="Picture 8" descr="Y:\Macets\1_Прогноз\Презентеции\О КОМПАНИИ\2015\для PPT\3_8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326074"/>
            <a:ext cx="990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5"/>
          <p:cNvSpPr/>
          <p:nvPr userDrawn="1"/>
        </p:nvSpPr>
        <p:spPr>
          <a:xfrm>
            <a:off x="5873558" y="2257671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0" name="Picture 9" descr="Y:\Macets\1_Прогноз\Презентеции\О КОМПАНИИ\2015\для PPT\3_7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254856"/>
            <a:ext cx="9906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54"/>
          <p:cNvSpPr/>
          <p:nvPr userDrawn="1"/>
        </p:nvSpPr>
        <p:spPr>
          <a:xfrm>
            <a:off x="5873558" y="1186818"/>
            <a:ext cx="0" cy="486968"/>
          </a:xfrm>
          <a:custGeom>
            <a:avLst/>
            <a:gdLst/>
            <a:ahLst/>
            <a:cxnLst/>
            <a:rect l="l" t="t" r="r" b="b"/>
            <a:pathLst>
              <a:path h="486968">
                <a:moveTo>
                  <a:pt x="0" y="0"/>
                </a:moveTo>
                <a:lnTo>
                  <a:pt x="0" y="486968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2" name="Picture 10" descr="Y:\Macets\1_Прогноз\Презентеции\О КОМПАНИИ\2015\для PPT\3_6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186815"/>
            <a:ext cx="966788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46"/>
          <p:cNvSpPr/>
          <p:nvPr userDrawn="1"/>
        </p:nvSpPr>
        <p:spPr>
          <a:xfrm>
            <a:off x="5873558" y="5467813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9438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4" name="Picture 11" descr="Y:\Macets\1_Прогноз\Презентеции\О КОМПАНИИ\2015\для PPT\3_10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458983"/>
            <a:ext cx="1009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666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531858" y="1186822"/>
            <a:ext cx="1978779" cy="2332807"/>
            <a:chOff x="2531858" y="1186822"/>
            <a:chExt cx="1978779" cy="2332807"/>
          </a:xfrm>
        </p:grpSpPr>
        <p:sp>
          <p:nvSpPr>
            <p:cNvPr id="6" name="object 9"/>
            <p:cNvSpPr/>
            <p:nvPr/>
          </p:nvSpPr>
          <p:spPr>
            <a:xfrm>
              <a:off x="2531858" y="1186822"/>
              <a:ext cx="1978779" cy="2332807"/>
            </a:xfrm>
            <a:custGeom>
              <a:avLst/>
              <a:gdLst/>
              <a:ahLst/>
              <a:cxnLst/>
              <a:rect l="l" t="t" r="r" b="b"/>
              <a:pathLst>
                <a:path w="1978779" h="2332807">
                  <a:moveTo>
                    <a:pt x="0" y="0"/>
                  </a:moveTo>
                  <a:lnTo>
                    <a:pt x="1978779" y="0"/>
                  </a:lnTo>
                  <a:lnTo>
                    <a:pt x="1978779" y="2332807"/>
                  </a:lnTo>
                  <a:lnTo>
                    <a:pt x="0" y="2332807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" name="object 17"/>
            <p:cNvSpPr/>
            <p:nvPr/>
          </p:nvSpPr>
          <p:spPr>
            <a:xfrm>
              <a:off x="3014474" y="1444752"/>
              <a:ext cx="1075946" cy="795531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Группа 7"/>
          <p:cNvGrpSpPr/>
          <p:nvPr userDrawn="1"/>
        </p:nvGrpSpPr>
        <p:grpSpPr>
          <a:xfrm>
            <a:off x="6754327" y="1186818"/>
            <a:ext cx="1978779" cy="2332804"/>
            <a:chOff x="6754327" y="1186818"/>
            <a:chExt cx="1978779" cy="2332804"/>
          </a:xfrm>
        </p:grpSpPr>
        <p:sp>
          <p:nvSpPr>
            <p:cNvPr id="9" name="object 3"/>
            <p:cNvSpPr/>
            <p:nvPr/>
          </p:nvSpPr>
          <p:spPr>
            <a:xfrm>
              <a:off x="6754327" y="1186818"/>
              <a:ext cx="1978779" cy="2332804"/>
            </a:xfrm>
            <a:custGeom>
              <a:avLst/>
              <a:gdLst/>
              <a:ahLst/>
              <a:cxnLst/>
              <a:rect l="l" t="t" r="r" b="b"/>
              <a:pathLst>
                <a:path w="1978779" h="2332804">
                  <a:moveTo>
                    <a:pt x="0" y="0"/>
                  </a:moveTo>
                  <a:lnTo>
                    <a:pt x="1978779" y="0"/>
                  </a:lnTo>
                  <a:lnTo>
                    <a:pt x="1978779" y="2332804"/>
                  </a:lnTo>
                  <a:lnTo>
                    <a:pt x="0" y="233280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object 5"/>
            <p:cNvSpPr/>
            <p:nvPr/>
          </p:nvSpPr>
          <p:spPr>
            <a:xfrm>
              <a:off x="7199373" y="1444752"/>
              <a:ext cx="996699" cy="795531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420627" y="1186818"/>
            <a:ext cx="1978775" cy="2332807"/>
            <a:chOff x="420627" y="1186818"/>
            <a:chExt cx="1978775" cy="2332807"/>
          </a:xfrm>
        </p:grpSpPr>
        <p:sp>
          <p:nvSpPr>
            <p:cNvPr id="12" name="object 5"/>
            <p:cNvSpPr/>
            <p:nvPr/>
          </p:nvSpPr>
          <p:spPr>
            <a:xfrm>
              <a:off x="420627" y="1186818"/>
              <a:ext cx="1978775" cy="2332807"/>
            </a:xfrm>
            <a:custGeom>
              <a:avLst/>
              <a:gdLst/>
              <a:ahLst/>
              <a:cxnLst/>
              <a:rect l="l" t="t" r="r" b="b"/>
              <a:pathLst>
                <a:path w="1978775" h="2332807">
                  <a:moveTo>
                    <a:pt x="0" y="0"/>
                  </a:moveTo>
                  <a:lnTo>
                    <a:pt x="1978775" y="0"/>
                  </a:lnTo>
                  <a:lnTo>
                    <a:pt x="1978775" y="2332807"/>
                  </a:lnTo>
                  <a:lnTo>
                    <a:pt x="0" y="2332807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pic>
          <p:nvPicPr>
            <p:cNvPr id="13" name="Picture 2" descr="Y:\Macets\1_Прогноз\Презентеции\О КОМПАНИИ\2015\для PPT\4_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09" y="1499616"/>
              <a:ext cx="712787" cy="76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 userDrawn="1"/>
        </p:nvGrpSpPr>
        <p:grpSpPr>
          <a:xfrm>
            <a:off x="4643175" y="1186814"/>
            <a:ext cx="1978775" cy="2332814"/>
            <a:chOff x="4643175" y="1186814"/>
            <a:chExt cx="1978775" cy="2332814"/>
          </a:xfrm>
        </p:grpSpPr>
        <p:sp>
          <p:nvSpPr>
            <p:cNvPr id="15" name="object 4"/>
            <p:cNvSpPr/>
            <p:nvPr/>
          </p:nvSpPr>
          <p:spPr>
            <a:xfrm>
              <a:off x="4643175" y="1186814"/>
              <a:ext cx="1978775" cy="2332814"/>
            </a:xfrm>
            <a:custGeom>
              <a:avLst/>
              <a:gdLst/>
              <a:ahLst/>
              <a:cxnLst/>
              <a:rect l="l" t="t" r="r" b="b"/>
              <a:pathLst>
                <a:path w="1978775" h="2332814">
                  <a:moveTo>
                    <a:pt x="0" y="0"/>
                  </a:moveTo>
                  <a:lnTo>
                    <a:pt x="1978775" y="0"/>
                  </a:lnTo>
                  <a:lnTo>
                    <a:pt x="1978775" y="2332814"/>
                  </a:lnTo>
                  <a:lnTo>
                    <a:pt x="0" y="233281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6" name="object 7"/>
            <p:cNvSpPr/>
            <p:nvPr/>
          </p:nvSpPr>
          <p:spPr>
            <a:xfrm>
              <a:off x="5282182" y="1502661"/>
              <a:ext cx="701042" cy="755909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6754335" y="3654648"/>
            <a:ext cx="1978775" cy="2332813"/>
            <a:chOff x="6754335" y="3654648"/>
            <a:chExt cx="1978775" cy="2332813"/>
          </a:xfrm>
        </p:grpSpPr>
        <p:sp>
          <p:nvSpPr>
            <p:cNvPr id="18" name="object 6"/>
            <p:cNvSpPr/>
            <p:nvPr/>
          </p:nvSpPr>
          <p:spPr>
            <a:xfrm>
              <a:off x="6754335" y="3654648"/>
              <a:ext cx="1978775" cy="2332813"/>
            </a:xfrm>
            <a:custGeom>
              <a:avLst/>
              <a:gdLst/>
              <a:ahLst/>
              <a:cxnLst/>
              <a:rect l="l" t="t" r="r" b="b"/>
              <a:pathLst>
                <a:path w="1978775" h="2332813">
                  <a:moveTo>
                    <a:pt x="0" y="0"/>
                  </a:moveTo>
                  <a:lnTo>
                    <a:pt x="1978775" y="0"/>
                  </a:lnTo>
                  <a:lnTo>
                    <a:pt x="1978775" y="2332813"/>
                  </a:lnTo>
                  <a:lnTo>
                    <a:pt x="0" y="233281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" name="object 11"/>
            <p:cNvSpPr/>
            <p:nvPr/>
          </p:nvSpPr>
          <p:spPr>
            <a:xfrm>
              <a:off x="7360916" y="3922768"/>
              <a:ext cx="768099" cy="774197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Группа 19"/>
          <p:cNvGrpSpPr/>
          <p:nvPr userDrawn="1"/>
        </p:nvGrpSpPr>
        <p:grpSpPr>
          <a:xfrm>
            <a:off x="420637" y="3654658"/>
            <a:ext cx="1978776" cy="2332803"/>
            <a:chOff x="420637" y="3654658"/>
            <a:chExt cx="1978776" cy="2332803"/>
          </a:xfrm>
        </p:grpSpPr>
        <p:sp>
          <p:nvSpPr>
            <p:cNvPr id="21" name="object 2"/>
            <p:cNvSpPr/>
            <p:nvPr/>
          </p:nvSpPr>
          <p:spPr>
            <a:xfrm>
              <a:off x="420637" y="3654658"/>
              <a:ext cx="1978776" cy="2332803"/>
            </a:xfrm>
            <a:custGeom>
              <a:avLst/>
              <a:gdLst/>
              <a:ahLst/>
              <a:cxnLst/>
              <a:rect l="l" t="t" r="r" b="b"/>
              <a:pathLst>
                <a:path w="1978776" h="2332803">
                  <a:moveTo>
                    <a:pt x="0" y="0"/>
                  </a:moveTo>
                  <a:lnTo>
                    <a:pt x="1978776" y="0"/>
                  </a:lnTo>
                  <a:lnTo>
                    <a:pt x="1978776" y="2332803"/>
                  </a:lnTo>
                  <a:lnTo>
                    <a:pt x="0" y="233280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object 3"/>
            <p:cNvSpPr/>
            <p:nvPr/>
          </p:nvSpPr>
          <p:spPr>
            <a:xfrm>
              <a:off x="960123" y="3922768"/>
              <a:ext cx="932691" cy="783341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Группа 22"/>
          <p:cNvGrpSpPr/>
          <p:nvPr userDrawn="1"/>
        </p:nvGrpSpPr>
        <p:grpSpPr>
          <a:xfrm>
            <a:off x="2531865" y="3654648"/>
            <a:ext cx="1978779" cy="2332813"/>
            <a:chOff x="2531865" y="3654648"/>
            <a:chExt cx="1978779" cy="2332813"/>
          </a:xfrm>
        </p:grpSpPr>
        <p:sp>
          <p:nvSpPr>
            <p:cNvPr id="24" name="object 8"/>
            <p:cNvSpPr/>
            <p:nvPr/>
          </p:nvSpPr>
          <p:spPr>
            <a:xfrm>
              <a:off x="2531865" y="3654648"/>
              <a:ext cx="1978779" cy="2332813"/>
            </a:xfrm>
            <a:custGeom>
              <a:avLst/>
              <a:gdLst/>
              <a:ahLst/>
              <a:cxnLst/>
              <a:rect l="l" t="t" r="r" b="b"/>
              <a:pathLst>
                <a:path w="1978779" h="2332813">
                  <a:moveTo>
                    <a:pt x="0" y="0"/>
                  </a:moveTo>
                  <a:lnTo>
                    <a:pt x="1978779" y="0"/>
                  </a:lnTo>
                  <a:lnTo>
                    <a:pt x="1978779" y="2332813"/>
                  </a:lnTo>
                  <a:lnTo>
                    <a:pt x="0" y="233281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object 15"/>
            <p:cNvSpPr/>
            <p:nvPr/>
          </p:nvSpPr>
          <p:spPr>
            <a:xfrm>
              <a:off x="3142490" y="3904480"/>
              <a:ext cx="755906" cy="798580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Группа 25"/>
          <p:cNvGrpSpPr/>
          <p:nvPr userDrawn="1"/>
        </p:nvGrpSpPr>
        <p:grpSpPr>
          <a:xfrm>
            <a:off x="4643099" y="3654650"/>
            <a:ext cx="1978776" cy="2332814"/>
            <a:chOff x="4643099" y="3654650"/>
            <a:chExt cx="1978776" cy="2332814"/>
          </a:xfrm>
        </p:grpSpPr>
        <p:sp>
          <p:nvSpPr>
            <p:cNvPr id="27" name="object 7"/>
            <p:cNvSpPr/>
            <p:nvPr/>
          </p:nvSpPr>
          <p:spPr>
            <a:xfrm>
              <a:off x="4643099" y="3654650"/>
              <a:ext cx="1978776" cy="2332814"/>
            </a:xfrm>
            <a:custGeom>
              <a:avLst/>
              <a:gdLst/>
              <a:ahLst/>
              <a:cxnLst/>
              <a:rect l="l" t="t" r="r" b="b"/>
              <a:pathLst>
                <a:path w="1978776" h="2332814">
                  <a:moveTo>
                    <a:pt x="0" y="0"/>
                  </a:moveTo>
                  <a:lnTo>
                    <a:pt x="1978776" y="0"/>
                  </a:lnTo>
                  <a:lnTo>
                    <a:pt x="1978776" y="2332814"/>
                  </a:lnTo>
                  <a:lnTo>
                    <a:pt x="0" y="233281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object 13"/>
            <p:cNvSpPr/>
            <p:nvPr/>
          </p:nvSpPr>
          <p:spPr>
            <a:xfrm>
              <a:off x="5138924" y="3904480"/>
              <a:ext cx="981460" cy="804675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478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33400" y="3810000"/>
            <a:ext cx="2240322" cy="2057400"/>
            <a:chOff x="533400" y="3810000"/>
            <a:chExt cx="2240322" cy="2057400"/>
          </a:xfrm>
        </p:grpSpPr>
        <p:graphicFrame>
          <p:nvGraphicFramePr>
            <p:cNvPr id="4" name="Диаграмма 3"/>
            <p:cNvGraphicFramePr/>
            <p:nvPr userDrawn="1">
              <p:extLst>
                <p:ext uri="{D42A27DB-BD31-4B8C-83A1-F6EECF244321}">
                  <p14:modId xmlns:p14="http://schemas.microsoft.com/office/powerpoint/2010/main" xmlns="" val="3108072441"/>
                </p:ext>
              </p:extLst>
            </p:nvPr>
          </p:nvGraphicFramePr>
          <p:xfrm>
            <a:off x="533400" y="3810000"/>
            <a:ext cx="2240322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object 25"/>
            <p:cNvSpPr/>
            <p:nvPr userDrawn="1"/>
          </p:nvSpPr>
          <p:spPr>
            <a:xfrm>
              <a:off x="1170870" y="4342461"/>
              <a:ext cx="970505" cy="970505"/>
            </a:xfrm>
            <a:custGeom>
              <a:avLst/>
              <a:gdLst/>
              <a:ahLst/>
              <a:cxnLst/>
              <a:rect l="l" t="t" r="r" b="b"/>
              <a:pathLst>
                <a:path w="970505" h="970505">
                  <a:moveTo>
                    <a:pt x="486162" y="0"/>
                  </a:moveTo>
                  <a:lnTo>
                    <a:pt x="411250" y="5734"/>
                  </a:lnTo>
                  <a:lnTo>
                    <a:pt x="338629" y="22802"/>
                  </a:lnTo>
                  <a:lnTo>
                    <a:pt x="269611" y="50675"/>
                  </a:lnTo>
                  <a:lnTo>
                    <a:pt x="205504" y="88824"/>
                  </a:lnTo>
                  <a:lnTo>
                    <a:pt x="147619" y="136719"/>
                  </a:lnTo>
                  <a:lnTo>
                    <a:pt x="97265" y="193833"/>
                  </a:lnTo>
                  <a:lnTo>
                    <a:pt x="75321" y="225681"/>
                  </a:lnTo>
                  <a:lnTo>
                    <a:pt x="55751" y="259635"/>
                  </a:lnTo>
                  <a:lnTo>
                    <a:pt x="38720" y="295629"/>
                  </a:lnTo>
                  <a:lnTo>
                    <a:pt x="24647" y="332881"/>
                  </a:lnTo>
                  <a:lnTo>
                    <a:pt x="13806" y="370541"/>
                  </a:lnTo>
                  <a:lnTo>
                    <a:pt x="6128" y="408448"/>
                  </a:lnTo>
                  <a:lnTo>
                    <a:pt x="1548" y="446436"/>
                  </a:lnTo>
                  <a:lnTo>
                    <a:pt x="0" y="484342"/>
                  </a:lnTo>
                  <a:lnTo>
                    <a:pt x="1417" y="522003"/>
                  </a:lnTo>
                  <a:lnTo>
                    <a:pt x="12884" y="595933"/>
                  </a:lnTo>
                  <a:lnTo>
                    <a:pt x="35421" y="666917"/>
                  </a:lnTo>
                  <a:lnTo>
                    <a:pt x="68498" y="733643"/>
                  </a:lnTo>
                  <a:lnTo>
                    <a:pt x="111586" y="794803"/>
                  </a:lnTo>
                  <a:lnTo>
                    <a:pt x="164157" y="849087"/>
                  </a:lnTo>
                  <a:lnTo>
                    <a:pt x="193833" y="873241"/>
                  </a:lnTo>
                  <a:lnTo>
                    <a:pt x="225681" y="895184"/>
                  </a:lnTo>
                  <a:lnTo>
                    <a:pt x="259635" y="914754"/>
                  </a:lnTo>
                  <a:lnTo>
                    <a:pt x="295629" y="931786"/>
                  </a:lnTo>
                  <a:lnTo>
                    <a:pt x="332881" y="945858"/>
                  </a:lnTo>
                  <a:lnTo>
                    <a:pt x="370541" y="956700"/>
                  </a:lnTo>
                  <a:lnTo>
                    <a:pt x="408448" y="964378"/>
                  </a:lnTo>
                  <a:lnTo>
                    <a:pt x="446436" y="968957"/>
                  </a:lnTo>
                  <a:lnTo>
                    <a:pt x="484342" y="970505"/>
                  </a:lnTo>
                  <a:lnTo>
                    <a:pt x="522003" y="969088"/>
                  </a:lnTo>
                  <a:lnTo>
                    <a:pt x="595933" y="957620"/>
                  </a:lnTo>
                  <a:lnTo>
                    <a:pt x="666917" y="935083"/>
                  </a:lnTo>
                  <a:lnTo>
                    <a:pt x="733643" y="902006"/>
                  </a:lnTo>
                  <a:lnTo>
                    <a:pt x="794803" y="858918"/>
                  </a:lnTo>
                  <a:lnTo>
                    <a:pt x="849087" y="806347"/>
                  </a:lnTo>
                  <a:lnTo>
                    <a:pt x="873241" y="776672"/>
                  </a:lnTo>
                  <a:lnTo>
                    <a:pt x="895184" y="744824"/>
                  </a:lnTo>
                  <a:lnTo>
                    <a:pt x="914754" y="710869"/>
                  </a:lnTo>
                  <a:lnTo>
                    <a:pt x="931786" y="674875"/>
                  </a:lnTo>
                  <a:lnTo>
                    <a:pt x="945858" y="637624"/>
                  </a:lnTo>
                  <a:lnTo>
                    <a:pt x="956700" y="599963"/>
                  </a:lnTo>
                  <a:lnTo>
                    <a:pt x="964378" y="562057"/>
                  </a:lnTo>
                  <a:lnTo>
                    <a:pt x="968957" y="524068"/>
                  </a:lnTo>
                  <a:lnTo>
                    <a:pt x="970505" y="486162"/>
                  </a:lnTo>
                  <a:lnTo>
                    <a:pt x="969088" y="448501"/>
                  </a:lnTo>
                  <a:lnTo>
                    <a:pt x="957620" y="374571"/>
                  </a:lnTo>
                  <a:lnTo>
                    <a:pt x="935083" y="303588"/>
                  </a:lnTo>
                  <a:lnTo>
                    <a:pt x="902006" y="236862"/>
                  </a:lnTo>
                  <a:lnTo>
                    <a:pt x="858918" y="175702"/>
                  </a:lnTo>
                  <a:lnTo>
                    <a:pt x="806347" y="121418"/>
                  </a:lnTo>
                  <a:lnTo>
                    <a:pt x="776672" y="97265"/>
                  </a:lnTo>
                  <a:lnTo>
                    <a:pt x="744824" y="75321"/>
                  </a:lnTo>
                  <a:lnTo>
                    <a:pt x="710869" y="55751"/>
                  </a:lnTo>
                  <a:lnTo>
                    <a:pt x="674875" y="38720"/>
                  </a:lnTo>
                  <a:lnTo>
                    <a:pt x="637624" y="24647"/>
                  </a:lnTo>
                  <a:lnTo>
                    <a:pt x="599963" y="13806"/>
                  </a:lnTo>
                  <a:lnTo>
                    <a:pt x="562057" y="6128"/>
                  </a:lnTo>
                  <a:lnTo>
                    <a:pt x="524068" y="1548"/>
                  </a:lnTo>
                  <a:lnTo>
                    <a:pt x="486162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" name="object 14"/>
            <p:cNvSpPr txBox="1"/>
            <p:nvPr userDrawn="1"/>
          </p:nvSpPr>
          <p:spPr>
            <a:xfrm>
              <a:off x="1186222" y="4610152"/>
              <a:ext cx="971550" cy="3797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algn="ctr">
                <a:lnSpc>
                  <a:spcPts val="2955"/>
                </a:lnSpc>
                <a:spcBef>
                  <a:spcPts val="147"/>
                </a:spcBef>
              </a:pPr>
              <a:r>
                <a:rPr lang="ru-RU" sz="3000" spc="13" baseline="3034" dirty="0">
                  <a:solidFill>
                    <a:srgbClr val="0D5CA3"/>
                  </a:solidFill>
                  <a:cs typeface="Calibri Light"/>
                </a:rPr>
                <a:t>8,6%</a:t>
              </a:r>
              <a:endParaRPr sz="3000" dirty="0">
                <a:solidFill>
                  <a:srgbClr val="000000"/>
                </a:solidFill>
                <a:cs typeface="Calibri Light"/>
              </a:endParaRPr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1656122" y="4038600"/>
              <a:ext cx="0" cy="3147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1250950" y="4175125"/>
              <a:ext cx="155575" cy="25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1049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773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bject 17"/>
          <p:cNvSpPr/>
          <p:nvPr userDrawn="1"/>
        </p:nvSpPr>
        <p:spPr>
          <a:xfrm>
            <a:off x="432903" y="1196935"/>
            <a:ext cx="676134" cy="676136"/>
          </a:xfrm>
          <a:custGeom>
            <a:avLst/>
            <a:gdLst/>
            <a:ahLst/>
            <a:cxnLst/>
            <a:rect l="l" t="t" r="r" b="b"/>
            <a:pathLst>
              <a:path w="676134" h="676136">
                <a:moveTo>
                  <a:pt x="338068" y="0"/>
                </a:moveTo>
                <a:lnTo>
                  <a:pt x="283233" y="4424"/>
                </a:lnTo>
                <a:lnTo>
                  <a:pt x="231215" y="17235"/>
                </a:lnTo>
                <a:lnTo>
                  <a:pt x="182709" y="37735"/>
                </a:lnTo>
                <a:lnTo>
                  <a:pt x="138412" y="65229"/>
                </a:lnTo>
                <a:lnTo>
                  <a:pt x="99020" y="99020"/>
                </a:lnTo>
                <a:lnTo>
                  <a:pt x="65229" y="138412"/>
                </a:lnTo>
                <a:lnTo>
                  <a:pt x="37735" y="182709"/>
                </a:lnTo>
                <a:lnTo>
                  <a:pt x="17235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5" y="419308"/>
                </a:lnTo>
                <a:lnTo>
                  <a:pt x="26568" y="469657"/>
                </a:lnTo>
                <a:lnTo>
                  <a:pt x="50652" y="516145"/>
                </a:lnTo>
                <a:lnTo>
                  <a:pt x="81381" y="558076"/>
                </a:lnTo>
                <a:lnTo>
                  <a:pt x="118059" y="594755"/>
                </a:lnTo>
                <a:lnTo>
                  <a:pt x="159991" y="625484"/>
                </a:lnTo>
                <a:lnTo>
                  <a:pt x="206479" y="649568"/>
                </a:lnTo>
                <a:lnTo>
                  <a:pt x="256829" y="666311"/>
                </a:lnTo>
                <a:lnTo>
                  <a:pt x="310342" y="675015"/>
                </a:lnTo>
                <a:lnTo>
                  <a:pt x="338068" y="676136"/>
                </a:lnTo>
                <a:lnTo>
                  <a:pt x="365794" y="675015"/>
                </a:lnTo>
                <a:lnTo>
                  <a:pt x="419306" y="666311"/>
                </a:lnTo>
                <a:lnTo>
                  <a:pt x="469655" y="649568"/>
                </a:lnTo>
                <a:lnTo>
                  <a:pt x="516143" y="625484"/>
                </a:lnTo>
                <a:lnTo>
                  <a:pt x="558074" y="594755"/>
                </a:lnTo>
                <a:lnTo>
                  <a:pt x="594752" y="558076"/>
                </a:lnTo>
                <a:lnTo>
                  <a:pt x="625481" y="516145"/>
                </a:lnTo>
                <a:lnTo>
                  <a:pt x="649565" y="469657"/>
                </a:lnTo>
                <a:lnTo>
                  <a:pt x="666308" y="419308"/>
                </a:lnTo>
                <a:lnTo>
                  <a:pt x="675013" y="365794"/>
                </a:lnTo>
                <a:lnTo>
                  <a:pt x="676134" y="338068"/>
                </a:lnTo>
                <a:lnTo>
                  <a:pt x="675013" y="310342"/>
                </a:lnTo>
                <a:lnTo>
                  <a:pt x="666308" y="256829"/>
                </a:lnTo>
                <a:lnTo>
                  <a:pt x="649565" y="206479"/>
                </a:lnTo>
                <a:lnTo>
                  <a:pt x="625481" y="159991"/>
                </a:lnTo>
                <a:lnTo>
                  <a:pt x="594752" y="118059"/>
                </a:lnTo>
                <a:lnTo>
                  <a:pt x="558074" y="81381"/>
                </a:lnTo>
                <a:lnTo>
                  <a:pt x="516143" y="50652"/>
                </a:lnTo>
                <a:lnTo>
                  <a:pt x="469655" y="26568"/>
                </a:lnTo>
                <a:lnTo>
                  <a:pt x="419306" y="9825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94C2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object 18"/>
          <p:cNvSpPr/>
          <p:nvPr userDrawn="1"/>
        </p:nvSpPr>
        <p:spPr>
          <a:xfrm>
            <a:off x="566931" y="1344168"/>
            <a:ext cx="402339" cy="356619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object 19"/>
          <p:cNvSpPr/>
          <p:nvPr userDrawn="1"/>
        </p:nvSpPr>
        <p:spPr>
          <a:xfrm>
            <a:off x="5829094" y="1196935"/>
            <a:ext cx="676134" cy="676136"/>
          </a:xfrm>
          <a:custGeom>
            <a:avLst/>
            <a:gdLst/>
            <a:ahLst/>
            <a:cxnLst/>
            <a:rect l="l" t="t" r="r" b="b"/>
            <a:pathLst>
              <a:path w="676134" h="676136">
                <a:moveTo>
                  <a:pt x="338068" y="0"/>
                </a:moveTo>
                <a:lnTo>
                  <a:pt x="283231" y="4424"/>
                </a:lnTo>
                <a:lnTo>
                  <a:pt x="231211" y="17235"/>
                </a:lnTo>
                <a:lnTo>
                  <a:pt x="182705" y="37735"/>
                </a:lnTo>
                <a:lnTo>
                  <a:pt x="138408" y="65229"/>
                </a:lnTo>
                <a:lnTo>
                  <a:pt x="99016" y="99020"/>
                </a:lnTo>
                <a:lnTo>
                  <a:pt x="65226" y="138412"/>
                </a:lnTo>
                <a:lnTo>
                  <a:pt x="37733" y="182709"/>
                </a:lnTo>
                <a:lnTo>
                  <a:pt x="17234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4" y="419308"/>
                </a:lnTo>
                <a:lnTo>
                  <a:pt x="26566" y="469657"/>
                </a:lnTo>
                <a:lnTo>
                  <a:pt x="50649" y="516145"/>
                </a:lnTo>
                <a:lnTo>
                  <a:pt x="81377" y="558076"/>
                </a:lnTo>
                <a:lnTo>
                  <a:pt x="118055" y="594755"/>
                </a:lnTo>
                <a:lnTo>
                  <a:pt x="159986" y="625484"/>
                </a:lnTo>
                <a:lnTo>
                  <a:pt x="206475" y="649568"/>
                </a:lnTo>
                <a:lnTo>
                  <a:pt x="256825" y="666311"/>
                </a:lnTo>
                <a:lnTo>
                  <a:pt x="310341" y="675015"/>
                </a:lnTo>
                <a:lnTo>
                  <a:pt x="338068" y="676136"/>
                </a:lnTo>
                <a:lnTo>
                  <a:pt x="365796" y="675015"/>
                </a:lnTo>
                <a:lnTo>
                  <a:pt x="419311" y="666311"/>
                </a:lnTo>
                <a:lnTo>
                  <a:pt x="469661" y="649568"/>
                </a:lnTo>
                <a:lnTo>
                  <a:pt x="516149" y="625484"/>
                </a:lnTo>
                <a:lnTo>
                  <a:pt x="558080" y="594755"/>
                </a:lnTo>
                <a:lnTo>
                  <a:pt x="594757" y="558076"/>
                </a:lnTo>
                <a:lnTo>
                  <a:pt x="625485" y="516145"/>
                </a:lnTo>
                <a:lnTo>
                  <a:pt x="649568" y="469657"/>
                </a:lnTo>
                <a:lnTo>
                  <a:pt x="666309" y="419308"/>
                </a:lnTo>
                <a:lnTo>
                  <a:pt x="675013" y="365794"/>
                </a:lnTo>
                <a:lnTo>
                  <a:pt x="676134" y="338068"/>
                </a:lnTo>
                <a:lnTo>
                  <a:pt x="675013" y="310342"/>
                </a:lnTo>
                <a:lnTo>
                  <a:pt x="666309" y="256829"/>
                </a:lnTo>
                <a:lnTo>
                  <a:pt x="649568" y="206479"/>
                </a:lnTo>
                <a:lnTo>
                  <a:pt x="625485" y="159991"/>
                </a:lnTo>
                <a:lnTo>
                  <a:pt x="594757" y="118059"/>
                </a:lnTo>
                <a:lnTo>
                  <a:pt x="558080" y="81381"/>
                </a:lnTo>
                <a:lnTo>
                  <a:pt x="516149" y="50652"/>
                </a:lnTo>
                <a:lnTo>
                  <a:pt x="469661" y="26568"/>
                </a:lnTo>
                <a:lnTo>
                  <a:pt x="419311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object 20"/>
          <p:cNvSpPr/>
          <p:nvPr userDrawn="1"/>
        </p:nvSpPr>
        <p:spPr>
          <a:xfrm>
            <a:off x="5961884" y="1365501"/>
            <a:ext cx="408437" cy="35052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object 15"/>
          <p:cNvSpPr/>
          <p:nvPr userDrawn="1"/>
        </p:nvSpPr>
        <p:spPr>
          <a:xfrm>
            <a:off x="3034393" y="1196935"/>
            <a:ext cx="676137" cy="676136"/>
          </a:xfrm>
          <a:custGeom>
            <a:avLst/>
            <a:gdLst/>
            <a:ahLst/>
            <a:cxnLst/>
            <a:rect l="l" t="t" r="r" b="b"/>
            <a:pathLst>
              <a:path w="676137" h="676136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5"/>
                </a:lnTo>
                <a:lnTo>
                  <a:pt x="138406" y="65229"/>
                </a:lnTo>
                <a:lnTo>
                  <a:pt x="99015" y="99020"/>
                </a:lnTo>
                <a:lnTo>
                  <a:pt x="65225" y="138412"/>
                </a:lnTo>
                <a:lnTo>
                  <a:pt x="37733" y="182709"/>
                </a:lnTo>
                <a:lnTo>
                  <a:pt x="17234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4" y="419308"/>
                </a:lnTo>
                <a:lnTo>
                  <a:pt x="26566" y="469657"/>
                </a:lnTo>
                <a:lnTo>
                  <a:pt x="50648" y="516145"/>
                </a:lnTo>
                <a:lnTo>
                  <a:pt x="81376" y="558076"/>
                </a:lnTo>
                <a:lnTo>
                  <a:pt x="118054" y="594755"/>
                </a:lnTo>
                <a:lnTo>
                  <a:pt x="159985" y="625484"/>
                </a:lnTo>
                <a:lnTo>
                  <a:pt x="206474" y="649568"/>
                </a:lnTo>
                <a:lnTo>
                  <a:pt x="256824" y="666311"/>
                </a:lnTo>
                <a:lnTo>
                  <a:pt x="310340" y="675015"/>
                </a:lnTo>
                <a:lnTo>
                  <a:pt x="338068" y="676136"/>
                </a:lnTo>
                <a:lnTo>
                  <a:pt x="365796" y="675015"/>
                </a:lnTo>
                <a:lnTo>
                  <a:pt x="419313" y="666311"/>
                </a:lnTo>
                <a:lnTo>
                  <a:pt x="469663" y="649568"/>
                </a:lnTo>
                <a:lnTo>
                  <a:pt x="516152" y="625484"/>
                </a:lnTo>
                <a:lnTo>
                  <a:pt x="558083" y="594755"/>
                </a:lnTo>
                <a:lnTo>
                  <a:pt x="594761" y="558076"/>
                </a:lnTo>
                <a:lnTo>
                  <a:pt x="625489" y="516145"/>
                </a:lnTo>
                <a:lnTo>
                  <a:pt x="649571" y="469657"/>
                </a:lnTo>
                <a:lnTo>
                  <a:pt x="666313" y="419308"/>
                </a:lnTo>
                <a:lnTo>
                  <a:pt x="675017" y="365794"/>
                </a:lnTo>
                <a:lnTo>
                  <a:pt x="676137" y="338068"/>
                </a:lnTo>
                <a:lnTo>
                  <a:pt x="675017" y="310342"/>
                </a:lnTo>
                <a:lnTo>
                  <a:pt x="666313" y="256829"/>
                </a:lnTo>
                <a:lnTo>
                  <a:pt x="649571" y="206479"/>
                </a:lnTo>
                <a:lnTo>
                  <a:pt x="625489" y="159991"/>
                </a:lnTo>
                <a:lnTo>
                  <a:pt x="594761" y="118059"/>
                </a:lnTo>
                <a:lnTo>
                  <a:pt x="558083" y="81381"/>
                </a:lnTo>
                <a:lnTo>
                  <a:pt x="516152" y="50652"/>
                </a:lnTo>
                <a:lnTo>
                  <a:pt x="469663" y="26568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BF33B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16"/>
          <p:cNvSpPr/>
          <p:nvPr userDrawn="1"/>
        </p:nvSpPr>
        <p:spPr>
          <a:xfrm>
            <a:off x="3215642" y="1341119"/>
            <a:ext cx="341380" cy="37490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9"/>
          <p:cNvSpPr/>
          <p:nvPr userDrawn="1"/>
        </p:nvSpPr>
        <p:spPr>
          <a:xfrm>
            <a:off x="432903" y="2567927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8" y="0"/>
                </a:moveTo>
                <a:lnTo>
                  <a:pt x="283233" y="4424"/>
                </a:lnTo>
                <a:lnTo>
                  <a:pt x="231215" y="17234"/>
                </a:lnTo>
                <a:lnTo>
                  <a:pt x="182709" y="37733"/>
                </a:lnTo>
                <a:lnTo>
                  <a:pt x="138412" y="65225"/>
                </a:lnTo>
                <a:lnTo>
                  <a:pt x="99020" y="99014"/>
                </a:lnTo>
                <a:lnTo>
                  <a:pt x="65229" y="138405"/>
                </a:lnTo>
                <a:lnTo>
                  <a:pt x="37735" y="182702"/>
                </a:lnTo>
                <a:lnTo>
                  <a:pt x="17235" y="231208"/>
                </a:lnTo>
                <a:lnTo>
                  <a:pt x="4424" y="283227"/>
                </a:lnTo>
                <a:lnTo>
                  <a:pt x="0" y="338065"/>
                </a:lnTo>
                <a:lnTo>
                  <a:pt x="1120" y="365792"/>
                </a:lnTo>
                <a:lnTo>
                  <a:pt x="9825" y="419309"/>
                </a:lnTo>
                <a:lnTo>
                  <a:pt x="26568" y="469659"/>
                </a:lnTo>
                <a:lnTo>
                  <a:pt x="50652" y="516148"/>
                </a:lnTo>
                <a:lnTo>
                  <a:pt x="81381" y="558079"/>
                </a:lnTo>
                <a:lnTo>
                  <a:pt x="118059" y="594756"/>
                </a:lnTo>
                <a:lnTo>
                  <a:pt x="159991" y="625485"/>
                </a:lnTo>
                <a:lnTo>
                  <a:pt x="206479" y="649567"/>
                </a:lnTo>
                <a:lnTo>
                  <a:pt x="256829" y="666309"/>
                </a:lnTo>
                <a:lnTo>
                  <a:pt x="310342" y="675013"/>
                </a:lnTo>
                <a:lnTo>
                  <a:pt x="338068" y="676134"/>
                </a:lnTo>
                <a:lnTo>
                  <a:pt x="365794" y="675013"/>
                </a:lnTo>
                <a:lnTo>
                  <a:pt x="419306" y="666309"/>
                </a:lnTo>
                <a:lnTo>
                  <a:pt x="469655" y="649567"/>
                </a:lnTo>
                <a:lnTo>
                  <a:pt x="516143" y="625485"/>
                </a:lnTo>
                <a:lnTo>
                  <a:pt x="558074" y="594756"/>
                </a:lnTo>
                <a:lnTo>
                  <a:pt x="594752" y="558079"/>
                </a:lnTo>
                <a:lnTo>
                  <a:pt x="625481" y="516148"/>
                </a:lnTo>
                <a:lnTo>
                  <a:pt x="649565" y="469659"/>
                </a:lnTo>
                <a:lnTo>
                  <a:pt x="666308" y="419309"/>
                </a:lnTo>
                <a:lnTo>
                  <a:pt x="675013" y="365792"/>
                </a:lnTo>
                <a:lnTo>
                  <a:pt x="676134" y="338065"/>
                </a:lnTo>
                <a:lnTo>
                  <a:pt x="675013" y="310337"/>
                </a:lnTo>
                <a:lnTo>
                  <a:pt x="666308" y="256822"/>
                </a:lnTo>
                <a:lnTo>
                  <a:pt x="649565" y="206472"/>
                </a:lnTo>
                <a:lnTo>
                  <a:pt x="625481" y="159984"/>
                </a:lnTo>
                <a:lnTo>
                  <a:pt x="594752" y="118053"/>
                </a:lnTo>
                <a:lnTo>
                  <a:pt x="558074" y="81376"/>
                </a:lnTo>
                <a:lnTo>
                  <a:pt x="516143" y="50648"/>
                </a:lnTo>
                <a:lnTo>
                  <a:pt x="469655" y="26565"/>
                </a:lnTo>
                <a:lnTo>
                  <a:pt x="419306" y="9824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DE42C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10"/>
          <p:cNvSpPr/>
          <p:nvPr userDrawn="1"/>
        </p:nvSpPr>
        <p:spPr>
          <a:xfrm>
            <a:off x="490730" y="2691381"/>
            <a:ext cx="490730" cy="490733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11"/>
          <p:cNvSpPr/>
          <p:nvPr userDrawn="1"/>
        </p:nvSpPr>
        <p:spPr>
          <a:xfrm>
            <a:off x="3034393" y="2567927"/>
            <a:ext cx="676137" cy="676134"/>
          </a:xfrm>
          <a:custGeom>
            <a:avLst/>
            <a:gdLst/>
            <a:ahLst/>
            <a:cxnLst/>
            <a:rect l="l" t="t" r="r" b="b"/>
            <a:pathLst>
              <a:path w="676137" h="676134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5"/>
                </a:lnTo>
                <a:lnTo>
                  <a:pt x="138406" y="65229"/>
                </a:lnTo>
                <a:lnTo>
                  <a:pt x="99015" y="99019"/>
                </a:lnTo>
                <a:lnTo>
                  <a:pt x="65225" y="138411"/>
                </a:lnTo>
                <a:lnTo>
                  <a:pt x="37733" y="182708"/>
                </a:lnTo>
                <a:lnTo>
                  <a:pt x="17234" y="231213"/>
                </a:lnTo>
                <a:lnTo>
                  <a:pt x="4424" y="283231"/>
                </a:lnTo>
                <a:lnTo>
                  <a:pt x="0" y="338065"/>
                </a:lnTo>
                <a:lnTo>
                  <a:pt x="1120" y="365792"/>
                </a:lnTo>
                <a:lnTo>
                  <a:pt x="9824" y="419309"/>
                </a:lnTo>
                <a:lnTo>
                  <a:pt x="26566" y="469659"/>
                </a:lnTo>
                <a:lnTo>
                  <a:pt x="50648" y="516148"/>
                </a:lnTo>
                <a:lnTo>
                  <a:pt x="81376" y="558079"/>
                </a:lnTo>
                <a:lnTo>
                  <a:pt x="118054" y="594756"/>
                </a:lnTo>
                <a:lnTo>
                  <a:pt x="159985" y="625485"/>
                </a:lnTo>
                <a:lnTo>
                  <a:pt x="206474" y="649567"/>
                </a:lnTo>
                <a:lnTo>
                  <a:pt x="256824" y="666309"/>
                </a:lnTo>
                <a:lnTo>
                  <a:pt x="310340" y="675013"/>
                </a:lnTo>
                <a:lnTo>
                  <a:pt x="338068" y="676134"/>
                </a:lnTo>
                <a:lnTo>
                  <a:pt x="365796" y="675013"/>
                </a:lnTo>
                <a:lnTo>
                  <a:pt x="419313" y="666309"/>
                </a:lnTo>
                <a:lnTo>
                  <a:pt x="469663" y="649567"/>
                </a:lnTo>
                <a:lnTo>
                  <a:pt x="516152" y="625485"/>
                </a:lnTo>
                <a:lnTo>
                  <a:pt x="558083" y="594756"/>
                </a:lnTo>
                <a:lnTo>
                  <a:pt x="594761" y="558079"/>
                </a:lnTo>
                <a:lnTo>
                  <a:pt x="625489" y="516148"/>
                </a:lnTo>
                <a:lnTo>
                  <a:pt x="649571" y="469659"/>
                </a:lnTo>
                <a:lnTo>
                  <a:pt x="666313" y="419309"/>
                </a:lnTo>
                <a:lnTo>
                  <a:pt x="675017" y="365792"/>
                </a:lnTo>
                <a:lnTo>
                  <a:pt x="676137" y="338065"/>
                </a:lnTo>
                <a:lnTo>
                  <a:pt x="675017" y="310339"/>
                </a:lnTo>
                <a:lnTo>
                  <a:pt x="666313" y="256826"/>
                </a:lnTo>
                <a:lnTo>
                  <a:pt x="649571" y="206478"/>
                </a:lnTo>
                <a:lnTo>
                  <a:pt x="625489" y="159990"/>
                </a:lnTo>
                <a:lnTo>
                  <a:pt x="594761" y="118059"/>
                </a:lnTo>
                <a:lnTo>
                  <a:pt x="558083" y="81380"/>
                </a:lnTo>
                <a:lnTo>
                  <a:pt x="516152" y="50651"/>
                </a:lnTo>
                <a:lnTo>
                  <a:pt x="469663" y="26567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object 12"/>
          <p:cNvSpPr/>
          <p:nvPr userDrawn="1"/>
        </p:nvSpPr>
        <p:spPr>
          <a:xfrm>
            <a:off x="3200403" y="2767583"/>
            <a:ext cx="341377" cy="27737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" name="object 13"/>
          <p:cNvSpPr/>
          <p:nvPr userDrawn="1"/>
        </p:nvSpPr>
        <p:spPr>
          <a:xfrm>
            <a:off x="5829101" y="2567927"/>
            <a:ext cx="676094" cy="676090"/>
          </a:xfrm>
          <a:custGeom>
            <a:avLst/>
            <a:gdLst/>
            <a:ahLst/>
            <a:cxnLst/>
            <a:rect l="l" t="t" r="r" b="b"/>
            <a:pathLst>
              <a:path w="676094" h="676090">
                <a:moveTo>
                  <a:pt x="338039" y="0"/>
                </a:moveTo>
                <a:lnTo>
                  <a:pt x="283206" y="4424"/>
                </a:lnTo>
                <a:lnTo>
                  <a:pt x="231191" y="17234"/>
                </a:lnTo>
                <a:lnTo>
                  <a:pt x="182688" y="37732"/>
                </a:lnTo>
                <a:lnTo>
                  <a:pt x="138395" y="65224"/>
                </a:lnTo>
                <a:lnTo>
                  <a:pt x="99007" y="99012"/>
                </a:lnTo>
                <a:lnTo>
                  <a:pt x="65220" y="138402"/>
                </a:lnTo>
                <a:lnTo>
                  <a:pt x="37730" y="182696"/>
                </a:lnTo>
                <a:lnTo>
                  <a:pt x="17233" y="231200"/>
                </a:lnTo>
                <a:lnTo>
                  <a:pt x="4424" y="283216"/>
                </a:lnTo>
                <a:lnTo>
                  <a:pt x="0" y="338049"/>
                </a:lnTo>
                <a:lnTo>
                  <a:pt x="1120" y="365774"/>
                </a:lnTo>
                <a:lnTo>
                  <a:pt x="9824" y="419284"/>
                </a:lnTo>
                <a:lnTo>
                  <a:pt x="26564" y="469629"/>
                </a:lnTo>
                <a:lnTo>
                  <a:pt x="50644" y="516114"/>
                </a:lnTo>
                <a:lnTo>
                  <a:pt x="81370" y="558042"/>
                </a:lnTo>
                <a:lnTo>
                  <a:pt x="118045" y="594717"/>
                </a:lnTo>
                <a:lnTo>
                  <a:pt x="159972" y="625443"/>
                </a:lnTo>
                <a:lnTo>
                  <a:pt x="206457" y="649525"/>
                </a:lnTo>
                <a:lnTo>
                  <a:pt x="256803" y="666266"/>
                </a:lnTo>
                <a:lnTo>
                  <a:pt x="310314" y="674970"/>
                </a:lnTo>
                <a:lnTo>
                  <a:pt x="338039" y="676090"/>
                </a:lnTo>
                <a:lnTo>
                  <a:pt x="365765" y="674970"/>
                </a:lnTo>
                <a:lnTo>
                  <a:pt x="419278" y="666266"/>
                </a:lnTo>
                <a:lnTo>
                  <a:pt x="469626" y="649525"/>
                </a:lnTo>
                <a:lnTo>
                  <a:pt x="516113" y="625443"/>
                </a:lnTo>
                <a:lnTo>
                  <a:pt x="558042" y="594717"/>
                </a:lnTo>
                <a:lnTo>
                  <a:pt x="594719" y="558042"/>
                </a:lnTo>
                <a:lnTo>
                  <a:pt x="625446" y="516114"/>
                </a:lnTo>
                <a:lnTo>
                  <a:pt x="649528" y="469629"/>
                </a:lnTo>
                <a:lnTo>
                  <a:pt x="666269" y="419284"/>
                </a:lnTo>
                <a:lnTo>
                  <a:pt x="674974" y="365774"/>
                </a:lnTo>
                <a:lnTo>
                  <a:pt x="676094" y="338049"/>
                </a:lnTo>
                <a:lnTo>
                  <a:pt x="674974" y="310324"/>
                </a:lnTo>
                <a:lnTo>
                  <a:pt x="666269" y="256812"/>
                </a:lnTo>
                <a:lnTo>
                  <a:pt x="649528" y="206465"/>
                </a:lnTo>
                <a:lnTo>
                  <a:pt x="625446" y="159980"/>
                </a:lnTo>
                <a:lnTo>
                  <a:pt x="594719" y="118051"/>
                </a:lnTo>
                <a:lnTo>
                  <a:pt x="558042" y="81374"/>
                </a:lnTo>
                <a:lnTo>
                  <a:pt x="516113" y="50647"/>
                </a:lnTo>
                <a:lnTo>
                  <a:pt x="469626" y="26565"/>
                </a:lnTo>
                <a:lnTo>
                  <a:pt x="419278" y="9824"/>
                </a:lnTo>
                <a:lnTo>
                  <a:pt x="365765" y="1120"/>
                </a:lnTo>
                <a:lnTo>
                  <a:pt x="338039" y="0"/>
                </a:lnTo>
              </a:path>
            </a:pathLst>
          </a:custGeom>
          <a:solidFill>
            <a:srgbClr val="87D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object 14"/>
          <p:cNvSpPr/>
          <p:nvPr userDrawn="1"/>
        </p:nvSpPr>
        <p:spPr>
          <a:xfrm>
            <a:off x="5967982" y="2752344"/>
            <a:ext cx="402339" cy="332233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object 7"/>
          <p:cNvSpPr/>
          <p:nvPr userDrawn="1"/>
        </p:nvSpPr>
        <p:spPr>
          <a:xfrm>
            <a:off x="432903" y="3969398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8" y="0"/>
                </a:moveTo>
                <a:lnTo>
                  <a:pt x="283233" y="4424"/>
                </a:lnTo>
                <a:lnTo>
                  <a:pt x="231215" y="17235"/>
                </a:lnTo>
                <a:lnTo>
                  <a:pt x="182709" y="37736"/>
                </a:lnTo>
                <a:lnTo>
                  <a:pt x="138412" y="65229"/>
                </a:lnTo>
                <a:lnTo>
                  <a:pt x="99020" y="99020"/>
                </a:lnTo>
                <a:lnTo>
                  <a:pt x="65229" y="138413"/>
                </a:lnTo>
                <a:lnTo>
                  <a:pt x="37735" y="182710"/>
                </a:lnTo>
                <a:lnTo>
                  <a:pt x="17235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5" y="419311"/>
                </a:lnTo>
                <a:lnTo>
                  <a:pt x="26568" y="469661"/>
                </a:lnTo>
                <a:lnTo>
                  <a:pt x="50652" y="516149"/>
                </a:lnTo>
                <a:lnTo>
                  <a:pt x="81381" y="558080"/>
                </a:lnTo>
                <a:lnTo>
                  <a:pt x="118059" y="594757"/>
                </a:lnTo>
                <a:lnTo>
                  <a:pt x="159991" y="625485"/>
                </a:lnTo>
                <a:lnTo>
                  <a:pt x="206479" y="649568"/>
                </a:lnTo>
                <a:lnTo>
                  <a:pt x="256829" y="666309"/>
                </a:lnTo>
                <a:lnTo>
                  <a:pt x="310342" y="675013"/>
                </a:lnTo>
                <a:lnTo>
                  <a:pt x="338068" y="676134"/>
                </a:lnTo>
                <a:lnTo>
                  <a:pt x="365794" y="675013"/>
                </a:lnTo>
                <a:lnTo>
                  <a:pt x="419306" y="666309"/>
                </a:lnTo>
                <a:lnTo>
                  <a:pt x="469655" y="649568"/>
                </a:lnTo>
                <a:lnTo>
                  <a:pt x="516143" y="625485"/>
                </a:lnTo>
                <a:lnTo>
                  <a:pt x="558074" y="594757"/>
                </a:lnTo>
                <a:lnTo>
                  <a:pt x="594752" y="558080"/>
                </a:lnTo>
                <a:lnTo>
                  <a:pt x="625481" y="516149"/>
                </a:lnTo>
                <a:lnTo>
                  <a:pt x="649565" y="469661"/>
                </a:lnTo>
                <a:lnTo>
                  <a:pt x="666308" y="419311"/>
                </a:lnTo>
                <a:lnTo>
                  <a:pt x="675013" y="365796"/>
                </a:lnTo>
                <a:lnTo>
                  <a:pt x="676134" y="338068"/>
                </a:lnTo>
                <a:lnTo>
                  <a:pt x="675013" y="310343"/>
                </a:lnTo>
                <a:lnTo>
                  <a:pt x="666308" y="256829"/>
                </a:lnTo>
                <a:lnTo>
                  <a:pt x="649565" y="206480"/>
                </a:lnTo>
                <a:lnTo>
                  <a:pt x="625481" y="159992"/>
                </a:lnTo>
                <a:lnTo>
                  <a:pt x="594752" y="118060"/>
                </a:lnTo>
                <a:lnTo>
                  <a:pt x="558074" y="81381"/>
                </a:lnTo>
                <a:lnTo>
                  <a:pt x="516143" y="50652"/>
                </a:lnTo>
                <a:lnTo>
                  <a:pt x="469655" y="26568"/>
                </a:lnTo>
                <a:lnTo>
                  <a:pt x="419306" y="9825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5C5C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object 8"/>
          <p:cNvSpPr/>
          <p:nvPr userDrawn="1"/>
        </p:nvSpPr>
        <p:spPr>
          <a:xfrm>
            <a:off x="576075" y="4154417"/>
            <a:ext cx="390146" cy="304804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object 3"/>
          <p:cNvSpPr/>
          <p:nvPr userDrawn="1"/>
        </p:nvSpPr>
        <p:spPr>
          <a:xfrm>
            <a:off x="3034393" y="3969398"/>
            <a:ext cx="676137" cy="676134"/>
          </a:xfrm>
          <a:custGeom>
            <a:avLst/>
            <a:gdLst/>
            <a:ahLst/>
            <a:cxnLst/>
            <a:rect l="l" t="t" r="r" b="b"/>
            <a:pathLst>
              <a:path w="676137" h="676134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6"/>
                </a:lnTo>
                <a:lnTo>
                  <a:pt x="138406" y="65229"/>
                </a:lnTo>
                <a:lnTo>
                  <a:pt x="99015" y="99020"/>
                </a:lnTo>
                <a:lnTo>
                  <a:pt x="65225" y="138413"/>
                </a:lnTo>
                <a:lnTo>
                  <a:pt x="37733" y="182710"/>
                </a:lnTo>
                <a:lnTo>
                  <a:pt x="17234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4" y="419311"/>
                </a:lnTo>
                <a:lnTo>
                  <a:pt x="26566" y="469661"/>
                </a:lnTo>
                <a:lnTo>
                  <a:pt x="50648" y="516149"/>
                </a:lnTo>
                <a:lnTo>
                  <a:pt x="81376" y="558080"/>
                </a:lnTo>
                <a:lnTo>
                  <a:pt x="118054" y="594757"/>
                </a:lnTo>
                <a:lnTo>
                  <a:pt x="159985" y="625485"/>
                </a:lnTo>
                <a:lnTo>
                  <a:pt x="206474" y="649568"/>
                </a:lnTo>
                <a:lnTo>
                  <a:pt x="256824" y="666309"/>
                </a:lnTo>
                <a:lnTo>
                  <a:pt x="310340" y="675013"/>
                </a:lnTo>
                <a:lnTo>
                  <a:pt x="338068" y="676134"/>
                </a:lnTo>
                <a:lnTo>
                  <a:pt x="365796" y="675013"/>
                </a:lnTo>
                <a:lnTo>
                  <a:pt x="419313" y="666309"/>
                </a:lnTo>
                <a:lnTo>
                  <a:pt x="469663" y="649568"/>
                </a:lnTo>
                <a:lnTo>
                  <a:pt x="516152" y="625485"/>
                </a:lnTo>
                <a:lnTo>
                  <a:pt x="558083" y="594757"/>
                </a:lnTo>
                <a:lnTo>
                  <a:pt x="594761" y="558080"/>
                </a:lnTo>
                <a:lnTo>
                  <a:pt x="625489" y="516149"/>
                </a:lnTo>
                <a:lnTo>
                  <a:pt x="649571" y="469661"/>
                </a:lnTo>
                <a:lnTo>
                  <a:pt x="666313" y="419311"/>
                </a:lnTo>
                <a:lnTo>
                  <a:pt x="675017" y="365796"/>
                </a:lnTo>
                <a:lnTo>
                  <a:pt x="676137" y="338068"/>
                </a:lnTo>
                <a:lnTo>
                  <a:pt x="675017" y="310343"/>
                </a:lnTo>
                <a:lnTo>
                  <a:pt x="666313" y="256829"/>
                </a:lnTo>
                <a:lnTo>
                  <a:pt x="649571" y="206480"/>
                </a:lnTo>
                <a:lnTo>
                  <a:pt x="625489" y="159992"/>
                </a:lnTo>
                <a:lnTo>
                  <a:pt x="594761" y="118060"/>
                </a:lnTo>
                <a:lnTo>
                  <a:pt x="558083" y="81381"/>
                </a:lnTo>
                <a:lnTo>
                  <a:pt x="516152" y="50652"/>
                </a:lnTo>
                <a:lnTo>
                  <a:pt x="469663" y="26568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612B8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object 4"/>
          <p:cNvSpPr/>
          <p:nvPr userDrawn="1"/>
        </p:nvSpPr>
        <p:spPr>
          <a:xfrm>
            <a:off x="3200403" y="4151368"/>
            <a:ext cx="341377" cy="31394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object 5"/>
          <p:cNvSpPr/>
          <p:nvPr userDrawn="1"/>
        </p:nvSpPr>
        <p:spPr>
          <a:xfrm>
            <a:off x="5829076" y="3969398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5" y="0"/>
                </a:moveTo>
                <a:lnTo>
                  <a:pt x="283227" y="4424"/>
                </a:lnTo>
                <a:lnTo>
                  <a:pt x="231207" y="17235"/>
                </a:lnTo>
                <a:lnTo>
                  <a:pt x="182700" y="37736"/>
                </a:lnTo>
                <a:lnTo>
                  <a:pt x="138404" y="65229"/>
                </a:lnTo>
                <a:lnTo>
                  <a:pt x="99013" y="99020"/>
                </a:lnTo>
                <a:lnTo>
                  <a:pt x="65224" y="138413"/>
                </a:lnTo>
                <a:lnTo>
                  <a:pt x="37732" y="182710"/>
                </a:lnTo>
                <a:lnTo>
                  <a:pt x="17233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4" y="419311"/>
                </a:lnTo>
                <a:lnTo>
                  <a:pt x="26565" y="469661"/>
                </a:lnTo>
                <a:lnTo>
                  <a:pt x="50647" y="516149"/>
                </a:lnTo>
                <a:lnTo>
                  <a:pt x="81375" y="558080"/>
                </a:lnTo>
                <a:lnTo>
                  <a:pt x="118052" y="594757"/>
                </a:lnTo>
                <a:lnTo>
                  <a:pt x="159983" y="625485"/>
                </a:lnTo>
                <a:lnTo>
                  <a:pt x="206471" y="649568"/>
                </a:lnTo>
                <a:lnTo>
                  <a:pt x="256821" y="666309"/>
                </a:lnTo>
                <a:lnTo>
                  <a:pt x="310337" y="675013"/>
                </a:lnTo>
                <a:lnTo>
                  <a:pt x="338065" y="676134"/>
                </a:lnTo>
                <a:lnTo>
                  <a:pt x="365792" y="675013"/>
                </a:lnTo>
                <a:lnTo>
                  <a:pt x="419308" y="666309"/>
                </a:lnTo>
                <a:lnTo>
                  <a:pt x="469658" y="649568"/>
                </a:lnTo>
                <a:lnTo>
                  <a:pt x="516147" y="625485"/>
                </a:lnTo>
                <a:lnTo>
                  <a:pt x="558078" y="594757"/>
                </a:lnTo>
                <a:lnTo>
                  <a:pt x="594756" y="558080"/>
                </a:lnTo>
                <a:lnTo>
                  <a:pt x="625484" y="516149"/>
                </a:lnTo>
                <a:lnTo>
                  <a:pt x="649567" y="469661"/>
                </a:lnTo>
                <a:lnTo>
                  <a:pt x="666309" y="419311"/>
                </a:lnTo>
                <a:lnTo>
                  <a:pt x="675013" y="365796"/>
                </a:lnTo>
                <a:lnTo>
                  <a:pt x="676134" y="338068"/>
                </a:lnTo>
                <a:lnTo>
                  <a:pt x="675013" y="310343"/>
                </a:lnTo>
                <a:lnTo>
                  <a:pt x="666309" y="256829"/>
                </a:lnTo>
                <a:lnTo>
                  <a:pt x="649567" y="206480"/>
                </a:lnTo>
                <a:lnTo>
                  <a:pt x="625484" y="159992"/>
                </a:lnTo>
                <a:lnTo>
                  <a:pt x="594756" y="118060"/>
                </a:lnTo>
                <a:lnTo>
                  <a:pt x="558078" y="81381"/>
                </a:lnTo>
                <a:lnTo>
                  <a:pt x="516147" y="50652"/>
                </a:lnTo>
                <a:lnTo>
                  <a:pt x="469658" y="26568"/>
                </a:lnTo>
                <a:lnTo>
                  <a:pt x="419308" y="9825"/>
                </a:lnTo>
                <a:lnTo>
                  <a:pt x="365792" y="1120"/>
                </a:lnTo>
                <a:lnTo>
                  <a:pt x="338065" y="0"/>
                </a:lnTo>
              </a:path>
            </a:pathLst>
          </a:custGeom>
          <a:solidFill>
            <a:srgbClr val="2B85F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6"/>
          <p:cNvSpPr/>
          <p:nvPr userDrawn="1"/>
        </p:nvSpPr>
        <p:spPr>
          <a:xfrm>
            <a:off x="5958838" y="4130034"/>
            <a:ext cx="417578" cy="353570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object 2"/>
          <p:cNvSpPr/>
          <p:nvPr userDrawn="1"/>
        </p:nvSpPr>
        <p:spPr>
          <a:xfrm>
            <a:off x="0" y="5418000"/>
            <a:ext cx="9144000" cy="588481"/>
          </a:xfrm>
          <a:custGeom>
            <a:avLst/>
            <a:gdLst/>
            <a:ahLst/>
            <a:cxnLst/>
            <a:rect l="l" t="t" r="r" b="b"/>
            <a:pathLst>
              <a:path w="9144000" h="588481">
                <a:moveTo>
                  <a:pt x="0" y="588481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88481"/>
                </a:lnTo>
                <a:lnTo>
                  <a:pt x="0" y="588481"/>
                </a:lnTo>
              </a:path>
            </a:pathLst>
          </a:custGeom>
          <a:blipFill>
            <a:blip r:embed="rId11" cstate="email"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marL="12700" algn="ctr">
              <a:lnSpc>
                <a:spcPts val="2945"/>
              </a:lnSpc>
              <a:spcBef>
                <a:spcPts val="147"/>
              </a:spcBef>
            </a:pPr>
            <a:r>
              <a:rPr lang="ru-RU" sz="4150" spc="-54" baseline="1985" dirty="0">
                <a:solidFill>
                  <a:srgbClr val="FFFFFF"/>
                </a:solidFill>
                <a:cs typeface="Calibri Light"/>
              </a:rPr>
              <a:t>«Прогноз»  =   IT + Консалтинг  =  Внедрение «под ключ»</a:t>
            </a:r>
            <a:endParaRPr lang="ru-RU" sz="415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607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20955" y="452932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object 9"/>
          <p:cNvSpPr/>
          <p:nvPr userDrawn="1"/>
        </p:nvSpPr>
        <p:spPr>
          <a:xfrm>
            <a:off x="420955" y="328879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object 10"/>
          <p:cNvSpPr/>
          <p:nvPr userDrawn="1"/>
        </p:nvSpPr>
        <p:spPr>
          <a:xfrm>
            <a:off x="6400796" y="3288790"/>
            <a:ext cx="2322579" cy="12405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20955" y="5851926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object 6"/>
          <p:cNvSpPr/>
          <p:nvPr userDrawn="1"/>
        </p:nvSpPr>
        <p:spPr>
          <a:xfrm>
            <a:off x="420955" y="4894909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7"/>
          <p:cNvSpPr/>
          <p:nvPr userDrawn="1"/>
        </p:nvSpPr>
        <p:spPr>
          <a:xfrm>
            <a:off x="414529" y="4892032"/>
            <a:ext cx="2325628" cy="96012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2"/>
          <p:cNvSpPr/>
          <p:nvPr userDrawn="1"/>
        </p:nvSpPr>
        <p:spPr>
          <a:xfrm>
            <a:off x="420955" y="292303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3"/>
          <p:cNvSpPr/>
          <p:nvPr userDrawn="1"/>
        </p:nvSpPr>
        <p:spPr>
          <a:xfrm>
            <a:off x="420955" y="118872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4"/>
          <p:cNvSpPr/>
          <p:nvPr userDrawn="1"/>
        </p:nvSpPr>
        <p:spPr>
          <a:xfrm>
            <a:off x="420627" y="1188720"/>
            <a:ext cx="2319530" cy="173431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0609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object 2"/>
          <p:cNvSpPr/>
          <p:nvPr userDrawn="1"/>
        </p:nvSpPr>
        <p:spPr>
          <a:xfrm>
            <a:off x="6754335" y="3380346"/>
            <a:ext cx="1978775" cy="434905"/>
          </a:xfrm>
          <a:custGeom>
            <a:avLst/>
            <a:gdLst/>
            <a:ahLst/>
            <a:cxnLst/>
            <a:rect l="l" t="t" r="r" b="b"/>
            <a:pathLst>
              <a:path w="1978775" h="434905">
                <a:moveTo>
                  <a:pt x="0" y="434905"/>
                </a:moveTo>
                <a:lnTo>
                  <a:pt x="1978775" y="434905"/>
                </a:lnTo>
                <a:lnTo>
                  <a:pt x="1978775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object 4"/>
          <p:cNvSpPr/>
          <p:nvPr userDrawn="1"/>
        </p:nvSpPr>
        <p:spPr>
          <a:xfrm>
            <a:off x="420637" y="3380346"/>
            <a:ext cx="1978776" cy="434905"/>
          </a:xfrm>
          <a:custGeom>
            <a:avLst/>
            <a:gdLst/>
            <a:ahLst/>
            <a:cxnLst/>
            <a:rect l="l" t="t" r="r" b="b"/>
            <a:pathLst>
              <a:path w="1978776" h="434905">
                <a:moveTo>
                  <a:pt x="0" y="434905"/>
                </a:moveTo>
                <a:lnTo>
                  <a:pt x="1978776" y="434905"/>
                </a:lnTo>
                <a:lnTo>
                  <a:pt x="1978776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6"/>
          <p:cNvSpPr/>
          <p:nvPr userDrawn="1"/>
        </p:nvSpPr>
        <p:spPr>
          <a:xfrm>
            <a:off x="2531865" y="3380346"/>
            <a:ext cx="1978779" cy="434905"/>
          </a:xfrm>
          <a:custGeom>
            <a:avLst/>
            <a:gdLst/>
            <a:ahLst/>
            <a:cxnLst/>
            <a:rect l="l" t="t" r="r" b="b"/>
            <a:pathLst>
              <a:path w="1978779" h="434905">
                <a:moveTo>
                  <a:pt x="0" y="434905"/>
                </a:moveTo>
                <a:lnTo>
                  <a:pt x="1978779" y="434905"/>
                </a:lnTo>
                <a:lnTo>
                  <a:pt x="1978779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object 8"/>
          <p:cNvSpPr/>
          <p:nvPr userDrawn="1"/>
        </p:nvSpPr>
        <p:spPr>
          <a:xfrm>
            <a:off x="4643103" y="3380346"/>
            <a:ext cx="1978775" cy="434905"/>
          </a:xfrm>
          <a:custGeom>
            <a:avLst/>
            <a:gdLst/>
            <a:ahLst/>
            <a:cxnLst/>
            <a:rect l="l" t="t" r="r" b="b"/>
            <a:pathLst>
              <a:path w="1978775" h="434905">
                <a:moveTo>
                  <a:pt x="0" y="434905"/>
                </a:moveTo>
                <a:lnTo>
                  <a:pt x="1978775" y="434905"/>
                </a:lnTo>
                <a:lnTo>
                  <a:pt x="1978775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object 10"/>
          <p:cNvSpPr/>
          <p:nvPr userDrawn="1"/>
        </p:nvSpPr>
        <p:spPr>
          <a:xfrm>
            <a:off x="420951" y="1195793"/>
            <a:ext cx="3539048" cy="1785183"/>
          </a:xfrm>
          <a:custGeom>
            <a:avLst/>
            <a:gdLst/>
            <a:ahLst/>
            <a:cxnLst/>
            <a:rect l="l" t="t" r="r" b="b"/>
            <a:pathLst>
              <a:path w="3539048" h="1785183">
                <a:moveTo>
                  <a:pt x="3539048" y="0"/>
                </a:moveTo>
                <a:lnTo>
                  <a:pt x="0" y="0"/>
                </a:lnTo>
                <a:lnTo>
                  <a:pt x="0" y="1785183"/>
                </a:lnTo>
                <a:lnTo>
                  <a:pt x="3539048" y="1785183"/>
                </a:lnTo>
                <a:lnTo>
                  <a:pt x="3539048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4" name="object 12"/>
          <p:cNvSpPr/>
          <p:nvPr userDrawn="1"/>
        </p:nvSpPr>
        <p:spPr>
          <a:xfrm>
            <a:off x="3959999" y="1196384"/>
            <a:ext cx="4759852" cy="1784592"/>
          </a:xfrm>
          <a:custGeom>
            <a:avLst/>
            <a:gdLst/>
            <a:ahLst/>
            <a:cxnLst/>
            <a:rect l="l" t="t" r="r" b="b"/>
            <a:pathLst>
              <a:path w="4759852" h="1784592">
                <a:moveTo>
                  <a:pt x="0" y="1784592"/>
                </a:moveTo>
                <a:lnTo>
                  <a:pt x="4759852" y="1784592"/>
                </a:lnTo>
                <a:lnTo>
                  <a:pt x="4759852" y="0"/>
                </a:lnTo>
                <a:lnTo>
                  <a:pt x="0" y="0"/>
                </a:lnTo>
                <a:lnTo>
                  <a:pt x="0" y="1784592"/>
                </a:lnTo>
              </a:path>
            </a:pathLst>
          </a:cu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object 13"/>
          <p:cNvSpPr txBox="1"/>
          <p:nvPr userDrawn="1"/>
        </p:nvSpPr>
        <p:spPr>
          <a:xfrm>
            <a:off x="4643427" y="3380346"/>
            <a:ext cx="1978451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6" name="object 15"/>
          <p:cNvSpPr txBox="1"/>
          <p:nvPr userDrawn="1"/>
        </p:nvSpPr>
        <p:spPr>
          <a:xfrm>
            <a:off x="2531873" y="3380346"/>
            <a:ext cx="1978771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7" name="object 17"/>
          <p:cNvSpPr txBox="1"/>
          <p:nvPr userDrawn="1"/>
        </p:nvSpPr>
        <p:spPr>
          <a:xfrm>
            <a:off x="420645" y="3380346"/>
            <a:ext cx="1978769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8" name="object 19"/>
          <p:cNvSpPr txBox="1"/>
          <p:nvPr userDrawn="1"/>
        </p:nvSpPr>
        <p:spPr>
          <a:xfrm>
            <a:off x="6754341" y="3380346"/>
            <a:ext cx="1978769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4" name="object 3"/>
          <p:cNvSpPr/>
          <p:nvPr userDrawn="1"/>
        </p:nvSpPr>
        <p:spPr>
          <a:xfrm>
            <a:off x="6754341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object 5"/>
          <p:cNvSpPr/>
          <p:nvPr userDrawn="1"/>
        </p:nvSpPr>
        <p:spPr>
          <a:xfrm>
            <a:off x="420645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6" name="object 7"/>
          <p:cNvSpPr/>
          <p:nvPr userDrawn="1"/>
        </p:nvSpPr>
        <p:spPr>
          <a:xfrm>
            <a:off x="2531873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object 9"/>
          <p:cNvSpPr/>
          <p:nvPr userDrawn="1"/>
        </p:nvSpPr>
        <p:spPr>
          <a:xfrm>
            <a:off x="4643427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73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9"/>
          <p:cNvSpPr>
            <a:spLocks noGrp="1"/>
          </p:cNvSpPr>
          <p:nvPr>
            <p:ph type="pic" sz="quarter" idx="12"/>
          </p:nvPr>
        </p:nvSpPr>
        <p:spPr>
          <a:xfrm>
            <a:off x="0" y="1371600"/>
            <a:ext cx="9144000" cy="332581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432000" y="1189962"/>
            <a:ext cx="946150" cy="722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899895"/>
            <a:ext cx="946150" cy="439738"/>
          </a:xfrm>
          <a:prstGeom prst="rect">
            <a:avLst/>
          </a:prstGeom>
          <a:solidFill>
            <a:schemeClr val="bg1"/>
          </a:solidFill>
        </p:spPr>
        <p:txBody>
          <a:bodyPr lIns="126000" anchor="ctr"/>
          <a:lstStyle>
            <a:lvl1pPr marL="0" indent="0">
              <a:lnSpc>
                <a:spcPct val="80000"/>
              </a:lnSpc>
              <a:buNone/>
              <a:defRPr sz="750" b="0">
                <a:solidFill>
                  <a:schemeClr val="bg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500"/>
            </a:lvl2pPr>
            <a:lvl3pPr marL="914400" indent="0">
              <a:buNone/>
              <a:defRPr sz="500"/>
            </a:lvl3pPr>
            <a:lvl4pPr marL="1371600" indent="0">
              <a:buNone/>
              <a:defRPr sz="500"/>
            </a:lvl4pPr>
            <a:lvl5pPr marL="1828800" indent="0">
              <a:buNone/>
              <a:defRPr sz="500"/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p</a:t>
            </a:r>
            <a:r>
              <a:rPr sz="1350" spc="-4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r</a:t>
            </a:r>
            <a:r>
              <a:rPr sz="1350" dirty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ognoz.ru</a:t>
            </a:r>
          </a:p>
        </p:txBody>
      </p:sp>
      <p:sp>
        <p:nvSpPr>
          <p:cNvPr id="12" name="object 83"/>
          <p:cNvSpPr txBox="1"/>
          <p:nvPr userDrawn="1"/>
        </p:nvSpPr>
        <p:spPr>
          <a:xfrm>
            <a:off x="432000" y="1189962"/>
            <a:ext cx="945252" cy="72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>
          <a:xfrm>
            <a:off x="432000" y="5566127"/>
            <a:ext cx="8280000" cy="475478"/>
          </a:xfrm>
          <a:prstGeom prst="rect">
            <a:avLst/>
          </a:prstGeom>
        </p:spPr>
        <p:txBody>
          <a:bodyPr lIns="0" tIns="288000" rIns="0" bIns="0" anchor="b">
            <a:sp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2pPr>
            <a:lvl3pPr marL="9144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3pPr>
            <a:lvl4pPr marL="13716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4pPr>
            <a:lvl5pPr marL="18288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5"/>
          </p:nvPr>
        </p:nvSpPr>
        <p:spPr>
          <a:xfrm>
            <a:off x="1377252" y="1778032"/>
            <a:ext cx="3048698" cy="2462181"/>
          </a:xfrm>
          <a:prstGeom prst="rect">
            <a:avLst/>
          </a:prstGeom>
          <a:noFill/>
          <a:effectLst>
            <a:reflection blurRad="6350" stA="50000" endA="300" endPos="17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>
          <a:xfrm>
            <a:off x="4213225" y="1600200"/>
            <a:ext cx="3940175" cy="2778125"/>
          </a:xfrm>
          <a:prstGeom prst="rect">
            <a:avLst/>
          </a:prstGeom>
          <a:noFill/>
          <a:effectLst>
            <a:reflection blurRad="6350" stA="52000" endA="300" endPos="10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917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 userDrawn="1"/>
        </p:nvSpPr>
        <p:spPr>
          <a:xfrm>
            <a:off x="-1" y="1188457"/>
            <a:ext cx="5967360" cy="60958"/>
          </a:xfrm>
          <a:custGeom>
            <a:avLst/>
            <a:gdLst/>
            <a:ahLst/>
            <a:cxnLst/>
            <a:rect l="l" t="t" r="r" b="b"/>
            <a:pathLst>
              <a:path w="5481017" h="60958">
                <a:moveTo>
                  <a:pt x="0" y="60958"/>
                </a:moveTo>
                <a:lnTo>
                  <a:pt x="5481017" y="60958"/>
                </a:lnTo>
                <a:lnTo>
                  <a:pt x="5481017" y="0"/>
                </a:lnTo>
                <a:lnTo>
                  <a:pt x="0" y="0"/>
                </a:lnTo>
                <a:lnTo>
                  <a:pt x="0" y="60958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 lang="ru-RU" smtClean="0"/>
            </a:lvl1pPr>
          </a:lstStyle>
          <a:p>
            <a:fld id="{C674F005-842A-4BF4-ADF2-722E0B5DC67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object 17"/>
          <p:cNvSpPr/>
          <p:nvPr userDrawn="1"/>
        </p:nvSpPr>
        <p:spPr>
          <a:xfrm>
            <a:off x="5943600" y="1188457"/>
            <a:ext cx="23759" cy="69380"/>
          </a:xfrm>
          <a:custGeom>
            <a:avLst/>
            <a:gdLst/>
            <a:ahLst/>
            <a:cxnLst/>
            <a:rect l="l" t="t" r="r" b="b"/>
            <a:pathLst>
              <a:path w="23759" h="69380">
                <a:moveTo>
                  <a:pt x="23759" y="0"/>
                </a:moveTo>
                <a:lnTo>
                  <a:pt x="0" y="69380"/>
                </a:lnTo>
                <a:lnTo>
                  <a:pt x="23759" y="69380"/>
                </a:lnTo>
                <a:lnTo>
                  <a:pt x="23759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18"/>
          <p:cNvSpPr/>
          <p:nvPr userDrawn="1"/>
        </p:nvSpPr>
        <p:spPr>
          <a:xfrm>
            <a:off x="5993605" y="5994723"/>
            <a:ext cx="3158085" cy="61200"/>
          </a:xfrm>
          <a:custGeom>
            <a:avLst/>
            <a:gdLst/>
            <a:ahLst/>
            <a:cxnLst/>
            <a:rect l="l" t="t" r="r" b="b"/>
            <a:pathLst>
              <a:path w="3283049" h="60958">
                <a:moveTo>
                  <a:pt x="0" y="0"/>
                </a:moveTo>
                <a:lnTo>
                  <a:pt x="3283049" y="0"/>
                </a:lnTo>
                <a:lnTo>
                  <a:pt x="3283049" y="60958"/>
                </a:lnTo>
                <a:lnTo>
                  <a:pt x="0" y="6095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22" name="object 19"/>
          <p:cNvSpPr/>
          <p:nvPr userDrawn="1"/>
        </p:nvSpPr>
        <p:spPr>
          <a:xfrm>
            <a:off x="5987681" y="5994723"/>
            <a:ext cx="22594" cy="69378"/>
          </a:xfrm>
          <a:custGeom>
            <a:avLst/>
            <a:gdLst/>
            <a:ahLst/>
            <a:cxnLst/>
            <a:rect l="l" t="t" r="r" b="b"/>
            <a:pathLst>
              <a:path w="22594" h="69378">
                <a:moveTo>
                  <a:pt x="22594" y="0"/>
                </a:moveTo>
                <a:lnTo>
                  <a:pt x="0" y="0"/>
                </a:lnTo>
                <a:lnTo>
                  <a:pt x="0" y="69378"/>
                </a:lnTo>
                <a:lnTo>
                  <a:pt x="2259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249414"/>
            <a:ext cx="8280000" cy="846086"/>
          </a:xfrm>
          <a:prstGeom prst="rect">
            <a:avLst/>
          </a:prstGeom>
        </p:spPr>
        <p:txBody>
          <a:bodyPr lIns="0" tIns="0" rIns="0" bIns="144000" anchor="b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smtClean="0"/>
              <a:t>Образец заголовка второго уровня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88" y="2211257"/>
            <a:ext cx="8278812" cy="762000"/>
          </a:xfrm>
          <a:prstGeom prst="rect">
            <a:avLst/>
          </a:prstGeom>
        </p:spPr>
        <p:txBody>
          <a:bodyPr lIns="0" tIns="0" rIns="0" bIns="144000"/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7" hasCustomPrompt="1"/>
          </p:nvPr>
        </p:nvSpPr>
        <p:spPr>
          <a:xfrm>
            <a:off x="433188" y="2971800"/>
            <a:ext cx="827881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 третьего уровня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3581400"/>
            <a:ext cx="8441656" cy="1957387"/>
          </a:xfrm>
          <a:prstGeom prst="rect">
            <a:avLst/>
          </a:prstGeom>
        </p:spPr>
        <p:txBody>
          <a:bodyPr lIns="0" tIns="0" rIns="0" bIns="0" numCol="3" spcCol="144000">
            <a:normAutofit/>
          </a:bodyPr>
          <a:lstStyle>
            <a:lvl1pPr marL="180975" indent="-180975">
              <a:spcBef>
                <a:spcPts val="600"/>
              </a:spcBef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object 3"/>
          <p:cNvSpPr/>
          <p:nvPr userDrawn="1"/>
        </p:nvSpPr>
        <p:spPr>
          <a:xfrm>
            <a:off x="8367703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40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3200400" y="6403945"/>
            <a:ext cx="2438400" cy="21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2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964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object 8"/>
          <p:cNvSpPr/>
          <p:nvPr userDrawn="1"/>
        </p:nvSpPr>
        <p:spPr>
          <a:xfrm>
            <a:off x="420955" y="452932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9"/>
          <p:cNvSpPr/>
          <p:nvPr userDrawn="1"/>
        </p:nvSpPr>
        <p:spPr>
          <a:xfrm>
            <a:off x="420955" y="328879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0"/>
          <p:cNvSpPr/>
          <p:nvPr userDrawn="1"/>
        </p:nvSpPr>
        <p:spPr>
          <a:xfrm>
            <a:off x="6400796" y="3288790"/>
            <a:ext cx="2322579" cy="12405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/>
          <p:nvPr userDrawn="1"/>
        </p:nvSpPr>
        <p:spPr>
          <a:xfrm>
            <a:off x="420955" y="5851926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6"/>
          <p:cNvSpPr/>
          <p:nvPr userDrawn="1"/>
        </p:nvSpPr>
        <p:spPr>
          <a:xfrm>
            <a:off x="420955" y="4894909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/>
          <p:nvPr userDrawn="1"/>
        </p:nvSpPr>
        <p:spPr>
          <a:xfrm>
            <a:off x="414529" y="4892032"/>
            <a:ext cx="2325628" cy="96012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"/>
          <p:cNvSpPr/>
          <p:nvPr userDrawn="1"/>
        </p:nvSpPr>
        <p:spPr>
          <a:xfrm>
            <a:off x="420955" y="292303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"/>
          <p:cNvSpPr/>
          <p:nvPr userDrawn="1"/>
        </p:nvSpPr>
        <p:spPr>
          <a:xfrm>
            <a:off x="420955" y="118872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4"/>
          <p:cNvSpPr/>
          <p:nvPr userDrawn="1"/>
        </p:nvSpPr>
        <p:spPr>
          <a:xfrm>
            <a:off x="420627" y="1188720"/>
            <a:ext cx="2319530" cy="173431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8089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223" y="0"/>
            <a:ext cx="91500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Macets\1_Прогноз\Презентеции\О КОМПАНИИ\2015\для PPT\лого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6048375"/>
            <a:ext cx="2676525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628650"/>
            <a:ext cx="3013075" cy="127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057400"/>
            <a:ext cx="2990850" cy="251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5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45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5578475" y="-1587"/>
            <a:ext cx="3565525" cy="6858000"/>
          </a:xfrm>
          <a:prstGeom prst="rect">
            <a:avLst/>
          </a:prstGeom>
          <a:blipFill dpi="0" rotWithShape="1">
            <a:blip r:embed="rId2" cstate="email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8475" y="610"/>
            <a:ext cx="3565525" cy="68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0624" y="2457450"/>
            <a:ext cx="4524375" cy="3181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Tx/>
              <a:buSzTx/>
              <a:buFont typeface="Arial" pitchFamily="34" charset="0"/>
              <a:buNone/>
              <a:tabLst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638800" y="2395537"/>
            <a:ext cx="609600" cy="32004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1300"/>
              </a:spcAft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</a:p>
          <a:p>
            <a:pPr lvl="0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54594" y="0"/>
            <a:ext cx="123881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971800" y="6400800"/>
            <a:ext cx="254473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88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757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p</a:t>
            </a:r>
            <a:r>
              <a:rPr sz="135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r</a:t>
            </a: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ognoz.ru</a:t>
            </a:r>
            <a:endParaRPr sz="135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Tahoma"/>
            </a:endParaRPr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p</a:t>
            </a:r>
            <a:r>
              <a:rPr sz="1350" spc="-4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r</a:t>
            </a:r>
            <a:r>
              <a:rPr sz="135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ognoz.ru</a:t>
            </a:r>
            <a:endParaRPr sz="1350" dirty="0">
              <a:solidFill>
                <a:srgbClr val="000000">
                  <a:lumMod val="50000"/>
                  <a:lumOff val="50000"/>
                </a:srgbClr>
              </a:solidFill>
              <a:cs typeface="Tahoma"/>
            </a:endParaRPr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5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object 39"/>
          <p:cNvSpPr/>
          <p:nvPr userDrawn="1"/>
        </p:nvSpPr>
        <p:spPr>
          <a:xfrm>
            <a:off x="1568930" y="5467809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6" name="Picture 2" descr="Y:\Macets\1_Прогноз\Презентеции\О КОМПАНИИ\2015\для PPT\3_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5458984"/>
            <a:ext cx="98742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17"/>
          <p:cNvSpPr/>
          <p:nvPr userDrawn="1"/>
        </p:nvSpPr>
        <p:spPr>
          <a:xfrm>
            <a:off x="1568930" y="4397392"/>
            <a:ext cx="0" cy="486280"/>
          </a:xfrm>
          <a:custGeom>
            <a:avLst/>
            <a:gdLst/>
            <a:ahLst/>
            <a:cxnLst/>
            <a:rect l="l" t="t" r="r" b="b"/>
            <a:pathLst>
              <a:path h="486280">
                <a:moveTo>
                  <a:pt x="0" y="0"/>
                </a:moveTo>
                <a:lnTo>
                  <a:pt x="0" y="486280"/>
                </a:lnTo>
              </a:path>
            </a:pathLst>
          </a:custGeom>
          <a:ln w="7199">
            <a:solidFill>
              <a:srgbClr val="DE4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8" name="Picture 3" descr="Y:\Macets\1_Прогноз\Презентеции\О КОМПАНИИ\2015\для PPT\3_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4390941"/>
            <a:ext cx="90487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/>
          <p:nvPr userDrawn="1"/>
        </p:nvSpPr>
        <p:spPr>
          <a:xfrm>
            <a:off x="1568930" y="3328358"/>
            <a:ext cx="0" cy="484894"/>
          </a:xfrm>
          <a:custGeom>
            <a:avLst/>
            <a:gdLst/>
            <a:ahLst/>
            <a:cxnLst/>
            <a:rect l="l" t="t" r="r" b="b"/>
            <a:pathLst>
              <a:path h="484894">
                <a:moveTo>
                  <a:pt x="0" y="0"/>
                </a:moveTo>
                <a:lnTo>
                  <a:pt x="0" y="484894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0" name="Picture 4" descr="Y:\Macets\1_Прогноз\Презентеции\О КОМПАНИИ\2015\для PPT\3_3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3322899"/>
            <a:ext cx="98742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55"/>
          <p:cNvSpPr/>
          <p:nvPr userDrawn="1"/>
        </p:nvSpPr>
        <p:spPr>
          <a:xfrm>
            <a:off x="1568930" y="2257938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2" name="Picture 5" descr="Y:\Macets\1_Прогноз\Презентеции\О КОМПАНИИ\2015\для PPT\3_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2254857"/>
            <a:ext cx="96361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51"/>
          <p:cNvSpPr/>
          <p:nvPr userDrawn="1"/>
        </p:nvSpPr>
        <p:spPr>
          <a:xfrm>
            <a:off x="1568930" y="1186814"/>
            <a:ext cx="0" cy="486982"/>
          </a:xfrm>
          <a:custGeom>
            <a:avLst/>
            <a:gdLst/>
            <a:ahLst/>
            <a:cxnLst/>
            <a:rect l="l" t="t" r="r" b="b"/>
            <a:pathLst>
              <a:path h="486982">
                <a:moveTo>
                  <a:pt x="0" y="0"/>
                </a:moveTo>
                <a:lnTo>
                  <a:pt x="0" y="486982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4" name="Picture 6" descr="Y:\Macets\1_Прогноз\Презентеции\О КОМПАНИИ\2015\для PPT\3_1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1186815"/>
            <a:ext cx="88741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32"/>
          <p:cNvSpPr/>
          <p:nvPr userDrawn="1"/>
        </p:nvSpPr>
        <p:spPr>
          <a:xfrm>
            <a:off x="5873558" y="4397306"/>
            <a:ext cx="0" cy="486625"/>
          </a:xfrm>
          <a:custGeom>
            <a:avLst/>
            <a:gdLst/>
            <a:ahLst/>
            <a:cxnLst/>
            <a:rect l="l" t="t" r="r" b="b"/>
            <a:pathLst>
              <a:path h="486625">
                <a:moveTo>
                  <a:pt x="0" y="0"/>
                </a:moveTo>
                <a:lnTo>
                  <a:pt x="0" y="486625"/>
                </a:lnTo>
              </a:path>
            </a:pathLst>
          </a:custGeom>
          <a:ln w="7199">
            <a:solidFill>
              <a:srgbClr val="DE4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6" name="Picture 7" descr="Y:\Macets\1_Прогноз\Презентеции\О КОМПАНИИ\2015\для PPT\3_9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0940"/>
            <a:ext cx="9906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16"/>
          <p:cNvSpPr/>
          <p:nvPr userDrawn="1"/>
        </p:nvSpPr>
        <p:spPr>
          <a:xfrm>
            <a:off x="5873558" y="3327839"/>
            <a:ext cx="0" cy="485583"/>
          </a:xfrm>
          <a:custGeom>
            <a:avLst/>
            <a:gdLst/>
            <a:ahLst/>
            <a:cxnLst/>
            <a:rect l="l" t="t" r="r" b="b"/>
            <a:pathLst>
              <a:path h="485583">
                <a:moveTo>
                  <a:pt x="0" y="0"/>
                </a:moveTo>
                <a:lnTo>
                  <a:pt x="0" y="485583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18" name="Picture 8" descr="Y:\Macets\1_Прогноз\Презентеции\О КОМПАНИИ\2015\для PPT\3_8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326074"/>
            <a:ext cx="990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5"/>
          <p:cNvSpPr/>
          <p:nvPr userDrawn="1"/>
        </p:nvSpPr>
        <p:spPr>
          <a:xfrm>
            <a:off x="5873558" y="2257671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0" name="Picture 9" descr="Y:\Macets\1_Прогноз\Презентеции\О КОМПАНИИ\2015\для PPT\3_7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254856"/>
            <a:ext cx="9906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54"/>
          <p:cNvSpPr/>
          <p:nvPr userDrawn="1"/>
        </p:nvSpPr>
        <p:spPr>
          <a:xfrm>
            <a:off x="5873558" y="1186818"/>
            <a:ext cx="0" cy="486968"/>
          </a:xfrm>
          <a:custGeom>
            <a:avLst/>
            <a:gdLst/>
            <a:ahLst/>
            <a:cxnLst/>
            <a:rect l="l" t="t" r="r" b="b"/>
            <a:pathLst>
              <a:path h="486968">
                <a:moveTo>
                  <a:pt x="0" y="0"/>
                </a:moveTo>
                <a:lnTo>
                  <a:pt x="0" y="486968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2" name="Picture 10" descr="Y:\Macets\1_Прогноз\Презентеции\О КОМПАНИИ\2015\для PPT\3_6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186815"/>
            <a:ext cx="966788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46"/>
          <p:cNvSpPr/>
          <p:nvPr userDrawn="1"/>
        </p:nvSpPr>
        <p:spPr>
          <a:xfrm>
            <a:off x="5873558" y="5467813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9438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4" name="Picture 11" descr="Y:\Macets\1_Прогноз\Презентеции\О КОМПАНИИ\2015\для PPT\3_10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458983"/>
            <a:ext cx="1009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4822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531858" y="1186822"/>
            <a:ext cx="1978779" cy="2332807"/>
            <a:chOff x="2531858" y="1186822"/>
            <a:chExt cx="1978779" cy="2332807"/>
          </a:xfrm>
        </p:grpSpPr>
        <p:sp>
          <p:nvSpPr>
            <p:cNvPr id="6" name="object 9"/>
            <p:cNvSpPr/>
            <p:nvPr/>
          </p:nvSpPr>
          <p:spPr>
            <a:xfrm>
              <a:off x="2531858" y="1186822"/>
              <a:ext cx="1978779" cy="2332807"/>
            </a:xfrm>
            <a:custGeom>
              <a:avLst/>
              <a:gdLst/>
              <a:ahLst/>
              <a:cxnLst/>
              <a:rect l="l" t="t" r="r" b="b"/>
              <a:pathLst>
                <a:path w="1978779" h="2332807">
                  <a:moveTo>
                    <a:pt x="0" y="0"/>
                  </a:moveTo>
                  <a:lnTo>
                    <a:pt x="1978779" y="0"/>
                  </a:lnTo>
                  <a:lnTo>
                    <a:pt x="1978779" y="2332807"/>
                  </a:lnTo>
                  <a:lnTo>
                    <a:pt x="0" y="2332807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" name="object 17"/>
            <p:cNvSpPr/>
            <p:nvPr/>
          </p:nvSpPr>
          <p:spPr>
            <a:xfrm>
              <a:off x="3014474" y="1444752"/>
              <a:ext cx="1075946" cy="795531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Группа 7"/>
          <p:cNvGrpSpPr/>
          <p:nvPr userDrawn="1"/>
        </p:nvGrpSpPr>
        <p:grpSpPr>
          <a:xfrm>
            <a:off x="6754327" y="1186818"/>
            <a:ext cx="1978779" cy="2332804"/>
            <a:chOff x="6754327" y="1186818"/>
            <a:chExt cx="1978779" cy="2332804"/>
          </a:xfrm>
        </p:grpSpPr>
        <p:sp>
          <p:nvSpPr>
            <p:cNvPr id="9" name="object 3"/>
            <p:cNvSpPr/>
            <p:nvPr/>
          </p:nvSpPr>
          <p:spPr>
            <a:xfrm>
              <a:off x="6754327" y="1186818"/>
              <a:ext cx="1978779" cy="2332804"/>
            </a:xfrm>
            <a:custGeom>
              <a:avLst/>
              <a:gdLst/>
              <a:ahLst/>
              <a:cxnLst/>
              <a:rect l="l" t="t" r="r" b="b"/>
              <a:pathLst>
                <a:path w="1978779" h="2332804">
                  <a:moveTo>
                    <a:pt x="0" y="0"/>
                  </a:moveTo>
                  <a:lnTo>
                    <a:pt x="1978779" y="0"/>
                  </a:lnTo>
                  <a:lnTo>
                    <a:pt x="1978779" y="2332804"/>
                  </a:lnTo>
                  <a:lnTo>
                    <a:pt x="0" y="233280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object 5"/>
            <p:cNvSpPr/>
            <p:nvPr/>
          </p:nvSpPr>
          <p:spPr>
            <a:xfrm>
              <a:off x="7199373" y="1444752"/>
              <a:ext cx="996699" cy="795531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420627" y="1186818"/>
            <a:ext cx="1978775" cy="2332807"/>
            <a:chOff x="420627" y="1186818"/>
            <a:chExt cx="1978775" cy="2332807"/>
          </a:xfrm>
        </p:grpSpPr>
        <p:sp>
          <p:nvSpPr>
            <p:cNvPr id="12" name="object 5"/>
            <p:cNvSpPr/>
            <p:nvPr/>
          </p:nvSpPr>
          <p:spPr>
            <a:xfrm>
              <a:off x="420627" y="1186818"/>
              <a:ext cx="1978775" cy="2332807"/>
            </a:xfrm>
            <a:custGeom>
              <a:avLst/>
              <a:gdLst/>
              <a:ahLst/>
              <a:cxnLst/>
              <a:rect l="l" t="t" r="r" b="b"/>
              <a:pathLst>
                <a:path w="1978775" h="2332807">
                  <a:moveTo>
                    <a:pt x="0" y="0"/>
                  </a:moveTo>
                  <a:lnTo>
                    <a:pt x="1978775" y="0"/>
                  </a:lnTo>
                  <a:lnTo>
                    <a:pt x="1978775" y="2332807"/>
                  </a:lnTo>
                  <a:lnTo>
                    <a:pt x="0" y="2332807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pic>
          <p:nvPicPr>
            <p:cNvPr id="13" name="Picture 2" descr="Y:\Macets\1_Прогноз\Презентеции\О КОМПАНИИ\2015\для PPT\4_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09" y="1499616"/>
              <a:ext cx="712787" cy="76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 userDrawn="1"/>
        </p:nvGrpSpPr>
        <p:grpSpPr>
          <a:xfrm>
            <a:off x="4643175" y="1186814"/>
            <a:ext cx="1978775" cy="2332814"/>
            <a:chOff x="4643175" y="1186814"/>
            <a:chExt cx="1978775" cy="2332814"/>
          </a:xfrm>
        </p:grpSpPr>
        <p:sp>
          <p:nvSpPr>
            <p:cNvPr id="15" name="object 4"/>
            <p:cNvSpPr/>
            <p:nvPr/>
          </p:nvSpPr>
          <p:spPr>
            <a:xfrm>
              <a:off x="4643175" y="1186814"/>
              <a:ext cx="1978775" cy="2332814"/>
            </a:xfrm>
            <a:custGeom>
              <a:avLst/>
              <a:gdLst/>
              <a:ahLst/>
              <a:cxnLst/>
              <a:rect l="l" t="t" r="r" b="b"/>
              <a:pathLst>
                <a:path w="1978775" h="2332814">
                  <a:moveTo>
                    <a:pt x="0" y="0"/>
                  </a:moveTo>
                  <a:lnTo>
                    <a:pt x="1978775" y="0"/>
                  </a:lnTo>
                  <a:lnTo>
                    <a:pt x="1978775" y="2332814"/>
                  </a:lnTo>
                  <a:lnTo>
                    <a:pt x="0" y="233281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6" name="object 7"/>
            <p:cNvSpPr/>
            <p:nvPr/>
          </p:nvSpPr>
          <p:spPr>
            <a:xfrm>
              <a:off x="5282182" y="1502661"/>
              <a:ext cx="701042" cy="755909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6754335" y="3654648"/>
            <a:ext cx="1978775" cy="2332813"/>
            <a:chOff x="6754335" y="3654648"/>
            <a:chExt cx="1978775" cy="2332813"/>
          </a:xfrm>
        </p:grpSpPr>
        <p:sp>
          <p:nvSpPr>
            <p:cNvPr id="18" name="object 6"/>
            <p:cNvSpPr/>
            <p:nvPr/>
          </p:nvSpPr>
          <p:spPr>
            <a:xfrm>
              <a:off x="6754335" y="3654648"/>
              <a:ext cx="1978775" cy="2332813"/>
            </a:xfrm>
            <a:custGeom>
              <a:avLst/>
              <a:gdLst/>
              <a:ahLst/>
              <a:cxnLst/>
              <a:rect l="l" t="t" r="r" b="b"/>
              <a:pathLst>
                <a:path w="1978775" h="2332813">
                  <a:moveTo>
                    <a:pt x="0" y="0"/>
                  </a:moveTo>
                  <a:lnTo>
                    <a:pt x="1978775" y="0"/>
                  </a:lnTo>
                  <a:lnTo>
                    <a:pt x="1978775" y="2332813"/>
                  </a:lnTo>
                  <a:lnTo>
                    <a:pt x="0" y="233281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" name="object 11"/>
            <p:cNvSpPr/>
            <p:nvPr/>
          </p:nvSpPr>
          <p:spPr>
            <a:xfrm>
              <a:off x="7360916" y="3922768"/>
              <a:ext cx="768099" cy="774197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Группа 19"/>
          <p:cNvGrpSpPr/>
          <p:nvPr userDrawn="1"/>
        </p:nvGrpSpPr>
        <p:grpSpPr>
          <a:xfrm>
            <a:off x="420637" y="3654658"/>
            <a:ext cx="1978776" cy="2332803"/>
            <a:chOff x="420637" y="3654658"/>
            <a:chExt cx="1978776" cy="2332803"/>
          </a:xfrm>
        </p:grpSpPr>
        <p:sp>
          <p:nvSpPr>
            <p:cNvPr id="21" name="object 2"/>
            <p:cNvSpPr/>
            <p:nvPr/>
          </p:nvSpPr>
          <p:spPr>
            <a:xfrm>
              <a:off x="420637" y="3654658"/>
              <a:ext cx="1978776" cy="2332803"/>
            </a:xfrm>
            <a:custGeom>
              <a:avLst/>
              <a:gdLst/>
              <a:ahLst/>
              <a:cxnLst/>
              <a:rect l="l" t="t" r="r" b="b"/>
              <a:pathLst>
                <a:path w="1978776" h="2332803">
                  <a:moveTo>
                    <a:pt x="0" y="0"/>
                  </a:moveTo>
                  <a:lnTo>
                    <a:pt x="1978776" y="0"/>
                  </a:lnTo>
                  <a:lnTo>
                    <a:pt x="1978776" y="2332803"/>
                  </a:lnTo>
                  <a:lnTo>
                    <a:pt x="0" y="233280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object 3"/>
            <p:cNvSpPr/>
            <p:nvPr/>
          </p:nvSpPr>
          <p:spPr>
            <a:xfrm>
              <a:off x="960123" y="3922768"/>
              <a:ext cx="932691" cy="783341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Группа 22"/>
          <p:cNvGrpSpPr/>
          <p:nvPr userDrawn="1"/>
        </p:nvGrpSpPr>
        <p:grpSpPr>
          <a:xfrm>
            <a:off x="2531865" y="3654648"/>
            <a:ext cx="1978779" cy="2332813"/>
            <a:chOff x="2531865" y="3654648"/>
            <a:chExt cx="1978779" cy="2332813"/>
          </a:xfrm>
        </p:grpSpPr>
        <p:sp>
          <p:nvSpPr>
            <p:cNvPr id="24" name="object 8"/>
            <p:cNvSpPr/>
            <p:nvPr/>
          </p:nvSpPr>
          <p:spPr>
            <a:xfrm>
              <a:off x="2531865" y="3654648"/>
              <a:ext cx="1978779" cy="2332813"/>
            </a:xfrm>
            <a:custGeom>
              <a:avLst/>
              <a:gdLst/>
              <a:ahLst/>
              <a:cxnLst/>
              <a:rect l="l" t="t" r="r" b="b"/>
              <a:pathLst>
                <a:path w="1978779" h="2332813">
                  <a:moveTo>
                    <a:pt x="0" y="0"/>
                  </a:moveTo>
                  <a:lnTo>
                    <a:pt x="1978779" y="0"/>
                  </a:lnTo>
                  <a:lnTo>
                    <a:pt x="1978779" y="2332813"/>
                  </a:lnTo>
                  <a:lnTo>
                    <a:pt x="0" y="233281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object 15"/>
            <p:cNvSpPr/>
            <p:nvPr/>
          </p:nvSpPr>
          <p:spPr>
            <a:xfrm>
              <a:off x="3142490" y="3904480"/>
              <a:ext cx="755906" cy="798580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Группа 25"/>
          <p:cNvGrpSpPr/>
          <p:nvPr userDrawn="1"/>
        </p:nvGrpSpPr>
        <p:grpSpPr>
          <a:xfrm>
            <a:off x="4643099" y="3654650"/>
            <a:ext cx="1978776" cy="2332814"/>
            <a:chOff x="4643099" y="3654650"/>
            <a:chExt cx="1978776" cy="2332814"/>
          </a:xfrm>
        </p:grpSpPr>
        <p:sp>
          <p:nvSpPr>
            <p:cNvPr id="27" name="object 7"/>
            <p:cNvSpPr/>
            <p:nvPr/>
          </p:nvSpPr>
          <p:spPr>
            <a:xfrm>
              <a:off x="4643099" y="3654650"/>
              <a:ext cx="1978776" cy="2332814"/>
            </a:xfrm>
            <a:custGeom>
              <a:avLst/>
              <a:gdLst/>
              <a:ahLst/>
              <a:cxnLst/>
              <a:rect l="l" t="t" r="r" b="b"/>
              <a:pathLst>
                <a:path w="1978776" h="2332814">
                  <a:moveTo>
                    <a:pt x="0" y="0"/>
                  </a:moveTo>
                  <a:lnTo>
                    <a:pt x="1978776" y="0"/>
                  </a:lnTo>
                  <a:lnTo>
                    <a:pt x="1978776" y="2332814"/>
                  </a:lnTo>
                  <a:lnTo>
                    <a:pt x="0" y="233281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object 13"/>
            <p:cNvSpPr/>
            <p:nvPr/>
          </p:nvSpPr>
          <p:spPr>
            <a:xfrm>
              <a:off x="5138924" y="3904480"/>
              <a:ext cx="981460" cy="804675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237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bject 55"/>
          <p:cNvSpPr txBox="1"/>
          <p:nvPr userDrawn="1"/>
        </p:nvSpPr>
        <p:spPr>
          <a:xfrm>
            <a:off x="420951" y="1180148"/>
            <a:ext cx="2931925" cy="1844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5" name="object 56"/>
          <p:cNvSpPr txBox="1"/>
          <p:nvPr userDrawn="1"/>
        </p:nvSpPr>
        <p:spPr>
          <a:xfrm>
            <a:off x="4099241" y="1180148"/>
            <a:ext cx="0" cy="1844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6" name="object 57"/>
          <p:cNvSpPr txBox="1"/>
          <p:nvPr userDrawn="1"/>
        </p:nvSpPr>
        <p:spPr>
          <a:xfrm>
            <a:off x="420951" y="2589684"/>
            <a:ext cx="2931925" cy="435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65" name="object 13"/>
          <p:cNvSpPr/>
          <p:nvPr/>
        </p:nvSpPr>
        <p:spPr>
          <a:xfrm>
            <a:off x="420951" y="1180148"/>
            <a:ext cx="3678289" cy="1844870"/>
          </a:xfrm>
          <a:custGeom>
            <a:avLst/>
            <a:gdLst/>
            <a:ahLst/>
            <a:cxnLst/>
            <a:rect l="l" t="t" r="r" b="b"/>
            <a:pathLst>
              <a:path w="3678289" h="1844870">
                <a:moveTo>
                  <a:pt x="3678289" y="0"/>
                </a:moveTo>
                <a:lnTo>
                  <a:pt x="0" y="0"/>
                </a:lnTo>
                <a:lnTo>
                  <a:pt x="0" y="1844870"/>
                </a:lnTo>
                <a:lnTo>
                  <a:pt x="3678289" y="1844870"/>
                </a:lnTo>
                <a:lnTo>
                  <a:pt x="3678289" y="0"/>
                </a:lnTo>
              </a:path>
            </a:pathLst>
          </a:custGeom>
          <a:solidFill>
            <a:srgbClr val="85CCF0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6" name="object 14"/>
          <p:cNvSpPr/>
          <p:nvPr/>
        </p:nvSpPr>
        <p:spPr>
          <a:xfrm>
            <a:off x="3352877" y="2589684"/>
            <a:ext cx="746693" cy="435293"/>
          </a:xfrm>
          <a:custGeom>
            <a:avLst/>
            <a:gdLst/>
            <a:ahLst/>
            <a:cxnLst/>
            <a:rect l="l" t="t" r="r" b="b"/>
            <a:pathLst>
              <a:path w="746693" h="435293">
                <a:moveTo>
                  <a:pt x="0" y="0"/>
                </a:moveTo>
                <a:lnTo>
                  <a:pt x="746693" y="0"/>
                </a:lnTo>
                <a:lnTo>
                  <a:pt x="746693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8FC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67" name="Picture 2" descr="Y:\Macets\1_Прогноз\Презентеции\О КОМПАНИИ\2015\для PPT\0520480480510480510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823" y="2727200"/>
            <a:ext cx="604800" cy="1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9"/>
          <p:cNvSpPr/>
          <p:nvPr/>
        </p:nvSpPr>
        <p:spPr>
          <a:xfrm>
            <a:off x="6323760" y="1180021"/>
            <a:ext cx="2399283" cy="435295"/>
          </a:xfrm>
          <a:custGeom>
            <a:avLst/>
            <a:gdLst/>
            <a:ahLst/>
            <a:cxnLst/>
            <a:rect l="l" t="t" r="r" b="b"/>
            <a:pathLst>
              <a:path w="2399283" h="435295">
                <a:moveTo>
                  <a:pt x="0" y="0"/>
                </a:moveTo>
                <a:lnTo>
                  <a:pt x="2399283" y="0"/>
                </a:lnTo>
                <a:lnTo>
                  <a:pt x="2399283" y="435295"/>
                </a:lnTo>
                <a:lnTo>
                  <a:pt x="0" y="435295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object 60"/>
          <p:cNvSpPr txBox="1"/>
          <p:nvPr/>
        </p:nvSpPr>
        <p:spPr>
          <a:xfrm>
            <a:off x="6311880" y="1180021"/>
            <a:ext cx="2411164" cy="43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55" name="object 5"/>
          <p:cNvSpPr/>
          <p:nvPr/>
        </p:nvSpPr>
        <p:spPr>
          <a:xfrm>
            <a:off x="4273764" y="1180021"/>
            <a:ext cx="2026235" cy="435295"/>
          </a:xfrm>
          <a:custGeom>
            <a:avLst/>
            <a:gdLst/>
            <a:ahLst/>
            <a:cxnLst/>
            <a:rect l="l" t="t" r="r" b="b"/>
            <a:pathLst>
              <a:path w="2026235" h="435295">
                <a:moveTo>
                  <a:pt x="0" y="0"/>
                </a:moveTo>
                <a:lnTo>
                  <a:pt x="2026235" y="0"/>
                </a:lnTo>
                <a:lnTo>
                  <a:pt x="2026235" y="435295"/>
                </a:lnTo>
                <a:lnTo>
                  <a:pt x="0" y="435295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object 59"/>
          <p:cNvSpPr txBox="1"/>
          <p:nvPr/>
        </p:nvSpPr>
        <p:spPr>
          <a:xfrm>
            <a:off x="4273764" y="1180021"/>
            <a:ext cx="2038115" cy="43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58" name="object 37"/>
          <p:cNvSpPr/>
          <p:nvPr/>
        </p:nvSpPr>
        <p:spPr>
          <a:xfrm>
            <a:off x="5004000" y="1271668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59" name="Picture 2" descr="Y:\Macets\1_Прогноз\Презентеции\О КОМПАНИИ\2015\для PPT\05204804805104805105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856" y="1318015"/>
            <a:ext cx="601200" cy="1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6"/>
          <p:cNvSpPr/>
          <p:nvPr/>
        </p:nvSpPr>
        <p:spPr>
          <a:xfrm>
            <a:off x="8243186" y="1649912"/>
            <a:ext cx="479858" cy="435293"/>
          </a:xfrm>
          <a:custGeom>
            <a:avLst/>
            <a:gdLst/>
            <a:ahLst/>
            <a:cxnLst/>
            <a:rect l="l" t="t" r="r" b="b"/>
            <a:pathLst>
              <a:path w="479858" h="435293">
                <a:moveTo>
                  <a:pt x="0" y="435293"/>
                </a:moveTo>
                <a:lnTo>
                  <a:pt x="479858" y="435293"/>
                </a:lnTo>
                <a:lnTo>
                  <a:pt x="479858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48" name="object 10"/>
          <p:cNvSpPr/>
          <p:nvPr/>
        </p:nvSpPr>
        <p:spPr>
          <a:xfrm>
            <a:off x="6323760" y="1649912"/>
            <a:ext cx="1919425" cy="435293"/>
          </a:xfrm>
          <a:custGeom>
            <a:avLst/>
            <a:gdLst/>
            <a:ahLst/>
            <a:cxnLst/>
            <a:rect l="l" t="t" r="r" b="b"/>
            <a:pathLst>
              <a:path w="1919425" h="435293">
                <a:moveTo>
                  <a:pt x="0" y="0"/>
                </a:moveTo>
                <a:lnTo>
                  <a:pt x="1919425" y="0"/>
                </a:lnTo>
                <a:lnTo>
                  <a:pt x="191942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9" name="object 62"/>
          <p:cNvSpPr txBox="1"/>
          <p:nvPr/>
        </p:nvSpPr>
        <p:spPr>
          <a:xfrm>
            <a:off x="6311880" y="1615316"/>
            <a:ext cx="1931306" cy="469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42" name="object 2"/>
          <p:cNvSpPr/>
          <p:nvPr/>
        </p:nvSpPr>
        <p:spPr>
          <a:xfrm>
            <a:off x="4273764" y="1649912"/>
            <a:ext cx="2026235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object 61"/>
          <p:cNvSpPr txBox="1"/>
          <p:nvPr/>
        </p:nvSpPr>
        <p:spPr>
          <a:xfrm>
            <a:off x="4273764" y="1615316"/>
            <a:ext cx="2038115" cy="469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45" name="object 37"/>
          <p:cNvSpPr/>
          <p:nvPr/>
        </p:nvSpPr>
        <p:spPr>
          <a:xfrm>
            <a:off x="5004000" y="1741558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46" name="Picture 3" descr="Y:\Macets\1_Прогноз\Презентеции\О КОМПАНИИ\2015\для PPT\92030cfa6a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831" y="1809614"/>
            <a:ext cx="603250" cy="1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7"/>
          <p:cNvSpPr/>
          <p:nvPr/>
        </p:nvSpPr>
        <p:spPr>
          <a:xfrm>
            <a:off x="7763334" y="2119798"/>
            <a:ext cx="959709" cy="435293"/>
          </a:xfrm>
          <a:custGeom>
            <a:avLst/>
            <a:gdLst/>
            <a:ahLst/>
            <a:cxnLst/>
            <a:rect l="l" t="t" r="r" b="b"/>
            <a:pathLst>
              <a:path w="959709" h="435293">
                <a:moveTo>
                  <a:pt x="0" y="435293"/>
                </a:moveTo>
                <a:lnTo>
                  <a:pt x="959709" y="435293"/>
                </a:lnTo>
                <a:lnTo>
                  <a:pt x="959709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6323766" y="2119798"/>
            <a:ext cx="1439567" cy="435293"/>
          </a:xfrm>
          <a:custGeom>
            <a:avLst/>
            <a:gdLst/>
            <a:ahLst/>
            <a:cxnLst/>
            <a:rect l="l" t="t" r="r" b="b"/>
            <a:pathLst>
              <a:path w="1439567" h="435293">
                <a:moveTo>
                  <a:pt x="0" y="0"/>
                </a:moveTo>
                <a:lnTo>
                  <a:pt x="1439567" y="0"/>
                </a:lnTo>
                <a:lnTo>
                  <a:pt x="1439567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6" name="object 64"/>
          <p:cNvSpPr txBox="1"/>
          <p:nvPr/>
        </p:nvSpPr>
        <p:spPr>
          <a:xfrm>
            <a:off x="6311880" y="2085206"/>
            <a:ext cx="1451454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9" name="object 3"/>
          <p:cNvSpPr/>
          <p:nvPr/>
        </p:nvSpPr>
        <p:spPr>
          <a:xfrm>
            <a:off x="4273764" y="2119798"/>
            <a:ext cx="2026235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object 63"/>
          <p:cNvSpPr txBox="1"/>
          <p:nvPr/>
        </p:nvSpPr>
        <p:spPr>
          <a:xfrm>
            <a:off x="4273764" y="2085206"/>
            <a:ext cx="2038115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32" name="object 37"/>
          <p:cNvSpPr/>
          <p:nvPr/>
        </p:nvSpPr>
        <p:spPr>
          <a:xfrm>
            <a:off x="5004000" y="2211444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33" name="Picture 4" descr="Y:\Macets\1_Прогноз\Презентеции\О КОМПАНИИ\2015\для PPT\kommersant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056" y="2299832"/>
            <a:ext cx="604800" cy="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8"/>
          <p:cNvSpPr/>
          <p:nvPr/>
        </p:nvSpPr>
        <p:spPr>
          <a:xfrm>
            <a:off x="6743160" y="2589684"/>
            <a:ext cx="1979884" cy="435293"/>
          </a:xfrm>
          <a:custGeom>
            <a:avLst/>
            <a:gdLst/>
            <a:ahLst/>
            <a:cxnLst/>
            <a:rect l="l" t="t" r="r" b="b"/>
            <a:pathLst>
              <a:path w="1979884" h="435293">
                <a:moveTo>
                  <a:pt x="0" y="435293"/>
                </a:moveTo>
                <a:lnTo>
                  <a:pt x="1979884" y="435293"/>
                </a:lnTo>
                <a:lnTo>
                  <a:pt x="1979884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object 12"/>
          <p:cNvSpPr/>
          <p:nvPr/>
        </p:nvSpPr>
        <p:spPr>
          <a:xfrm>
            <a:off x="6323770" y="2589714"/>
            <a:ext cx="419389" cy="435240"/>
          </a:xfrm>
          <a:custGeom>
            <a:avLst/>
            <a:gdLst/>
            <a:ahLst/>
            <a:cxnLst/>
            <a:rect l="l" t="t" r="r" b="b"/>
            <a:pathLst>
              <a:path w="419389" h="435240">
                <a:moveTo>
                  <a:pt x="0" y="0"/>
                </a:moveTo>
                <a:lnTo>
                  <a:pt x="419389" y="0"/>
                </a:lnTo>
                <a:lnTo>
                  <a:pt x="419389" y="435240"/>
                </a:lnTo>
                <a:lnTo>
                  <a:pt x="0" y="435240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6311880" y="2555092"/>
            <a:ext cx="431279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16" name="object 4"/>
          <p:cNvSpPr/>
          <p:nvPr/>
        </p:nvSpPr>
        <p:spPr>
          <a:xfrm>
            <a:off x="4273764" y="2589684"/>
            <a:ext cx="2026235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object 65"/>
          <p:cNvSpPr txBox="1"/>
          <p:nvPr/>
        </p:nvSpPr>
        <p:spPr>
          <a:xfrm>
            <a:off x="4273764" y="2555092"/>
            <a:ext cx="2038115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19" name="object 37"/>
          <p:cNvSpPr/>
          <p:nvPr/>
        </p:nvSpPr>
        <p:spPr>
          <a:xfrm>
            <a:off x="5004000" y="2681334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0" name="Picture 5" descr="Y:\Macets\1_Прогноз\Презентеции\О КОМПАНИИ\2015\для PPT\SoftwareMagLogoOrange-450x21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056" y="2660834"/>
            <a:ext cx="604800" cy="2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bject 37"/>
          <p:cNvSpPr/>
          <p:nvPr/>
        </p:nvSpPr>
        <p:spPr>
          <a:xfrm>
            <a:off x="6345755" y="3369538"/>
            <a:ext cx="0" cy="2393579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9" name="object 52"/>
          <p:cNvSpPr txBox="1"/>
          <p:nvPr/>
        </p:nvSpPr>
        <p:spPr>
          <a:xfrm>
            <a:off x="3352885" y="3729539"/>
            <a:ext cx="746686" cy="2033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70" name="object 54"/>
          <p:cNvSpPr txBox="1"/>
          <p:nvPr/>
        </p:nvSpPr>
        <p:spPr>
          <a:xfrm>
            <a:off x="420959" y="3729539"/>
            <a:ext cx="746758" cy="2033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xmlns="" val="208306509"/>
              </p:ext>
            </p:extLst>
          </p:nvPr>
        </p:nvGraphicFramePr>
        <p:xfrm>
          <a:off x="533400" y="3810000"/>
          <a:ext cx="224032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5" name="object 25"/>
          <p:cNvSpPr/>
          <p:nvPr/>
        </p:nvSpPr>
        <p:spPr>
          <a:xfrm>
            <a:off x="1170870" y="4342461"/>
            <a:ext cx="970505" cy="970505"/>
          </a:xfrm>
          <a:custGeom>
            <a:avLst/>
            <a:gdLst/>
            <a:ahLst/>
            <a:cxnLst/>
            <a:rect l="l" t="t" r="r" b="b"/>
            <a:pathLst>
              <a:path w="970505" h="970505">
                <a:moveTo>
                  <a:pt x="486162" y="0"/>
                </a:moveTo>
                <a:lnTo>
                  <a:pt x="411250" y="5734"/>
                </a:lnTo>
                <a:lnTo>
                  <a:pt x="338629" y="22802"/>
                </a:lnTo>
                <a:lnTo>
                  <a:pt x="269611" y="50675"/>
                </a:lnTo>
                <a:lnTo>
                  <a:pt x="205504" y="88824"/>
                </a:lnTo>
                <a:lnTo>
                  <a:pt x="147619" y="136719"/>
                </a:lnTo>
                <a:lnTo>
                  <a:pt x="97265" y="193833"/>
                </a:lnTo>
                <a:lnTo>
                  <a:pt x="75321" y="225681"/>
                </a:lnTo>
                <a:lnTo>
                  <a:pt x="55751" y="259635"/>
                </a:lnTo>
                <a:lnTo>
                  <a:pt x="38720" y="295629"/>
                </a:lnTo>
                <a:lnTo>
                  <a:pt x="24647" y="332881"/>
                </a:lnTo>
                <a:lnTo>
                  <a:pt x="13806" y="370541"/>
                </a:lnTo>
                <a:lnTo>
                  <a:pt x="6128" y="408448"/>
                </a:lnTo>
                <a:lnTo>
                  <a:pt x="1548" y="446436"/>
                </a:lnTo>
                <a:lnTo>
                  <a:pt x="0" y="484342"/>
                </a:lnTo>
                <a:lnTo>
                  <a:pt x="1417" y="522003"/>
                </a:lnTo>
                <a:lnTo>
                  <a:pt x="12884" y="595933"/>
                </a:lnTo>
                <a:lnTo>
                  <a:pt x="35421" y="666917"/>
                </a:lnTo>
                <a:lnTo>
                  <a:pt x="68498" y="733643"/>
                </a:lnTo>
                <a:lnTo>
                  <a:pt x="111586" y="794803"/>
                </a:lnTo>
                <a:lnTo>
                  <a:pt x="164157" y="849087"/>
                </a:lnTo>
                <a:lnTo>
                  <a:pt x="193833" y="873241"/>
                </a:lnTo>
                <a:lnTo>
                  <a:pt x="225681" y="895184"/>
                </a:lnTo>
                <a:lnTo>
                  <a:pt x="259635" y="914754"/>
                </a:lnTo>
                <a:lnTo>
                  <a:pt x="295629" y="931786"/>
                </a:lnTo>
                <a:lnTo>
                  <a:pt x="332881" y="945858"/>
                </a:lnTo>
                <a:lnTo>
                  <a:pt x="370541" y="956700"/>
                </a:lnTo>
                <a:lnTo>
                  <a:pt x="408448" y="964378"/>
                </a:lnTo>
                <a:lnTo>
                  <a:pt x="446436" y="968957"/>
                </a:lnTo>
                <a:lnTo>
                  <a:pt x="484342" y="970505"/>
                </a:lnTo>
                <a:lnTo>
                  <a:pt x="522003" y="969088"/>
                </a:lnTo>
                <a:lnTo>
                  <a:pt x="595933" y="957620"/>
                </a:lnTo>
                <a:lnTo>
                  <a:pt x="666917" y="935083"/>
                </a:lnTo>
                <a:lnTo>
                  <a:pt x="733643" y="902006"/>
                </a:lnTo>
                <a:lnTo>
                  <a:pt x="794803" y="858918"/>
                </a:lnTo>
                <a:lnTo>
                  <a:pt x="849087" y="806347"/>
                </a:lnTo>
                <a:lnTo>
                  <a:pt x="873241" y="776672"/>
                </a:lnTo>
                <a:lnTo>
                  <a:pt x="895184" y="744824"/>
                </a:lnTo>
                <a:lnTo>
                  <a:pt x="914754" y="710869"/>
                </a:lnTo>
                <a:lnTo>
                  <a:pt x="931786" y="674875"/>
                </a:lnTo>
                <a:lnTo>
                  <a:pt x="945858" y="637624"/>
                </a:lnTo>
                <a:lnTo>
                  <a:pt x="956700" y="599963"/>
                </a:lnTo>
                <a:lnTo>
                  <a:pt x="964378" y="562057"/>
                </a:lnTo>
                <a:lnTo>
                  <a:pt x="968957" y="524068"/>
                </a:lnTo>
                <a:lnTo>
                  <a:pt x="970505" y="486162"/>
                </a:lnTo>
                <a:lnTo>
                  <a:pt x="969088" y="448501"/>
                </a:lnTo>
                <a:lnTo>
                  <a:pt x="957620" y="374571"/>
                </a:lnTo>
                <a:lnTo>
                  <a:pt x="935083" y="303588"/>
                </a:lnTo>
                <a:lnTo>
                  <a:pt x="902006" y="236862"/>
                </a:lnTo>
                <a:lnTo>
                  <a:pt x="858918" y="175702"/>
                </a:lnTo>
                <a:lnTo>
                  <a:pt x="806347" y="121418"/>
                </a:lnTo>
                <a:lnTo>
                  <a:pt x="776672" y="97265"/>
                </a:lnTo>
                <a:lnTo>
                  <a:pt x="744824" y="75321"/>
                </a:lnTo>
                <a:lnTo>
                  <a:pt x="710869" y="55751"/>
                </a:lnTo>
                <a:lnTo>
                  <a:pt x="674875" y="38720"/>
                </a:lnTo>
                <a:lnTo>
                  <a:pt x="637624" y="24647"/>
                </a:lnTo>
                <a:lnTo>
                  <a:pt x="599963" y="13806"/>
                </a:lnTo>
                <a:lnTo>
                  <a:pt x="562057" y="6128"/>
                </a:lnTo>
                <a:lnTo>
                  <a:pt x="524068" y="1548"/>
                </a:lnTo>
                <a:lnTo>
                  <a:pt x="486162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6" name="object 14"/>
          <p:cNvSpPr txBox="1"/>
          <p:nvPr/>
        </p:nvSpPr>
        <p:spPr>
          <a:xfrm>
            <a:off x="1186222" y="4610152"/>
            <a:ext cx="971550" cy="379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55"/>
              </a:lnSpc>
              <a:spcBef>
                <a:spcPts val="147"/>
              </a:spcBef>
            </a:pPr>
            <a:r>
              <a:rPr lang="ru-RU" sz="3000" spc="13" baseline="3034" dirty="0" smtClean="0">
                <a:solidFill>
                  <a:srgbClr val="0D5CA3"/>
                </a:solidFill>
                <a:cs typeface="Calibri Light"/>
              </a:rPr>
              <a:t>68,7%</a:t>
            </a:r>
            <a:endParaRPr sz="3000" dirty="0">
              <a:solidFill>
                <a:srgbClr val="000000"/>
              </a:solidFill>
              <a:cs typeface="Calibri Light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656122" y="4038600"/>
            <a:ext cx="0" cy="3147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075222" y="5016844"/>
            <a:ext cx="304800" cy="12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bject 45"/>
          <p:cNvSpPr txBox="1"/>
          <p:nvPr/>
        </p:nvSpPr>
        <p:spPr>
          <a:xfrm>
            <a:off x="398244" y="5856093"/>
            <a:ext cx="383470" cy="183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baseline="2184" dirty="0" smtClean="0">
                <a:solidFill>
                  <a:srgbClr val="24B8FF"/>
                </a:solidFill>
                <a:cs typeface="Calibri Light"/>
              </a:rPr>
              <a:t>2013</a:t>
            </a:r>
            <a:endParaRPr sz="1250" dirty="0">
              <a:solidFill>
                <a:srgbClr val="000000"/>
              </a:solidFill>
              <a:cs typeface="Calibri Light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420959" y="3369538"/>
            <a:ext cx="746758" cy="2393579"/>
            <a:chOff x="420959" y="3369538"/>
            <a:chExt cx="746758" cy="2393579"/>
          </a:xfrm>
        </p:grpSpPr>
        <p:sp>
          <p:nvSpPr>
            <p:cNvPr id="78" name="object 16"/>
            <p:cNvSpPr/>
            <p:nvPr/>
          </p:nvSpPr>
          <p:spPr>
            <a:xfrm>
              <a:off x="420959" y="3369538"/>
              <a:ext cx="0" cy="2393579"/>
            </a:xfrm>
            <a:custGeom>
              <a:avLst/>
              <a:gdLst/>
              <a:ahLst/>
              <a:cxnLst/>
              <a:rect l="l" t="t" r="r" b="b"/>
              <a:pathLst>
                <a:path h="2393579">
                  <a:moveTo>
                    <a:pt x="0" y="2393579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9" name="object 3"/>
            <p:cNvSpPr/>
            <p:nvPr/>
          </p:nvSpPr>
          <p:spPr>
            <a:xfrm>
              <a:off x="420959" y="3369538"/>
              <a:ext cx="0" cy="2393579"/>
            </a:xfrm>
            <a:custGeom>
              <a:avLst/>
              <a:gdLst/>
              <a:ahLst/>
              <a:cxnLst/>
              <a:rect l="l" t="t" r="r" b="b"/>
              <a:pathLst>
                <a:path h="2393579">
                  <a:moveTo>
                    <a:pt x="0" y="2393579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80" name="Группа 79"/>
            <p:cNvGrpSpPr/>
            <p:nvPr/>
          </p:nvGrpSpPr>
          <p:grpSpPr>
            <a:xfrm>
              <a:off x="420959" y="3369538"/>
              <a:ext cx="746758" cy="360000"/>
              <a:chOff x="420959" y="3369538"/>
              <a:chExt cx="746758" cy="360000"/>
            </a:xfrm>
          </p:grpSpPr>
          <p:sp>
            <p:nvSpPr>
              <p:cNvPr id="81" name="object 15"/>
              <p:cNvSpPr/>
              <p:nvPr/>
            </p:nvSpPr>
            <p:spPr>
              <a:xfrm>
                <a:off x="420959" y="3369538"/>
                <a:ext cx="74675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746758" h="360000">
                    <a:moveTo>
                      <a:pt x="746758" y="0"/>
                    </a:moveTo>
                    <a:lnTo>
                      <a:pt x="0" y="0"/>
                    </a:lnTo>
                    <a:lnTo>
                      <a:pt x="0" y="360000"/>
                    </a:lnTo>
                    <a:lnTo>
                      <a:pt x="746758" y="360000"/>
                    </a:lnTo>
                    <a:lnTo>
                      <a:pt x="746758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object 53"/>
              <p:cNvSpPr txBox="1"/>
              <p:nvPr/>
            </p:nvSpPr>
            <p:spPr>
              <a:xfrm>
                <a:off x="420959" y="3369538"/>
                <a:ext cx="746758" cy="360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3" name="Picture 6" descr="Y:\Macets\1_Прогноз\Презентеции\О КОМПАНИИ\2015\для PPT\TAdviser_logo_wiki_overlay_color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38" y="3498886"/>
                <a:ext cx="604800" cy="101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4" name="object 46"/>
          <p:cNvSpPr txBox="1"/>
          <p:nvPr/>
        </p:nvSpPr>
        <p:spPr>
          <a:xfrm>
            <a:off x="3330191" y="5856187"/>
            <a:ext cx="383497" cy="18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baseline="2184" dirty="0" smtClean="0">
                <a:solidFill>
                  <a:srgbClr val="24B8FF"/>
                </a:solidFill>
                <a:cs typeface="Calibri Light"/>
              </a:rPr>
              <a:t>201</a:t>
            </a:r>
            <a:r>
              <a:rPr lang="ru-RU" sz="1875" baseline="2184" dirty="0" smtClean="0">
                <a:solidFill>
                  <a:srgbClr val="24B8FF"/>
                </a:solidFill>
                <a:cs typeface="Calibri Light"/>
              </a:rPr>
              <a:t>4</a:t>
            </a:r>
            <a:endParaRPr sz="1250" dirty="0">
              <a:solidFill>
                <a:srgbClr val="000000"/>
              </a:solidFill>
              <a:cs typeface="Calibri Light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352877" y="3369538"/>
            <a:ext cx="746694" cy="2393579"/>
            <a:chOff x="3352877" y="3369538"/>
            <a:chExt cx="746694" cy="2393579"/>
          </a:xfrm>
        </p:grpSpPr>
        <p:sp>
          <p:nvSpPr>
            <p:cNvPr id="96" name="object 27"/>
            <p:cNvSpPr/>
            <p:nvPr/>
          </p:nvSpPr>
          <p:spPr>
            <a:xfrm>
              <a:off x="3352885" y="3369538"/>
              <a:ext cx="0" cy="2393579"/>
            </a:xfrm>
            <a:custGeom>
              <a:avLst/>
              <a:gdLst/>
              <a:ahLst/>
              <a:cxnLst/>
              <a:rect l="l" t="t" r="r" b="b"/>
              <a:pathLst>
                <a:path h="2393579">
                  <a:moveTo>
                    <a:pt x="0" y="2393579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3352877" y="3369538"/>
              <a:ext cx="746694" cy="360000"/>
              <a:chOff x="3352877" y="3369538"/>
              <a:chExt cx="746694" cy="360000"/>
            </a:xfrm>
          </p:grpSpPr>
          <p:sp>
            <p:nvSpPr>
              <p:cNvPr id="98" name="object 26"/>
              <p:cNvSpPr/>
              <p:nvPr/>
            </p:nvSpPr>
            <p:spPr>
              <a:xfrm>
                <a:off x="3352877" y="3369538"/>
                <a:ext cx="74669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746693" h="360000">
                    <a:moveTo>
                      <a:pt x="0" y="0"/>
                    </a:moveTo>
                    <a:lnTo>
                      <a:pt x="746693" y="0"/>
                    </a:lnTo>
                    <a:lnTo>
                      <a:pt x="746693" y="360000"/>
                    </a:lnTo>
                    <a:lnTo>
                      <a:pt x="0" y="3600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object 51"/>
              <p:cNvSpPr txBox="1"/>
              <p:nvPr/>
            </p:nvSpPr>
            <p:spPr>
              <a:xfrm>
                <a:off x="3352885" y="3369538"/>
                <a:ext cx="746686" cy="360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0" name="Picture 7" descr="Y:\Macets\1_Прогноз\Презентеции\О КОМПАНИИ\2015\для PPT\idc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5428" y="3401304"/>
                <a:ext cx="561600" cy="296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28" name="Диаграмма 127"/>
          <p:cNvGraphicFramePr/>
          <p:nvPr>
            <p:extLst>
              <p:ext uri="{D42A27DB-BD31-4B8C-83A1-F6EECF244321}">
                <p14:modId xmlns:p14="http://schemas.microsoft.com/office/powerpoint/2010/main" xmlns="" val="3118092267"/>
              </p:ext>
            </p:extLst>
          </p:nvPr>
        </p:nvGraphicFramePr>
        <p:xfrm>
          <a:off x="6290222" y="3810000"/>
          <a:ext cx="235172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2" name="object 48"/>
          <p:cNvSpPr/>
          <p:nvPr userDrawn="1"/>
        </p:nvSpPr>
        <p:spPr>
          <a:xfrm>
            <a:off x="6981190" y="4353366"/>
            <a:ext cx="970667" cy="970669"/>
          </a:xfrm>
          <a:custGeom>
            <a:avLst/>
            <a:gdLst/>
            <a:ahLst/>
            <a:cxnLst/>
            <a:rect l="l" t="t" r="r" b="b"/>
            <a:pathLst>
              <a:path w="970667" h="970669">
                <a:moveTo>
                  <a:pt x="486726" y="0"/>
                </a:moveTo>
                <a:lnTo>
                  <a:pt x="412107" y="5622"/>
                </a:lnTo>
                <a:lnTo>
                  <a:pt x="339556" y="22514"/>
                </a:lnTo>
                <a:lnTo>
                  <a:pt x="270421" y="50250"/>
                </a:lnTo>
                <a:lnTo>
                  <a:pt x="206050" y="88407"/>
                </a:lnTo>
                <a:lnTo>
                  <a:pt x="147789" y="136559"/>
                </a:lnTo>
                <a:lnTo>
                  <a:pt x="121371" y="164250"/>
                </a:lnTo>
                <a:lnTo>
                  <a:pt x="96986" y="194282"/>
                </a:lnTo>
                <a:lnTo>
                  <a:pt x="74803" y="226600"/>
                </a:lnTo>
                <a:lnTo>
                  <a:pt x="54989" y="261152"/>
                </a:lnTo>
                <a:lnTo>
                  <a:pt x="38030" y="297190"/>
                </a:lnTo>
                <a:lnTo>
                  <a:pt x="24259" y="333890"/>
                </a:lnTo>
                <a:lnTo>
                  <a:pt x="13623" y="371084"/>
                </a:lnTo>
                <a:lnTo>
                  <a:pt x="6070" y="408603"/>
                </a:lnTo>
                <a:lnTo>
                  <a:pt x="0" y="483943"/>
                </a:lnTo>
                <a:lnTo>
                  <a:pt x="1376" y="521427"/>
                </a:lnTo>
                <a:lnTo>
                  <a:pt x="12686" y="595181"/>
                </a:lnTo>
                <a:lnTo>
                  <a:pt x="35053" y="666192"/>
                </a:lnTo>
                <a:lnTo>
                  <a:pt x="68052" y="733114"/>
                </a:lnTo>
                <a:lnTo>
                  <a:pt x="111259" y="794599"/>
                </a:lnTo>
                <a:lnTo>
                  <a:pt x="164249" y="849299"/>
                </a:lnTo>
                <a:lnTo>
                  <a:pt x="194280" y="873683"/>
                </a:lnTo>
                <a:lnTo>
                  <a:pt x="226598" y="895866"/>
                </a:lnTo>
                <a:lnTo>
                  <a:pt x="261150" y="915679"/>
                </a:lnTo>
                <a:lnTo>
                  <a:pt x="297188" y="932639"/>
                </a:lnTo>
                <a:lnTo>
                  <a:pt x="333888" y="946410"/>
                </a:lnTo>
                <a:lnTo>
                  <a:pt x="371082" y="957045"/>
                </a:lnTo>
                <a:lnTo>
                  <a:pt x="408601" y="964598"/>
                </a:lnTo>
                <a:lnTo>
                  <a:pt x="483941" y="970669"/>
                </a:lnTo>
                <a:lnTo>
                  <a:pt x="521425" y="969293"/>
                </a:lnTo>
                <a:lnTo>
                  <a:pt x="595179" y="957983"/>
                </a:lnTo>
                <a:lnTo>
                  <a:pt x="666191" y="935616"/>
                </a:lnTo>
                <a:lnTo>
                  <a:pt x="733113" y="902616"/>
                </a:lnTo>
                <a:lnTo>
                  <a:pt x="794597" y="859409"/>
                </a:lnTo>
                <a:lnTo>
                  <a:pt x="849297" y="806419"/>
                </a:lnTo>
                <a:lnTo>
                  <a:pt x="873682" y="776387"/>
                </a:lnTo>
                <a:lnTo>
                  <a:pt x="895865" y="744069"/>
                </a:lnTo>
                <a:lnTo>
                  <a:pt x="915677" y="709517"/>
                </a:lnTo>
                <a:lnTo>
                  <a:pt x="932637" y="673479"/>
                </a:lnTo>
                <a:lnTo>
                  <a:pt x="946408" y="636779"/>
                </a:lnTo>
                <a:lnTo>
                  <a:pt x="957044" y="599586"/>
                </a:lnTo>
                <a:lnTo>
                  <a:pt x="964597" y="562067"/>
                </a:lnTo>
                <a:lnTo>
                  <a:pt x="970667" y="486727"/>
                </a:lnTo>
                <a:lnTo>
                  <a:pt x="969291" y="449243"/>
                </a:lnTo>
                <a:lnTo>
                  <a:pt x="957981" y="375489"/>
                </a:lnTo>
                <a:lnTo>
                  <a:pt x="935614" y="304478"/>
                </a:lnTo>
                <a:lnTo>
                  <a:pt x="902615" y="237556"/>
                </a:lnTo>
                <a:lnTo>
                  <a:pt x="859408" y="176071"/>
                </a:lnTo>
                <a:lnTo>
                  <a:pt x="806417" y="121371"/>
                </a:lnTo>
                <a:lnTo>
                  <a:pt x="776386" y="96987"/>
                </a:lnTo>
                <a:lnTo>
                  <a:pt x="744068" y="74804"/>
                </a:lnTo>
                <a:lnTo>
                  <a:pt x="709516" y="54991"/>
                </a:lnTo>
                <a:lnTo>
                  <a:pt x="673478" y="38031"/>
                </a:lnTo>
                <a:lnTo>
                  <a:pt x="636778" y="24259"/>
                </a:lnTo>
                <a:lnTo>
                  <a:pt x="599584" y="13624"/>
                </a:lnTo>
                <a:lnTo>
                  <a:pt x="562065" y="6070"/>
                </a:lnTo>
                <a:lnTo>
                  <a:pt x="48672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3" name="object 14"/>
          <p:cNvSpPr txBox="1"/>
          <p:nvPr userDrawn="1"/>
        </p:nvSpPr>
        <p:spPr>
          <a:xfrm>
            <a:off x="6980311" y="4621221"/>
            <a:ext cx="965200" cy="379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55"/>
              </a:lnSpc>
              <a:spcBef>
                <a:spcPts val="147"/>
              </a:spcBef>
            </a:pPr>
            <a:r>
              <a:rPr lang="ru-RU" sz="3000" spc="13" baseline="3034" dirty="0" smtClean="0">
                <a:solidFill>
                  <a:srgbClr val="0D5CA3"/>
                </a:solidFill>
                <a:cs typeface="Calibri Light"/>
              </a:rPr>
              <a:t>8,2%</a:t>
            </a:r>
            <a:endParaRPr sz="3000" dirty="0">
              <a:solidFill>
                <a:srgbClr val="000000"/>
              </a:solidFill>
              <a:cs typeface="Calibri Light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V="1">
            <a:off x="7928522" y="4775957"/>
            <a:ext cx="335222" cy="240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7849884" y="4419600"/>
            <a:ext cx="257916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bject 47"/>
          <p:cNvSpPr txBox="1"/>
          <p:nvPr/>
        </p:nvSpPr>
        <p:spPr>
          <a:xfrm>
            <a:off x="6323065" y="5856187"/>
            <a:ext cx="383497" cy="18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baseline="2184" dirty="0" smtClean="0">
                <a:solidFill>
                  <a:srgbClr val="24B8FF"/>
                </a:solidFill>
                <a:cs typeface="Calibri Light"/>
              </a:rPr>
              <a:t>2013</a:t>
            </a:r>
            <a:endParaRPr sz="1250">
              <a:solidFill>
                <a:srgbClr val="000000"/>
              </a:solidFill>
              <a:cs typeface="Calibri Light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6345749" y="3369538"/>
            <a:ext cx="746693" cy="2393579"/>
            <a:chOff x="6345749" y="3369538"/>
            <a:chExt cx="746693" cy="2393579"/>
          </a:xfrm>
        </p:grpSpPr>
        <p:sp>
          <p:nvSpPr>
            <p:cNvPr id="123" name="object 50"/>
            <p:cNvSpPr txBox="1"/>
            <p:nvPr/>
          </p:nvSpPr>
          <p:spPr>
            <a:xfrm>
              <a:off x="6345755" y="3729539"/>
              <a:ext cx="746687" cy="203357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solidFill>
                  <a:srgbClr val="000000"/>
                </a:solidFill>
              </a:endParaRPr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6345749" y="3369538"/>
              <a:ext cx="746693" cy="360000"/>
              <a:chOff x="6345749" y="3369538"/>
              <a:chExt cx="746693" cy="360000"/>
            </a:xfrm>
          </p:grpSpPr>
          <p:sp>
            <p:nvSpPr>
              <p:cNvPr id="125" name="object 36"/>
              <p:cNvSpPr/>
              <p:nvPr/>
            </p:nvSpPr>
            <p:spPr>
              <a:xfrm>
                <a:off x="6345749" y="3369538"/>
                <a:ext cx="74669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746693" h="360000">
                    <a:moveTo>
                      <a:pt x="0" y="0"/>
                    </a:moveTo>
                    <a:lnTo>
                      <a:pt x="746693" y="0"/>
                    </a:lnTo>
                    <a:lnTo>
                      <a:pt x="746693" y="360000"/>
                    </a:lnTo>
                    <a:lnTo>
                      <a:pt x="0" y="3600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object 49"/>
              <p:cNvSpPr txBox="1"/>
              <p:nvPr/>
            </p:nvSpPr>
            <p:spPr>
              <a:xfrm>
                <a:off x="6345755" y="3369538"/>
                <a:ext cx="746687" cy="360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7" name="Picture 7" descr="Y:\Macets\1_Прогноз\Презентеции\О КОМПАНИИ\2015\для PPT\idc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8295" y="3401304"/>
                <a:ext cx="561600" cy="296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90" name="Группа 89"/>
          <p:cNvGrpSpPr/>
          <p:nvPr userDrawn="1"/>
        </p:nvGrpSpPr>
        <p:grpSpPr>
          <a:xfrm>
            <a:off x="3581400" y="3810000"/>
            <a:ext cx="2240322" cy="2057400"/>
            <a:chOff x="533400" y="3810000"/>
            <a:chExt cx="2240322" cy="2057400"/>
          </a:xfrm>
        </p:grpSpPr>
        <p:graphicFrame>
          <p:nvGraphicFramePr>
            <p:cNvPr id="91" name="Диаграмма 90"/>
            <p:cNvGraphicFramePr/>
            <p:nvPr userDrawn="1">
              <p:extLst>
                <p:ext uri="{D42A27DB-BD31-4B8C-83A1-F6EECF244321}">
                  <p14:modId xmlns:p14="http://schemas.microsoft.com/office/powerpoint/2010/main" xmlns="" val="2393515165"/>
                </p:ext>
              </p:extLst>
            </p:nvPr>
          </p:nvGraphicFramePr>
          <p:xfrm>
            <a:off x="533400" y="3810000"/>
            <a:ext cx="2240322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92" name="object 25"/>
            <p:cNvSpPr/>
            <p:nvPr userDrawn="1"/>
          </p:nvSpPr>
          <p:spPr>
            <a:xfrm>
              <a:off x="1170870" y="4342461"/>
              <a:ext cx="970505" cy="970505"/>
            </a:xfrm>
            <a:custGeom>
              <a:avLst/>
              <a:gdLst/>
              <a:ahLst/>
              <a:cxnLst/>
              <a:rect l="l" t="t" r="r" b="b"/>
              <a:pathLst>
                <a:path w="970505" h="970505">
                  <a:moveTo>
                    <a:pt x="486162" y="0"/>
                  </a:moveTo>
                  <a:lnTo>
                    <a:pt x="411250" y="5734"/>
                  </a:lnTo>
                  <a:lnTo>
                    <a:pt x="338629" y="22802"/>
                  </a:lnTo>
                  <a:lnTo>
                    <a:pt x="269611" y="50675"/>
                  </a:lnTo>
                  <a:lnTo>
                    <a:pt x="205504" y="88824"/>
                  </a:lnTo>
                  <a:lnTo>
                    <a:pt x="147619" y="136719"/>
                  </a:lnTo>
                  <a:lnTo>
                    <a:pt x="97265" y="193833"/>
                  </a:lnTo>
                  <a:lnTo>
                    <a:pt x="75321" y="225681"/>
                  </a:lnTo>
                  <a:lnTo>
                    <a:pt x="55751" y="259635"/>
                  </a:lnTo>
                  <a:lnTo>
                    <a:pt x="38720" y="295629"/>
                  </a:lnTo>
                  <a:lnTo>
                    <a:pt x="24647" y="332881"/>
                  </a:lnTo>
                  <a:lnTo>
                    <a:pt x="13806" y="370541"/>
                  </a:lnTo>
                  <a:lnTo>
                    <a:pt x="6128" y="408448"/>
                  </a:lnTo>
                  <a:lnTo>
                    <a:pt x="1548" y="446436"/>
                  </a:lnTo>
                  <a:lnTo>
                    <a:pt x="0" y="484342"/>
                  </a:lnTo>
                  <a:lnTo>
                    <a:pt x="1417" y="522003"/>
                  </a:lnTo>
                  <a:lnTo>
                    <a:pt x="12884" y="595933"/>
                  </a:lnTo>
                  <a:lnTo>
                    <a:pt x="35421" y="666917"/>
                  </a:lnTo>
                  <a:lnTo>
                    <a:pt x="68498" y="733643"/>
                  </a:lnTo>
                  <a:lnTo>
                    <a:pt x="111586" y="794803"/>
                  </a:lnTo>
                  <a:lnTo>
                    <a:pt x="164157" y="849087"/>
                  </a:lnTo>
                  <a:lnTo>
                    <a:pt x="193833" y="873241"/>
                  </a:lnTo>
                  <a:lnTo>
                    <a:pt x="225681" y="895184"/>
                  </a:lnTo>
                  <a:lnTo>
                    <a:pt x="259635" y="914754"/>
                  </a:lnTo>
                  <a:lnTo>
                    <a:pt x="295629" y="931786"/>
                  </a:lnTo>
                  <a:lnTo>
                    <a:pt x="332881" y="945858"/>
                  </a:lnTo>
                  <a:lnTo>
                    <a:pt x="370541" y="956700"/>
                  </a:lnTo>
                  <a:lnTo>
                    <a:pt x="408448" y="964378"/>
                  </a:lnTo>
                  <a:lnTo>
                    <a:pt x="446436" y="968957"/>
                  </a:lnTo>
                  <a:lnTo>
                    <a:pt x="484342" y="970505"/>
                  </a:lnTo>
                  <a:lnTo>
                    <a:pt x="522003" y="969088"/>
                  </a:lnTo>
                  <a:lnTo>
                    <a:pt x="595933" y="957620"/>
                  </a:lnTo>
                  <a:lnTo>
                    <a:pt x="666917" y="935083"/>
                  </a:lnTo>
                  <a:lnTo>
                    <a:pt x="733643" y="902006"/>
                  </a:lnTo>
                  <a:lnTo>
                    <a:pt x="794803" y="858918"/>
                  </a:lnTo>
                  <a:lnTo>
                    <a:pt x="849087" y="806347"/>
                  </a:lnTo>
                  <a:lnTo>
                    <a:pt x="873241" y="776672"/>
                  </a:lnTo>
                  <a:lnTo>
                    <a:pt x="895184" y="744824"/>
                  </a:lnTo>
                  <a:lnTo>
                    <a:pt x="914754" y="710869"/>
                  </a:lnTo>
                  <a:lnTo>
                    <a:pt x="931786" y="674875"/>
                  </a:lnTo>
                  <a:lnTo>
                    <a:pt x="945858" y="637624"/>
                  </a:lnTo>
                  <a:lnTo>
                    <a:pt x="956700" y="599963"/>
                  </a:lnTo>
                  <a:lnTo>
                    <a:pt x="964378" y="562057"/>
                  </a:lnTo>
                  <a:lnTo>
                    <a:pt x="968957" y="524068"/>
                  </a:lnTo>
                  <a:lnTo>
                    <a:pt x="970505" y="486162"/>
                  </a:lnTo>
                  <a:lnTo>
                    <a:pt x="969088" y="448501"/>
                  </a:lnTo>
                  <a:lnTo>
                    <a:pt x="957620" y="374571"/>
                  </a:lnTo>
                  <a:lnTo>
                    <a:pt x="935083" y="303588"/>
                  </a:lnTo>
                  <a:lnTo>
                    <a:pt x="902006" y="236862"/>
                  </a:lnTo>
                  <a:lnTo>
                    <a:pt x="858918" y="175702"/>
                  </a:lnTo>
                  <a:lnTo>
                    <a:pt x="806347" y="121418"/>
                  </a:lnTo>
                  <a:lnTo>
                    <a:pt x="776672" y="97265"/>
                  </a:lnTo>
                  <a:lnTo>
                    <a:pt x="744824" y="75321"/>
                  </a:lnTo>
                  <a:lnTo>
                    <a:pt x="710869" y="55751"/>
                  </a:lnTo>
                  <a:lnTo>
                    <a:pt x="674875" y="38720"/>
                  </a:lnTo>
                  <a:lnTo>
                    <a:pt x="637624" y="24647"/>
                  </a:lnTo>
                  <a:lnTo>
                    <a:pt x="599963" y="13806"/>
                  </a:lnTo>
                  <a:lnTo>
                    <a:pt x="562057" y="6128"/>
                  </a:lnTo>
                  <a:lnTo>
                    <a:pt x="524068" y="1548"/>
                  </a:lnTo>
                  <a:lnTo>
                    <a:pt x="486162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3" name="object 14"/>
            <p:cNvSpPr txBox="1"/>
            <p:nvPr userDrawn="1"/>
          </p:nvSpPr>
          <p:spPr>
            <a:xfrm>
              <a:off x="1186222" y="4610152"/>
              <a:ext cx="971550" cy="3797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algn="ctr">
                <a:lnSpc>
                  <a:spcPts val="2955"/>
                </a:lnSpc>
                <a:spcBef>
                  <a:spcPts val="147"/>
                </a:spcBef>
              </a:pPr>
              <a:r>
                <a:rPr lang="ru-RU" sz="3000" spc="13" baseline="3034" dirty="0" smtClean="0">
                  <a:solidFill>
                    <a:srgbClr val="0D5CA3"/>
                  </a:solidFill>
                  <a:cs typeface="Calibri Light"/>
                </a:rPr>
                <a:t>8,6%</a:t>
              </a:r>
              <a:endParaRPr sz="3000" dirty="0">
                <a:solidFill>
                  <a:srgbClr val="000000"/>
                </a:solidFill>
                <a:cs typeface="Calibri Light"/>
              </a:endParaRPr>
            </a:p>
          </p:txBody>
        </p:sp>
        <p:cxnSp>
          <p:nvCxnSpPr>
            <p:cNvPr id="116" name="Прямая соединительная линия 115"/>
            <p:cNvCxnSpPr/>
            <p:nvPr userDrawn="1"/>
          </p:nvCxnSpPr>
          <p:spPr>
            <a:xfrm>
              <a:off x="1656122" y="4038600"/>
              <a:ext cx="0" cy="3147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 userDrawn="1"/>
          </p:nvCxnSpPr>
          <p:spPr>
            <a:xfrm>
              <a:off x="1250950" y="4175125"/>
              <a:ext cx="155575" cy="25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22611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33400" y="3810000"/>
            <a:ext cx="2240322" cy="2057400"/>
            <a:chOff x="533400" y="3810000"/>
            <a:chExt cx="2240322" cy="2057400"/>
          </a:xfrm>
        </p:grpSpPr>
        <p:graphicFrame>
          <p:nvGraphicFramePr>
            <p:cNvPr id="4" name="Диаграмма 3"/>
            <p:cNvGraphicFramePr/>
            <p:nvPr userDrawn="1">
              <p:extLst>
                <p:ext uri="{D42A27DB-BD31-4B8C-83A1-F6EECF244321}">
                  <p14:modId xmlns:p14="http://schemas.microsoft.com/office/powerpoint/2010/main" xmlns="" val="3045843820"/>
                </p:ext>
              </p:extLst>
            </p:nvPr>
          </p:nvGraphicFramePr>
          <p:xfrm>
            <a:off x="533400" y="3810000"/>
            <a:ext cx="2240322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object 25"/>
            <p:cNvSpPr/>
            <p:nvPr userDrawn="1"/>
          </p:nvSpPr>
          <p:spPr>
            <a:xfrm>
              <a:off x="1170870" y="4342461"/>
              <a:ext cx="970505" cy="970505"/>
            </a:xfrm>
            <a:custGeom>
              <a:avLst/>
              <a:gdLst/>
              <a:ahLst/>
              <a:cxnLst/>
              <a:rect l="l" t="t" r="r" b="b"/>
              <a:pathLst>
                <a:path w="970505" h="970505">
                  <a:moveTo>
                    <a:pt x="486162" y="0"/>
                  </a:moveTo>
                  <a:lnTo>
                    <a:pt x="411250" y="5734"/>
                  </a:lnTo>
                  <a:lnTo>
                    <a:pt x="338629" y="22802"/>
                  </a:lnTo>
                  <a:lnTo>
                    <a:pt x="269611" y="50675"/>
                  </a:lnTo>
                  <a:lnTo>
                    <a:pt x="205504" y="88824"/>
                  </a:lnTo>
                  <a:lnTo>
                    <a:pt x="147619" y="136719"/>
                  </a:lnTo>
                  <a:lnTo>
                    <a:pt x="97265" y="193833"/>
                  </a:lnTo>
                  <a:lnTo>
                    <a:pt x="75321" y="225681"/>
                  </a:lnTo>
                  <a:lnTo>
                    <a:pt x="55751" y="259635"/>
                  </a:lnTo>
                  <a:lnTo>
                    <a:pt x="38720" y="295629"/>
                  </a:lnTo>
                  <a:lnTo>
                    <a:pt x="24647" y="332881"/>
                  </a:lnTo>
                  <a:lnTo>
                    <a:pt x="13806" y="370541"/>
                  </a:lnTo>
                  <a:lnTo>
                    <a:pt x="6128" y="408448"/>
                  </a:lnTo>
                  <a:lnTo>
                    <a:pt x="1548" y="446436"/>
                  </a:lnTo>
                  <a:lnTo>
                    <a:pt x="0" y="484342"/>
                  </a:lnTo>
                  <a:lnTo>
                    <a:pt x="1417" y="522003"/>
                  </a:lnTo>
                  <a:lnTo>
                    <a:pt x="12884" y="595933"/>
                  </a:lnTo>
                  <a:lnTo>
                    <a:pt x="35421" y="666917"/>
                  </a:lnTo>
                  <a:lnTo>
                    <a:pt x="68498" y="733643"/>
                  </a:lnTo>
                  <a:lnTo>
                    <a:pt x="111586" y="794803"/>
                  </a:lnTo>
                  <a:lnTo>
                    <a:pt x="164157" y="849087"/>
                  </a:lnTo>
                  <a:lnTo>
                    <a:pt x="193833" y="873241"/>
                  </a:lnTo>
                  <a:lnTo>
                    <a:pt x="225681" y="895184"/>
                  </a:lnTo>
                  <a:lnTo>
                    <a:pt x="259635" y="914754"/>
                  </a:lnTo>
                  <a:lnTo>
                    <a:pt x="295629" y="931786"/>
                  </a:lnTo>
                  <a:lnTo>
                    <a:pt x="332881" y="945858"/>
                  </a:lnTo>
                  <a:lnTo>
                    <a:pt x="370541" y="956700"/>
                  </a:lnTo>
                  <a:lnTo>
                    <a:pt x="408448" y="964378"/>
                  </a:lnTo>
                  <a:lnTo>
                    <a:pt x="446436" y="968957"/>
                  </a:lnTo>
                  <a:lnTo>
                    <a:pt x="484342" y="970505"/>
                  </a:lnTo>
                  <a:lnTo>
                    <a:pt x="522003" y="969088"/>
                  </a:lnTo>
                  <a:lnTo>
                    <a:pt x="595933" y="957620"/>
                  </a:lnTo>
                  <a:lnTo>
                    <a:pt x="666917" y="935083"/>
                  </a:lnTo>
                  <a:lnTo>
                    <a:pt x="733643" y="902006"/>
                  </a:lnTo>
                  <a:lnTo>
                    <a:pt x="794803" y="858918"/>
                  </a:lnTo>
                  <a:lnTo>
                    <a:pt x="849087" y="806347"/>
                  </a:lnTo>
                  <a:lnTo>
                    <a:pt x="873241" y="776672"/>
                  </a:lnTo>
                  <a:lnTo>
                    <a:pt x="895184" y="744824"/>
                  </a:lnTo>
                  <a:lnTo>
                    <a:pt x="914754" y="710869"/>
                  </a:lnTo>
                  <a:lnTo>
                    <a:pt x="931786" y="674875"/>
                  </a:lnTo>
                  <a:lnTo>
                    <a:pt x="945858" y="637624"/>
                  </a:lnTo>
                  <a:lnTo>
                    <a:pt x="956700" y="599963"/>
                  </a:lnTo>
                  <a:lnTo>
                    <a:pt x="964378" y="562057"/>
                  </a:lnTo>
                  <a:lnTo>
                    <a:pt x="968957" y="524068"/>
                  </a:lnTo>
                  <a:lnTo>
                    <a:pt x="970505" y="486162"/>
                  </a:lnTo>
                  <a:lnTo>
                    <a:pt x="969088" y="448501"/>
                  </a:lnTo>
                  <a:lnTo>
                    <a:pt x="957620" y="374571"/>
                  </a:lnTo>
                  <a:lnTo>
                    <a:pt x="935083" y="303588"/>
                  </a:lnTo>
                  <a:lnTo>
                    <a:pt x="902006" y="236862"/>
                  </a:lnTo>
                  <a:lnTo>
                    <a:pt x="858918" y="175702"/>
                  </a:lnTo>
                  <a:lnTo>
                    <a:pt x="806347" y="121418"/>
                  </a:lnTo>
                  <a:lnTo>
                    <a:pt x="776672" y="97265"/>
                  </a:lnTo>
                  <a:lnTo>
                    <a:pt x="744824" y="75321"/>
                  </a:lnTo>
                  <a:lnTo>
                    <a:pt x="710869" y="55751"/>
                  </a:lnTo>
                  <a:lnTo>
                    <a:pt x="674875" y="38720"/>
                  </a:lnTo>
                  <a:lnTo>
                    <a:pt x="637624" y="24647"/>
                  </a:lnTo>
                  <a:lnTo>
                    <a:pt x="599963" y="13806"/>
                  </a:lnTo>
                  <a:lnTo>
                    <a:pt x="562057" y="6128"/>
                  </a:lnTo>
                  <a:lnTo>
                    <a:pt x="524068" y="1548"/>
                  </a:lnTo>
                  <a:lnTo>
                    <a:pt x="486162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" name="object 14"/>
            <p:cNvSpPr txBox="1"/>
            <p:nvPr userDrawn="1"/>
          </p:nvSpPr>
          <p:spPr>
            <a:xfrm>
              <a:off x="1186222" y="4610152"/>
              <a:ext cx="971550" cy="3797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algn="ctr">
                <a:lnSpc>
                  <a:spcPts val="2955"/>
                </a:lnSpc>
                <a:spcBef>
                  <a:spcPts val="147"/>
                </a:spcBef>
              </a:pPr>
              <a:r>
                <a:rPr lang="ru-RU" sz="3000" spc="13" baseline="3034" dirty="0" smtClean="0">
                  <a:solidFill>
                    <a:srgbClr val="0D5CA3"/>
                  </a:solidFill>
                  <a:cs typeface="Calibri Light"/>
                </a:rPr>
                <a:t>8,6%</a:t>
              </a:r>
              <a:endParaRPr sz="3000" dirty="0">
                <a:solidFill>
                  <a:srgbClr val="000000"/>
                </a:solidFill>
                <a:cs typeface="Calibri Light"/>
              </a:endParaRPr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1656122" y="4038600"/>
              <a:ext cx="0" cy="3147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1250950" y="4175125"/>
              <a:ext cx="155575" cy="25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72320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bject 17"/>
          <p:cNvSpPr/>
          <p:nvPr userDrawn="1"/>
        </p:nvSpPr>
        <p:spPr>
          <a:xfrm>
            <a:off x="432903" y="1196935"/>
            <a:ext cx="676134" cy="676136"/>
          </a:xfrm>
          <a:custGeom>
            <a:avLst/>
            <a:gdLst/>
            <a:ahLst/>
            <a:cxnLst/>
            <a:rect l="l" t="t" r="r" b="b"/>
            <a:pathLst>
              <a:path w="676134" h="676136">
                <a:moveTo>
                  <a:pt x="338068" y="0"/>
                </a:moveTo>
                <a:lnTo>
                  <a:pt x="283233" y="4424"/>
                </a:lnTo>
                <a:lnTo>
                  <a:pt x="231215" y="17235"/>
                </a:lnTo>
                <a:lnTo>
                  <a:pt x="182709" y="37735"/>
                </a:lnTo>
                <a:lnTo>
                  <a:pt x="138412" y="65229"/>
                </a:lnTo>
                <a:lnTo>
                  <a:pt x="99020" y="99020"/>
                </a:lnTo>
                <a:lnTo>
                  <a:pt x="65229" y="138412"/>
                </a:lnTo>
                <a:lnTo>
                  <a:pt x="37735" y="182709"/>
                </a:lnTo>
                <a:lnTo>
                  <a:pt x="17235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5" y="419308"/>
                </a:lnTo>
                <a:lnTo>
                  <a:pt x="26568" y="469657"/>
                </a:lnTo>
                <a:lnTo>
                  <a:pt x="50652" y="516145"/>
                </a:lnTo>
                <a:lnTo>
                  <a:pt x="81381" y="558076"/>
                </a:lnTo>
                <a:lnTo>
                  <a:pt x="118059" y="594755"/>
                </a:lnTo>
                <a:lnTo>
                  <a:pt x="159991" y="625484"/>
                </a:lnTo>
                <a:lnTo>
                  <a:pt x="206479" y="649568"/>
                </a:lnTo>
                <a:lnTo>
                  <a:pt x="256829" y="666311"/>
                </a:lnTo>
                <a:lnTo>
                  <a:pt x="310342" y="675015"/>
                </a:lnTo>
                <a:lnTo>
                  <a:pt x="338068" y="676136"/>
                </a:lnTo>
                <a:lnTo>
                  <a:pt x="365794" y="675015"/>
                </a:lnTo>
                <a:lnTo>
                  <a:pt x="419306" y="666311"/>
                </a:lnTo>
                <a:lnTo>
                  <a:pt x="469655" y="649568"/>
                </a:lnTo>
                <a:lnTo>
                  <a:pt x="516143" y="625484"/>
                </a:lnTo>
                <a:lnTo>
                  <a:pt x="558074" y="594755"/>
                </a:lnTo>
                <a:lnTo>
                  <a:pt x="594752" y="558076"/>
                </a:lnTo>
                <a:lnTo>
                  <a:pt x="625481" y="516145"/>
                </a:lnTo>
                <a:lnTo>
                  <a:pt x="649565" y="469657"/>
                </a:lnTo>
                <a:lnTo>
                  <a:pt x="666308" y="419308"/>
                </a:lnTo>
                <a:lnTo>
                  <a:pt x="675013" y="365794"/>
                </a:lnTo>
                <a:lnTo>
                  <a:pt x="676134" y="338068"/>
                </a:lnTo>
                <a:lnTo>
                  <a:pt x="675013" y="310342"/>
                </a:lnTo>
                <a:lnTo>
                  <a:pt x="666308" y="256829"/>
                </a:lnTo>
                <a:lnTo>
                  <a:pt x="649565" y="206479"/>
                </a:lnTo>
                <a:lnTo>
                  <a:pt x="625481" y="159991"/>
                </a:lnTo>
                <a:lnTo>
                  <a:pt x="594752" y="118059"/>
                </a:lnTo>
                <a:lnTo>
                  <a:pt x="558074" y="81381"/>
                </a:lnTo>
                <a:lnTo>
                  <a:pt x="516143" y="50652"/>
                </a:lnTo>
                <a:lnTo>
                  <a:pt x="469655" y="26568"/>
                </a:lnTo>
                <a:lnTo>
                  <a:pt x="419306" y="9825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94C2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object 18"/>
          <p:cNvSpPr/>
          <p:nvPr userDrawn="1"/>
        </p:nvSpPr>
        <p:spPr>
          <a:xfrm>
            <a:off x="566931" y="1344168"/>
            <a:ext cx="402339" cy="356619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object 19"/>
          <p:cNvSpPr/>
          <p:nvPr userDrawn="1"/>
        </p:nvSpPr>
        <p:spPr>
          <a:xfrm>
            <a:off x="5829094" y="1196935"/>
            <a:ext cx="676134" cy="676136"/>
          </a:xfrm>
          <a:custGeom>
            <a:avLst/>
            <a:gdLst/>
            <a:ahLst/>
            <a:cxnLst/>
            <a:rect l="l" t="t" r="r" b="b"/>
            <a:pathLst>
              <a:path w="676134" h="676136">
                <a:moveTo>
                  <a:pt x="338068" y="0"/>
                </a:moveTo>
                <a:lnTo>
                  <a:pt x="283231" y="4424"/>
                </a:lnTo>
                <a:lnTo>
                  <a:pt x="231211" y="17235"/>
                </a:lnTo>
                <a:lnTo>
                  <a:pt x="182705" y="37735"/>
                </a:lnTo>
                <a:lnTo>
                  <a:pt x="138408" y="65229"/>
                </a:lnTo>
                <a:lnTo>
                  <a:pt x="99016" y="99020"/>
                </a:lnTo>
                <a:lnTo>
                  <a:pt x="65226" y="138412"/>
                </a:lnTo>
                <a:lnTo>
                  <a:pt x="37733" y="182709"/>
                </a:lnTo>
                <a:lnTo>
                  <a:pt x="17234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4" y="419308"/>
                </a:lnTo>
                <a:lnTo>
                  <a:pt x="26566" y="469657"/>
                </a:lnTo>
                <a:lnTo>
                  <a:pt x="50649" y="516145"/>
                </a:lnTo>
                <a:lnTo>
                  <a:pt x="81377" y="558076"/>
                </a:lnTo>
                <a:lnTo>
                  <a:pt x="118055" y="594755"/>
                </a:lnTo>
                <a:lnTo>
                  <a:pt x="159986" y="625484"/>
                </a:lnTo>
                <a:lnTo>
                  <a:pt x="206475" y="649568"/>
                </a:lnTo>
                <a:lnTo>
                  <a:pt x="256825" y="666311"/>
                </a:lnTo>
                <a:lnTo>
                  <a:pt x="310341" y="675015"/>
                </a:lnTo>
                <a:lnTo>
                  <a:pt x="338068" y="676136"/>
                </a:lnTo>
                <a:lnTo>
                  <a:pt x="365796" y="675015"/>
                </a:lnTo>
                <a:lnTo>
                  <a:pt x="419311" y="666311"/>
                </a:lnTo>
                <a:lnTo>
                  <a:pt x="469661" y="649568"/>
                </a:lnTo>
                <a:lnTo>
                  <a:pt x="516149" y="625484"/>
                </a:lnTo>
                <a:lnTo>
                  <a:pt x="558080" y="594755"/>
                </a:lnTo>
                <a:lnTo>
                  <a:pt x="594757" y="558076"/>
                </a:lnTo>
                <a:lnTo>
                  <a:pt x="625485" y="516145"/>
                </a:lnTo>
                <a:lnTo>
                  <a:pt x="649568" y="469657"/>
                </a:lnTo>
                <a:lnTo>
                  <a:pt x="666309" y="419308"/>
                </a:lnTo>
                <a:lnTo>
                  <a:pt x="675013" y="365794"/>
                </a:lnTo>
                <a:lnTo>
                  <a:pt x="676134" y="338068"/>
                </a:lnTo>
                <a:lnTo>
                  <a:pt x="675013" y="310342"/>
                </a:lnTo>
                <a:lnTo>
                  <a:pt x="666309" y="256829"/>
                </a:lnTo>
                <a:lnTo>
                  <a:pt x="649568" y="206479"/>
                </a:lnTo>
                <a:lnTo>
                  <a:pt x="625485" y="159991"/>
                </a:lnTo>
                <a:lnTo>
                  <a:pt x="594757" y="118059"/>
                </a:lnTo>
                <a:lnTo>
                  <a:pt x="558080" y="81381"/>
                </a:lnTo>
                <a:lnTo>
                  <a:pt x="516149" y="50652"/>
                </a:lnTo>
                <a:lnTo>
                  <a:pt x="469661" y="26568"/>
                </a:lnTo>
                <a:lnTo>
                  <a:pt x="419311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object 20"/>
          <p:cNvSpPr/>
          <p:nvPr userDrawn="1"/>
        </p:nvSpPr>
        <p:spPr>
          <a:xfrm>
            <a:off x="5961884" y="1365501"/>
            <a:ext cx="408437" cy="35052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object 15"/>
          <p:cNvSpPr/>
          <p:nvPr userDrawn="1"/>
        </p:nvSpPr>
        <p:spPr>
          <a:xfrm>
            <a:off x="3034393" y="1196935"/>
            <a:ext cx="676137" cy="676136"/>
          </a:xfrm>
          <a:custGeom>
            <a:avLst/>
            <a:gdLst/>
            <a:ahLst/>
            <a:cxnLst/>
            <a:rect l="l" t="t" r="r" b="b"/>
            <a:pathLst>
              <a:path w="676137" h="676136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5"/>
                </a:lnTo>
                <a:lnTo>
                  <a:pt x="138406" y="65229"/>
                </a:lnTo>
                <a:lnTo>
                  <a:pt x="99015" y="99020"/>
                </a:lnTo>
                <a:lnTo>
                  <a:pt x="65225" y="138412"/>
                </a:lnTo>
                <a:lnTo>
                  <a:pt x="37733" y="182709"/>
                </a:lnTo>
                <a:lnTo>
                  <a:pt x="17234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4" y="419308"/>
                </a:lnTo>
                <a:lnTo>
                  <a:pt x="26566" y="469657"/>
                </a:lnTo>
                <a:lnTo>
                  <a:pt x="50648" y="516145"/>
                </a:lnTo>
                <a:lnTo>
                  <a:pt x="81376" y="558076"/>
                </a:lnTo>
                <a:lnTo>
                  <a:pt x="118054" y="594755"/>
                </a:lnTo>
                <a:lnTo>
                  <a:pt x="159985" y="625484"/>
                </a:lnTo>
                <a:lnTo>
                  <a:pt x="206474" y="649568"/>
                </a:lnTo>
                <a:lnTo>
                  <a:pt x="256824" y="666311"/>
                </a:lnTo>
                <a:lnTo>
                  <a:pt x="310340" y="675015"/>
                </a:lnTo>
                <a:lnTo>
                  <a:pt x="338068" y="676136"/>
                </a:lnTo>
                <a:lnTo>
                  <a:pt x="365796" y="675015"/>
                </a:lnTo>
                <a:lnTo>
                  <a:pt x="419313" y="666311"/>
                </a:lnTo>
                <a:lnTo>
                  <a:pt x="469663" y="649568"/>
                </a:lnTo>
                <a:lnTo>
                  <a:pt x="516152" y="625484"/>
                </a:lnTo>
                <a:lnTo>
                  <a:pt x="558083" y="594755"/>
                </a:lnTo>
                <a:lnTo>
                  <a:pt x="594761" y="558076"/>
                </a:lnTo>
                <a:lnTo>
                  <a:pt x="625489" y="516145"/>
                </a:lnTo>
                <a:lnTo>
                  <a:pt x="649571" y="469657"/>
                </a:lnTo>
                <a:lnTo>
                  <a:pt x="666313" y="419308"/>
                </a:lnTo>
                <a:lnTo>
                  <a:pt x="675017" y="365794"/>
                </a:lnTo>
                <a:lnTo>
                  <a:pt x="676137" y="338068"/>
                </a:lnTo>
                <a:lnTo>
                  <a:pt x="675017" y="310342"/>
                </a:lnTo>
                <a:lnTo>
                  <a:pt x="666313" y="256829"/>
                </a:lnTo>
                <a:lnTo>
                  <a:pt x="649571" y="206479"/>
                </a:lnTo>
                <a:lnTo>
                  <a:pt x="625489" y="159991"/>
                </a:lnTo>
                <a:lnTo>
                  <a:pt x="594761" y="118059"/>
                </a:lnTo>
                <a:lnTo>
                  <a:pt x="558083" y="81381"/>
                </a:lnTo>
                <a:lnTo>
                  <a:pt x="516152" y="50652"/>
                </a:lnTo>
                <a:lnTo>
                  <a:pt x="469663" y="26568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BF33B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16"/>
          <p:cNvSpPr/>
          <p:nvPr userDrawn="1"/>
        </p:nvSpPr>
        <p:spPr>
          <a:xfrm>
            <a:off x="3215642" y="1341119"/>
            <a:ext cx="341380" cy="37490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9"/>
          <p:cNvSpPr/>
          <p:nvPr userDrawn="1"/>
        </p:nvSpPr>
        <p:spPr>
          <a:xfrm>
            <a:off x="432903" y="2567927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8" y="0"/>
                </a:moveTo>
                <a:lnTo>
                  <a:pt x="283233" y="4424"/>
                </a:lnTo>
                <a:lnTo>
                  <a:pt x="231215" y="17234"/>
                </a:lnTo>
                <a:lnTo>
                  <a:pt x="182709" y="37733"/>
                </a:lnTo>
                <a:lnTo>
                  <a:pt x="138412" y="65225"/>
                </a:lnTo>
                <a:lnTo>
                  <a:pt x="99020" y="99014"/>
                </a:lnTo>
                <a:lnTo>
                  <a:pt x="65229" y="138405"/>
                </a:lnTo>
                <a:lnTo>
                  <a:pt x="37735" y="182702"/>
                </a:lnTo>
                <a:lnTo>
                  <a:pt x="17235" y="231208"/>
                </a:lnTo>
                <a:lnTo>
                  <a:pt x="4424" y="283227"/>
                </a:lnTo>
                <a:lnTo>
                  <a:pt x="0" y="338065"/>
                </a:lnTo>
                <a:lnTo>
                  <a:pt x="1120" y="365792"/>
                </a:lnTo>
                <a:lnTo>
                  <a:pt x="9825" y="419309"/>
                </a:lnTo>
                <a:lnTo>
                  <a:pt x="26568" y="469659"/>
                </a:lnTo>
                <a:lnTo>
                  <a:pt x="50652" y="516148"/>
                </a:lnTo>
                <a:lnTo>
                  <a:pt x="81381" y="558079"/>
                </a:lnTo>
                <a:lnTo>
                  <a:pt x="118059" y="594756"/>
                </a:lnTo>
                <a:lnTo>
                  <a:pt x="159991" y="625485"/>
                </a:lnTo>
                <a:lnTo>
                  <a:pt x="206479" y="649567"/>
                </a:lnTo>
                <a:lnTo>
                  <a:pt x="256829" y="666309"/>
                </a:lnTo>
                <a:lnTo>
                  <a:pt x="310342" y="675013"/>
                </a:lnTo>
                <a:lnTo>
                  <a:pt x="338068" y="676134"/>
                </a:lnTo>
                <a:lnTo>
                  <a:pt x="365794" y="675013"/>
                </a:lnTo>
                <a:lnTo>
                  <a:pt x="419306" y="666309"/>
                </a:lnTo>
                <a:lnTo>
                  <a:pt x="469655" y="649567"/>
                </a:lnTo>
                <a:lnTo>
                  <a:pt x="516143" y="625485"/>
                </a:lnTo>
                <a:lnTo>
                  <a:pt x="558074" y="594756"/>
                </a:lnTo>
                <a:lnTo>
                  <a:pt x="594752" y="558079"/>
                </a:lnTo>
                <a:lnTo>
                  <a:pt x="625481" y="516148"/>
                </a:lnTo>
                <a:lnTo>
                  <a:pt x="649565" y="469659"/>
                </a:lnTo>
                <a:lnTo>
                  <a:pt x="666308" y="419309"/>
                </a:lnTo>
                <a:lnTo>
                  <a:pt x="675013" y="365792"/>
                </a:lnTo>
                <a:lnTo>
                  <a:pt x="676134" y="338065"/>
                </a:lnTo>
                <a:lnTo>
                  <a:pt x="675013" y="310337"/>
                </a:lnTo>
                <a:lnTo>
                  <a:pt x="666308" y="256822"/>
                </a:lnTo>
                <a:lnTo>
                  <a:pt x="649565" y="206472"/>
                </a:lnTo>
                <a:lnTo>
                  <a:pt x="625481" y="159984"/>
                </a:lnTo>
                <a:lnTo>
                  <a:pt x="594752" y="118053"/>
                </a:lnTo>
                <a:lnTo>
                  <a:pt x="558074" y="81376"/>
                </a:lnTo>
                <a:lnTo>
                  <a:pt x="516143" y="50648"/>
                </a:lnTo>
                <a:lnTo>
                  <a:pt x="469655" y="26565"/>
                </a:lnTo>
                <a:lnTo>
                  <a:pt x="419306" y="9824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DE42C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10"/>
          <p:cNvSpPr/>
          <p:nvPr userDrawn="1"/>
        </p:nvSpPr>
        <p:spPr>
          <a:xfrm>
            <a:off x="490730" y="2691381"/>
            <a:ext cx="490730" cy="490733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11"/>
          <p:cNvSpPr/>
          <p:nvPr userDrawn="1"/>
        </p:nvSpPr>
        <p:spPr>
          <a:xfrm>
            <a:off x="3034393" y="2567927"/>
            <a:ext cx="676137" cy="676134"/>
          </a:xfrm>
          <a:custGeom>
            <a:avLst/>
            <a:gdLst/>
            <a:ahLst/>
            <a:cxnLst/>
            <a:rect l="l" t="t" r="r" b="b"/>
            <a:pathLst>
              <a:path w="676137" h="676134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5"/>
                </a:lnTo>
                <a:lnTo>
                  <a:pt x="138406" y="65229"/>
                </a:lnTo>
                <a:lnTo>
                  <a:pt x="99015" y="99019"/>
                </a:lnTo>
                <a:lnTo>
                  <a:pt x="65225" y="138411"/>
                </a:lnTo>
                <a:lnTo>
                  <a:pt x="37733" y="182708"/>
                </a:lnTo>
                <a:lnTo>
                  <a:pt x="17234" y="231213"/>
                </a:lnTo>
                <a:lnTo>
                  <a:pt x="4424" y="283231"/>
                </a:lnTo>
                <a:lnTo>
                  <a:pt x="0" y="338065"/>
                </a:lnTo>
                <a:lnTo>
                  <a:pt x="1120" y="365792"/>
                </a:lnTo>
                <a:lnTo>
                  <a:pt x="9824" y="419309"/>
                </a:lnTo>
                <a:lnTo>
                  <a:pt x="26566" y="469659"/>
                </a:lnTo>
                <a:lnTo>
                  <a:pt x="50648" y="516148"/>
                </a:lnTo>
                <a:lnTo>
                  <a:pt x="81376" y="558079"/>
                </a:lnTo>
                <a:lnTo>
                  <a:pt x="118054" y="594756"/>
                </a:lnTo>
                <a:lnTo>
                  <a:pt x="159985" y="625485"/>
                </a:lnTo>
                <a:lnTo>
                  <a:pt x="206474" y="649567"/>
                </a:lnTo>
                <a:lnTo>
                  <a:pt x="256824" y="666309"/>
                </a:lnTo>
                <a:lnTo>
                  <a:pt x="310340" y="675013"/>
                </a:lnTo>
                <a:lnTo>
                  <a:pt x="338068" y="676134"/>
                </a:lnTo>
                <a:lnTo>
                  <a:pt x="365796" y="675013"/>
                </a:lnTo>
                <a:lnTo>
                  <a:pt x="419313" y="666309"/>
                </a:lnTo>
                <a:lnTo>
                  <a:pt x="469663" y="649567"/>
                </a:lnTo>
                <a:lnTo>
                  <a:pt x="516152" y="625485"/>
                </a:lnTo>
                <a:lnTo>
                  <a:pt x="558083" y="594756"/>
                </a:lnTo>
                <a:lnTo>
                  <a:pt x="594761" y="558079"/>
                </a:lnTo>
                <a:lnTo>
                  <a:pt x="625489" y="516148"/>
                </a:lnTo>
                <a:lnTo>
                  <a:pt x="649571" y="469659"/>
                </a:lnTo>
                <a:lnTo>
                  <a:pt x="666313" y="419309"/>
                </a:lnTo>
                <a:lnTo>
                  <a:pt x="675017" y="365792"/>
                </a:lnTo>
                <a:lnTo>
                  <a:pt x="676137" y="338065"/>
                </a:lnTo>
                <a:lnTo>
                  <a:pt x="675017" y="310339"/>
                </a:lnTo>
                <a:lnTo>
                  <a:pt x="666313" y="256826"/>
                </a:lnTo>
                <a:lnTo>
                  <a:pt x="649571" y="206478"/>
                </a:lnTo>
                <a:lnTo>
                  <a:pt x="625489" y="159990"/>
                </a:lnTo>
                <a:lnTo>
                  <a:pt x="594761" y="118059"/>
                </a:lnTo>
                <a:lnTo>
                  <a:pt x="558083" y="81380"/>
                </a:lnTo>
                <a:lnTo>
                  <a:pt x="516152" y="50651"/>
                </a:lnTo>
                <a:lnTo>
                  <a:pt x="469663" y="26567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object 12"/>
          <p:cNvSpPr/>
          <p:nvPr userDrawn="1"/>
        </p:nvSpPr>
        <p:spPr>
          <a:xfrm>
            <a:off x="3200403" y="2767583"/>
            <a:ext cx="341377" cy="27737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" name="object 13"/>
          <p:cNvSpPr/>
          <p:nvPr userDrawn="1"/>
        </p:nvSpPr>
        <p:spPr>
          <a:xfrm>
            <a:off x="5829101" y="2567927"/>
            <a:ext cx="676094" cy="676090"/>
          </a:xfrm>
          <a:custGeom>
            <a:avLst/>
            <a:gdLst/>
            <a:ahLst/>
            <a:cxnLst/>
            <a:rect l="l" t="t" r="r" b="b"/>
            <a:pathLst>
              <a:path w="676094" h="676090">
                <a:moveTo>
                  <a:pt x="338039" y="0"/>
                </a:moveTo>
                <a:lnTo>
                  <a:pt x="283206" y="4424"/>
                </a:lnTo>
                <a:lnTo>
                  <a:pt x="231191" y="17234"/>
                </a:lnTo>
                <a:lnTo>
                  <a:pt x="182688" y="37732"/>
                </a:lnTo>
                <a:lnTo>
                  <a:pt x="138395" y="65224"/>
                </a:lnTo>
                <a:lnTo>
                  <a:pt x="99007" y="99012"/>
                </a:lnTo>
                <a:lnTo>
                  <a:pt x="65220" y="138402"/>
                </a:lnTo>
                <a:lnTo>
                  <a:pt x="37730" y="182696"/>
                </a:lnTo>
                <a:lnTo>
                  <a:pt x="17233" y="231200"/>
                </a:lnTo>
                <a:lnTo>
                  <a:pt x="4424" y="283216"/>
                </a:lnTo>
                <a:lnTo>
                  <a:pt x="0" y="338049"/>
                </a:lnTo>
                <a:lnTo>
                  <a:pt x="1120" y="365774"/>
                </a:lnTo>
                <a:lnTo>
                  <a:pt x="9824" y="419284"/>
                </a:lnTo>
                <a:lnTo>
                  <a:pt x="26564" y="469629"/>
                </a:lnTo>
                <a:lnTo>
                  <a:pt x="50644" y="516114"/>
                </a:lnTo>
                <a:lnTo>
                  <a:pt x="81370" y="558042"/>
                </a:lnTo>
                <a:lnTo>
                  <a:pt x="118045" y="594717"/>
                </a:lnTo>
                <a:lnTo>
                  <a:pt x="159972" y="625443"/>
                </a:lnTo>
                <a:lnTo>
                  <a:pt x="206457" y="649525"/>
                </a:lnTo>
                <a:lnTo>
                  <a:pt x="256803" y="666266"/>
                </a:lnTo>
                <a:lnTo>
                  <a:pt x="310314" y="674970"/>
                </a:lnTo>
                <a:lnTo>
                  <a:pt x="338039" y="676090"/>
                </a:lnTo>
                <a:lnTo>
                  <a:pt x="365765" y="674970"/>
                </a:lnTo>
                <a:lnTo>
                  <a:pt x="419278" y="666266"/>
                </a:lnTo>
                <a:lnTo>
                  <a:pt x="469626" y="649525"/>
                </a:lnTo>
                <a:lnTo>
                  <a:pt x="516113" y="625443"/>
                </a:lnTo>
                <a:lnTo>
                  <a:pt x="558042" y="594717"/>
                </a:lnTo>
                <a:lnTo>
                  <a:pt x="594719" y="558042"/>
                </a:lnTo>
                <a:lnTo>
                  <a:pt x="625446" y="516114"/>
                </a:lnTo>
                <a:lnTo>
                  <a:pt x="649528" y="469629"/>
                </a:lnTo>
                <a:lnTo>
                  <a:pt x="666269" y="419284"/>
                </a:lnTo>
                <a:lnTo>
                  <a:pt x="674974" y="365774"/>
                </a:lnTo>
                <a:lnTo>
                  <a:pt x="676094" y="338049"/>
                </a:lnTo>
                <a:lnTo>
                  <a:pt x="674974" y="310324"/>
                </a:lnTo>
                <a:lnTo>
                  <a:pt x="666269" y="256812"/>
                </a:lnTo>
                <a:lnTo>
                  <a:pt x="649528" y="206465"/>
                </a:lnTo>
                <a:lnTo>
                  <a:pt x="625446" y="159980"/>
                </a:lnTo>
                <a:lnTo>
                  <a:pt x="594719" y="118051"/>
                </a:lnTo>
                <a:lnTo>
                  <a:pt x="558042" y="81374"/>
                </a:lnTo>
                <a:lnTo>
                  <a:pt x="516113" y="50647"/>
                </a:lnTo>
                <a:lnTo>
                  <a:pt x="469626" y="26565"/>
                </a:lnTo>
                <a:lnTo>
                  <a:pt x="419278" y="9824"/>
                </a:lnTo>
                <a:lnTo>
                  <a:pt x="365765" y="1120"/>
                </a:lnTo>
                <a:lnTo>
                  <a:pt x="338039" y="0"/>
                </a:lnTo>
              </a:path>
            </a:pathLst>
          </a:custGeom>
          <a:solidFill>
            <a:srgbClr val="87D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object 14"/>
          <p:cNvSpPr/>
          <p:nvPr userDrawn="1"/>
        </p:nvSpPr>
        <p:spPr>
          <a:xfrm>
            <a:off x="5967982" y="2752344"/>
            <a:ext cx="402339" cy="332233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object 7"/>
          <p:cNvSpPr/>
          <p:nvPr userDrawn="1"/>
        </p:nvSpPr>
        <p:spPr>
          <a:xfrm>
            <a:off x="432903" y="3969398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8" y="0"/>
                </a:moveTo>
                <a:lnTo>
                  <a:pt x="283233" y="4424"/>
                </a:lnTo>
                <a:lnTo>
                  <a:pt x="231215" y="17235"/>
                </a:lnTo>
                <a:lnTo>
                  <a:pt x="182709" y="37736"/>
                </a:lnTo>
                <a:lnTo>
                  <a:pt x="138412" y="65229"/>
                </a:lnTo>
                <a:lnTo>
                  <a:pt x="99020" y="99020"/>
                </a:lnTo>
                <a:lnTo>
                  <a:pt x="65229" y="138413"/>
                </a:lnTo>
                <a:lnTo>
                  <a:pt x="37735" y="182710"/>
                </a:lnTo>
                <a:lnTo>
                  <a:pt x="17235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5" y="419311"/>
                </a:lnTo>
                <a:lnTo>
                  <a:pt x="26568" y="469661"/>
                </a:lnTo>
                <a:lnTo>
                  <a:pt x="50652" y="516149"/>
                </a:lnTo>
                <a:lnTo>
                  <a:pt x="81381" y="558080"/>
                </a:lnTo>
                <a:lnTo>
                  <a:pt x="118059" y="594757"/>
                </a:lnTo>
                <a:lnTo>
                  <a:pt x="159991" y="625485"/>
                </a:lnTo>
                <a:lnTo>
                  <a:pt x="206479" y="649568"/>
                </a:lnTo>
                <a:lnTo>
                  <a:pt x="256829" y="666309"/>
                </a:lnTo>
                <a:lnTo>
                  <a:pt x="310342" y="675013"/>
                </a:lnTo>
                <a:lnTo>
                  <a:pt x="338068" y="676134"/>
                </a:lnTo>
                <a:lnTo>
                  <a:pt x="365794" y="675013"/>
                </a:lnTo>
                <a:lnTo>
                  <a:pt x="419306" y="666309"/>
                </a:lnTo>
                <a:lnTo>
                  <a:pt x="469655" y="649568"/>
                </a:lnTo>
                <a:lnTo>
                  <a:pt x="516143" y="625485"/>
                </a:lnTo>
                <a:lnTo>
                  <a:pt x="558074" y="594757"/>
                </a:lnTo>
                <a:lnTo>
                  <a:pt x="594752" y="558080"/>
                </a:lnTo>
                <a:lnTo>
                  <a:pt x="625481" y="516149"/>
                </a:lnTo>
                <a:lnTo>
                  <a:pt x="649565" y="469661"/>
                </a:lnTo>
                <a:lnTo>
                  <a:pt x="666308" y="419311"/>
                </a:lnTo>
                <a:lnTo>
                  <a:pt x="675013" y="365796"/>
                </a:lnTo>
                <a:lnTo>
                  <a:pt x="676134" y="338068"/>
                </a:lnTo>
                <a:lnTo>
                  <a:pt x="675013" y="310343"/>
                </a:lnTo>
                <a:lnTo>
                  <a:pt x="666308" y="256829"/>
                </a:lnTo>
                <a:lnTo>
                  <a:pt x="649565" y="206480"/>
                </a:lnTo>
                <a:lnTo>
                  <a:pt x="625481" y="159992"/>
                </a:lnTo>
                <a:lnTo>
                  <a:pt x="594752" y="118060"/>
                </a:lnTo>
                <a:lnTo>
                  <a:pt x="558074" y="81381"/>
                </a:lnTo>
                <a:lnTo>
                  <a:pt x="516143" y="50652"/>
                </a:lnTo>
                <a:lnTo>
                  <a:pt x="469655" y="26568"/>
                </a:lnTo>
                <a:lnTo>
                  <a:pt x="419306" y="9825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5C5C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object 8"/>
          <p:cNvSpPr/>
          <p:nvPr userDrawn="1"/>
        </p:nvSpPr>
        <p:spPr>
          <a:xfrm>
            <a:off x="576075" y="4154417"/>
            <a:ext cx="390146" cy="304804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object 3"/>
          <p:cNvSpPr/>
          <p:nvPr userDrawn="1"/>
        </p:nvSpPr>
        <p:spPr>
          <a:xfrm>
            <a:off x="3034393" y="3969398"/>
            <a:ext cx="676137" cy="676134"/>
          </a:xfrm>
          <a:custGeom>
            <a:avLst/>
            <a:gdLst/>
            <a:ahLst/>
            <a:cxnLst/>
            <a:rect l="l" t="t" r="r" b="b"/>
            <a:pathLst>
              <a:path w="676137" h="676134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6"/>
                </a:lnTo>
                <a:lnTo>
                  <a:pt x="138406" y="65229"/>
                </a:lnTo>
                <a:lnTo>
                  <a:pt x="99015" y="99020"/>
                </a:lnTo>
                <a:lnTo>
                  <a:pt x="65225" y="138413"/>
                </a:lnTo>
                <a:lnTo>
                  <a:pt x="37733" y="182710"/>
                </a:lnTo>
                <a:lnTo>
                  <a:pt x="17234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4" y="419311"/>
                </a:lnTo>
                <a:lnTo>
                  <a:pt x="26566" y="469661"/>
                </a:lnTo>
                <a:lnTo>
                  <a:pt x="50648" y="516149"/>
                </a:lnTo>
                <a:lnTo>
                  <a:pt x="81376" y="558080"/>
                </a:lnTo>
                <a:lnTo>
                  <a:pt x="118054" y="594757"/>
                </a:lnTo>
                <a:lnTo>
                  <a:pt x="159985" y="625485"/>
                </a:lnTo>
                <a:lnTo>
                  <a:pt x="206474" y="649568"/>
                </a:lnTo>
                <a:lnTo>
                  <a:pt x="256824" y="666309"/>
                </a:lnTo>
                <a:lnTo>
                  <a:pt x="310340" y="675013"/>
                </a:lnTo>
                <a:lnTo>
                  <a:pt x="338068" y="676134"/>
                </a:lnTo>
                <a:lnTo>
                  <a:pt x="365796" y="675013"/>
                </a:lnTo>
                <a:lnTo>
                  <a:pt x="419313" y="666309"/>
                </a:lnTo>
                <a:lnTo>
                  <a:pt x="469663" y="649568"/>
                </a:lnTo>
                <a:lnTo>
                  <a:pt x="516152" y="625485"/>
                </a:lnTo>
                <a:lnTo>
                  <a:pt x="558083" y="594757"/>
                </a:lnTo>
                <a:lnTo>
                  <a:pt x="594761" y="558080"/>
                </a:lnTo>
                <a:lnTo>
                  <a:pt x="625489" y="516149"/>
                </a:lnTo>
                <a:lnTo>
                  <a:pt x="649571" y="469661"/>
                </a:lnTo>
                <a:lnTo>
                  <a:pt x="666313" y="419311"/>
                </a:lnTo>
                <a:lnTo>
                  <a:pt x="675017" y="365796"/>
                </a:lnTo>
                <a:lnTo>
                  <a:pt x="676137" y="338068"/>
                </a:lnTo>
                <a:lnTo>
                  <a:pt x="675017" y="310343"/>
                </a:lnTo>
                <a:lnTo>
                  <a:pt x="666313" y="256829"/>
                </a:lnTo>
                <a:lnTo>
                  <a:pt x="649571" y="206480"/>
                </a:lnTo>
                <a:lnTo>
                  <a:pt x="625489" y="159992"/>
                </a:lnTo>
                <a:lnTo>
                  <a:pt x="594761" y="118060"/>
                </a:lnTo>
                <a:lnTo>
                  <a:pt x="558083" y="81381"/>
                </a:lnTo>
                <a:lnTo>
                  <a:pt x="516152" y="50652"/>
                </a:lnTo>
                <a:lnTo>
                  <a:pt x="469663" y="26568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612B8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object 4"/>
          <p:cNvSpPr/>
          <p:nvPr userDrawn="1"/>
        </p:nvSpPr>
        <p:spPr>
          <a:xfrm>
            <a:off x="3200403" y="4151368"/>
            <a:ext cx="341377" cy="31394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object 5"/>
          <p:cNvSpPr/>
          <p:nvPr userDrawn="1"/>
        </p:nvSpPr>
        <p:spPr>
          <a:xfrm>
            <a:off x="5829076" y="3969398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5" y="0"/>
                </a:moveTo>
                <a:lnTo>
                  <a:pt x="283227" y="4424"/>
                </a:lnTo>
                <a:lnTo>
                  <a:pt x="231207" y="17235"/>
                </a:lnTo>
                <a:lnTo>
                  <a:pt x="182700" y="37736"/>
                </a:lnTo>
                <a:lnTo>
                  <a:pt x="138404" y="65229"/>
                </a:lnTo>
                <a:lnTo>
                  <a:pt x="99013" y="99020"/>
                </a:lnTo>
                <a:lnTo>
                  <a:pt x="65224" y="138413"/>
                </a:lnTo>
                <a:lnTo>
                  <a:pt x="37732" y="182710"/>
                </a:lnTo>
                <a:lnTo>
                  <a:pt x="17233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4" y="419311"/>
                </a:lnTo>
                <a:lnTo>
                  <a:pt x="26565" y="469661"/>
                </a:lnTo>
                <a:lnTo>
                  <a:pt x="50647" y="516149"/>
                </a:lnTo>
                <a:lnTo>
                  <a:pt x="81375" y="558080"/>
                </a:lnTo>
                <a:lnTo>
                  <a:pt x="118052" y="594757"/>
                </a:lnTo>
                <a:lnTo>
                  <a:pt x="159983" y="625485"/>
                </a:lnTo>
                <a:lnTo>
                  <a:pt x="206471" y="649568"/>
                </a:lnTo>
                <a:lnTo>
                  <a:pt x="256821" y="666309"/>
                </a:lnTo>
                <a:lnTo>
                  <a:pt x="310337" y="675013"/>
                </a:lnTo>
                <a:lnTo>
                  <a:pt x="338065" y="676134"/>
                </a:lnTo>
                <a:lnTo>
                  <a:pt x="365792" y="675013"/>
                </a:lnTo>
                <a:lnTo>
                  <a:pt x="419308" y="666309"/>
                </a:lnTo>
                <a:lnTo>
                  <a:pt x="469658" y="649568"/>
                </a:lnTo>
                <a:lnTo>
                  <a:pt x="516147" y="625485"/>
                </a:lnTo>
                <a:lnTo>
                  <a:pt x="558078" y="594757"/>
                </a:lnTo>
                <a:lnTo>
                  <a:pt x="594756" y="558080"/>
                </a:lnTo>
                <a:lnTo>
                  <a:pt x="625484" y="516149"/>
                </a:lnTo>
                <a:lnTo>
                  <a:pt x="649567" y="469661"/>
                </a:lnTo>
                <a:lnTo>
                  <a:pt x="666309" y="419311"/>
                </a:lnTo>
                <a:lnTo>
                  <a:pt x="675013" y="365796"/>
                </a:lnTo>
                <a:lnTo>
                  <a:pt x="676134" y="338068"/>
                </a:lnTo>
                <a:lnTo>
                  <a:pt x="675013" y="310343"/>
                </a:lnTo>
                <a:lnTo>
                  <a:pt x="666309" y="256829"/>
                </a:lnTo>
                <a:lnTo>
                  <a:pt x="649567" y="206480"/>
                </a:lnTo>
                <a:lnTo>
                  <a:pt x="625484" y="159992"/>
                </a:lnTo>
                <a:lnTo>
                  <a:pt x="594756" y="118060"/>
                </a:lnTo>
                <a:lnTo>
                  <a:pt x="558078" y="81381"/>
                </a:lnTo>
                <a:lnTo>
                  <a:pt x="516147" y="50652"/>
                </a:lnTo>
                <a:lnTo>
                  <a:pt x="469658" y="26568"/>
                </a:lnTo>
                <a:lnTo>
                  <a:pt x="419308" y="9825"/>
                </a:lnTo>
                <a:lnTo>
                  <a:pt x="365792" y="1120"/>
                </a:lnTo>
                <a:lnTo>
                  <a:pt x="338065" y="0"/>
                </a:lnTo>
              </a:path>
            </a:pathLst>
          </a:custGeom>
          <a:solidFill>
            <a:srgbClr val="2B85F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6"/>
          <p:cNvSpPr/>
          <p:nvPr userDrawn="1"/>
        </p:nvSpPr>
        <p:spPr>
          <a:xfrm>
            <a:off x="5958838" y="4130034"/>
            <a:ext cx="417578" cy="353570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object 2"/>
          <p:cNvSpPr/>
          <p:nvPr userDrawn="1"/>
        </p:nvSpPr>
        <p:spPr>
          <a:xfrm>
            <a:off x="0" y="5418000"/>
            <a:ext cx="9144000" cy="588481"/>
          </a:xfrm>
          <a:custGeom>
            <a:avLst/>
            <a:gdLst/>
            <a:ahLst/>
            <a:cxnLst/>
            <a:rect l="l" t="t" r="r" b="b"/>
            <a:pathLst>
              <a:path w="9144000" h="588481">
                <a:moveTo>
                  <a:pt x="0" y="588481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88481"/>
                </a:lnTo>
                <a:lnTo>
                  <a:pt x="0" y="588481"/>
                </a:lnTo>
              </a:path>
            </a:pathLst>
          </a:custGeom>
          <a:blipFill>
            <a:blip r:embed="rId11" cstate="email"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marL="12700" algn="ctr">
              <a:lnSpc>
                <a:spcPts val="2945"/>
              </a:lnSpc>
              <a:spcBef>
                <a:spcPts val="147"/>
              </a:spcBef>
            </a:pPr>
            <a:r>
              <a:rPr lang="ru-RU" sz="4150" spc="-54" baseline="1985" dirty="0">
                <a:solidFill>
                  <a:srgbClr val="FFFFFF"/>
                </a:solidFill>
                <a:cs typeface="Calibri Light"/>
              </a:rPr>
              <a:t>«Прогноз»  =   IT + Консалтинг </a:t>
            </a:r>
            <a:r>
              <a:rPr lang="ru-RU" sz="4150" spc="-54" baseline="1985" dirty="0" smtClean="0">
                <a:solidFill>
                  <a:srgbClr val="FFFFFF"/>
                </a:solidFill>
                <a:cs typeface="Calibri Light"/>
              </a:rPr>
              <a:t> =  </a:t>
            </a:r>
            <a:r>
              <a:rPr lang="ru-RU" sz="4150" spc="-54" baseline="1985" dirty="0">
                <a:solidFill>
                  <a:srgbClr val="FFFFFF"/>
                </a:solidFill>
                <a:cs typeface="Calibri Light"/>
              </a:rPr>
              <a:t>Внедрение «под ключ»</a:t>
            </a:r>
            <a:endParaRPr lang="ru-RU" sz="415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53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20955" y="452932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object 9"/>
          <p:cNvSpPr/>
          <p:nvPr userDrawn="1"/>
        </p:nvSpPr>
        <p:spPr>
          <a:xfrm>
            <a:off x="420955" y="328879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object 10"/>
          <p:cNvSpPr/>
          <p:nvPr userDrawn="1"/>
        </p:nvSpPr>
        <p:spPr>
          <a:xfrm>
            <a:off x="6400796" y="3288790"/>
            <a:ext cx="2322579" cy="12405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20955" y="5851926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object 6"/>
          <p:cNvSpPr/>
          <p:nvPr userDrawn="1"/>
        </p:nvSpPr>
        <p:spPr>
          <a:xfrm>
            <a:off x="420955" y="4894909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7"/>
          <p:cNvSpPr/>
          <p:nvPr userDrawn="1"/>
        </p:nvSpPr>
        <p:spPr>
          <a:xfrm>
            <a:off x="414529" y="4892032"/>
            <a:ext cx="2325628" cy="96012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2"/>
          <p:cNvSpPr/>
          <p:nvPr userDrawn="1"/>
        </p:nvSpPr>
        <p:spPr>
          <a:xfrm>
            <a:off x="420955" y="292303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3"/>
          <p:cNvSpPr/>
          <p:nvPr userDrawn="1"/>
        </p:nvSpPr>
        <p:spPr>
          <a:xfrm>
            <a:off x="420955" y="118872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4"/>
          <p:cNvSpPr/>
          <p:nvPr userDrawn="1"/>
        </p:nvSpPr>
        <p:spPr>
          <a:xfrm>
            <a:off x="420627" y="1188720"/>
            <a:ext cx="2319530" cy="173431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8090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object 2"/>
          <p:cNvSpPr/>
          <p:nvPr userDrawn="1"/>
        </p:nvSpPr>
        <p:spPr>
          <a:xfrm>
            <a:off x="6754335" y="3380346"/>
            <a:ext cx="1978775" cy="434905"/>
          </a:xfrm>
          <a:custGeom>
            <a:avLst/>
            <a:gdLst/>
            <a:ahLst/>
            <a:cxnLst/>
            <a:rect l="l" t="t" r="r" b="b"/>
            <a:pathLst>
              <a:path w="1978775" h="434905">
                <a:moveTo>
                  <a:pt x="0" y="434905"/>
                </a:moveTo>
                <a:lnTo>
                  <a:pt x="1978775" y="434905"/>
                </a:lnTo>
                <a:lnTo>
                  <a:pt x="1978775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object 4"/>
          <p:cNvSpPr/>
          <p:nvPr userDrawn="1"/>
        </p:nvSpPr>
        <p:spPr>
          <a:xfrm>
            <a:off x="420637" y="3380346"/>
            <a:ext cx="1978776" cy="434905"/>
          </a:xfrm>
          <a:custGeom>
            <a:avLst/>
            <a:gdLst/>
            <a:ahLst/>
            <a:cxnLst/>
            <a:rect l="l" t="t" r="r" b="b"/>
            <a:pathLst>
              <a:path w="1978776" h="434905">
                <a:moveTo>
                  <a:pt x="0" y="434905"/>
                </a:moveTo>
                <a:lnTo>
                  <a:pt x="1978776" y="434905"/>
                </a:lnTo>
                <a:lnTo>
                  <a:pt x="1978776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6"/>
          <p:cNvSpPr/>
          <p:nvPr userDrawn="1"/>
        </p:nvSpPr>
        <p:spPr>
          <a:xfrm>
            <a:off x="2531865" y="3380346"/>
            <a:ext cx="1978779" cy="434905"/>
          </a:xfrm>
          <a:custGeom>
            <a:avLst/>
            <a:gdLst/>
            <a:ahLst/>
            <a:cxnLst/>
            <a:rect l="l" t="t" r="r" b="b"/>
            <a:pathLst>
              <a:path w="1978779" h="434905">
                <a:moveTo>
                  <a:pt x="0" y="434905"/>
                </a:moveTo>
                <a:lnTo>
                  <a:pt x="1978779" y="434905"/>
                </a:lnTo>
                <a:lnTo>
                  <a:pt x="1978779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object 8"/>
          <p:cNvSpPr/>
          <p:nvPr userDrawn="1"/>
        </p:nvSpPr>
        <p:spPr>
          <a:xfrm>
            <a:off x="4643103" y="3380346"/>
            <a:ext cx="1978775" cy="434905"/>
          </a:xfrm>
          <a:custGeom>
            <a:avLst/>
            <a:gdLst/>
            <a:ahLst/>
            <a:cxnLst/>
            <a:rect l="l" t="t" r="r" b="b"/>
            <a:pathLst>
              <a:path w="1978775" h="434905">
                <a:moveTo>
                  <a:pt x="0" y="434905"/>
                </a:moveTo>
                <a:lnTo>
                  <a:pt x="1978775" y="434905"/>
                </a:lnTo>
                <a:lnTo>
                  <a:pt x="1978775" y="0"/>
                </a:lnTo>
                <a:lnTo>
                  <a:pt x="0" y="0"/>
                </a:lnTo>
                <a:lnTo>
                  <a:pt x="0" y="434905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object 10"/>
          <p:cNvSpPr/>
          <p:nvPr userDrawn="1"/>
        </p:nvSpPr>
        <p:spPr>
          <a:xfrm>
            <a:off x="420951" y="1195793"/>
            <a:ext cx="3539048" cy="1785183"/>
          </a:xfrm>
          <a:custGeom>
            <a:avLst/>
            <a:gdLst/>
            <a:ahLst/>
            <a:cxnLst/>
            <a:rect l="l" t="t" r="r" b="b"/>
            <a:pathLst>
              <a:path w="3539048" h="1785183">
                <a:moveTo>
                  <a:pt x="3539048" y="0"/>
                </a:moveTo>
                <a:lnTo>
                  <a:pt x="0" y="0"/>
                </a:lnTo>
                <a:lnTo>
                  <a:pt x="0" y="1785183"/>
                </a:lnTo>
                <a:lnTo>
                  <a:pt x="3539048" y="1785183"/>
                </a:lnTo>
                <a:lnTo>
                  <a:pt x="3539048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4" name="object 12"/>
          <p:cNvSpPr/>
          <p:nvPr userDrawn="1"/>
        </p:nvSpPr>
        <p:spPr>
          <a:xfrm>
            <a:off x="3959999" y="1196384"/>
            <a:ext cx="4759852" cy="1784592"/>
          </a:xfrm>
          <a:custGeom>
            <a:avLst/>
            <a:gdLst/>
            <a:ahLst/>
            <a:cxnLst/>
            <a:rect l="l" t="t" r="r" b="b"/>
            <a:pathLst>
              <a:path w="4759852" h="1784592">
                <a:moveTo>
                  <a:pt x="0" y="1784592"/>
                </a:moveTo>
                <a:lnTo>
                  <a:pt x="4759852" y="1784592"/>
                </a:lnTo>
                <a:lnTo>
                  <a:pt x="4759852" y="0"/>
                </a:lnTo>
                <a:lnTo>
                  <a:pt x="0" y="0"/>
                </a:lnTo>
                <a:lnTo>
                  <a:pt x="0" y="1784592"/>
                </a:lnTo>
              </a:path>
            </a:pathLst>
          </a:cu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object 13"/>
          <p:cNvSpPr txBox="1"/>
          <p:nvPr userDrawn="1"/>
        </p:nvSpPr>
        <p:spPr>
          <a:xfrm>
            <a:off x="4643427" y="3380346"/>
            <a:ext cx="1978451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6" name="object 15"/>
          <p:cNvSpPr txBox="1"/>
          <p:nvPr userDrawn="1"/>
        </p:nvSpPr>
        <p:spPr>
          <a:xfrm>
            <a:off x="2531873" y="3380346"/>
            <a:ext cx="1978771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7" name="object 17"/>
          <p:cNvSpPr txBox="1"/>
          <p:nvPr userDrawn="1"/>
        </p:nvSpPr>
        <p:spPr>
          <a:xfrm>
            <a:off x="420645" y="3380346"/>
            <a:ext cx="1978769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8" name="object 19"/>
          <p:cNvSpPr txBox="1"/>
          <p:nvPr userDrawn="1"/>
        </p:nvSpPr>
        <p:spPr>
          <a:xfrm>
            <a:off x="6754341" y="3380346"/>
            <a:ext cx="1978769" cy="43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4" name="object 3"/>
          <p:cNvSpPr/>
          <p:nvPr userDrawn="1"/>
        </p:nvSpPr>
        <p:spPr>
          <a:xfrm>
            <a:off x="6754341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object 5"/>
          <p:cNvSpPr/>
          <p:nvPr userDrawn="1"/>
        </p:nvSpPr>
        <p:spPr>
          <a:xfrm>
            <a:off x="420645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6" name="object 7"/>
          <p:cNvSpPr/>
          <p:nvPr userDrawn="1"/>
        </p:nvSpPr>
        <p:spPr>
          <a:xfrm>
            <a:off x="2531873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object 9"/>
          <p:cNvSpPr/>
          <p:nvPr userDrawn="1"/>
        </p:nvSpPr>
        <p:spPr>
          <a:xfrm>
            <a:off x="4643427" y="3380346"/>
            <a:ext cx="0" cy="2613088"/>
          </a:xfrm>
          <a:custGeom>
            <a:avLst/>
            <a:gdLst/>
            <a:ahLst/>
            <a:cxnLst/>
            <a:rect l="l" t="t" r="r" b="b"/>
            <a:pathLst>
              <a:path h="2613088">
                <a:moveTo>
                  <a:pt x="0" y="2613088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637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9"/>
          <p:cNvSpPr>
            <a:spLocks noGrp="1"/>
          </p:cNvSpPr>
          <p:nvPr>
            <p:ph type="pic" sz="quarter" idx="12"/>
          </p:nvPr>
        </p:nvSpPr>
        <p:spPr>
          <a:xfrm>
            <a:off x="0" y="1371600"/>
            <a:ext cx="9144000" cy="332581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432000" y="1189962"/>
            <a:ext cx="946150" cy="722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899895"/>
            <a:ext cx="946150" cy="439738"/>
          </a:xfrm>
          <a:prstGeom prst="rect">
            <a:avLst/>
          </a:prstGeom>
          <a:solidFill>
            <a:schemeClr val="bg1"/>
          </a:solidFill>
        </p:spPr>
        <p:txBody>
          <a:bodyPr lIns="126000" anchor="ctr"/>
          <a:lstStyle>
            <a:lvl1pPr marL="0" indent="0">
              <a:lnSpc>
                <a:spcPct val="80000"/>
              </a:lnSpc>
              <a:buNone/>
              <a:defRPr sz="750" b="0">
                <a:solidFill>
                  <a:schemeClr val="bg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500"/>
            </a:lvl2pPr>
            <a:lvl3pPr marL="914400" indent="0">
              <a:buNone/>
              <a:defRPr sz="500"/>
            </a:lvl3pPr>
            <a:lvl4pPr marL="1371600" indent="0">
              <a:buNone/>
              <a:defRPr sz="500"/>
            </a:lvl4pPr>
            <a:lvl5pPr marL="1828800" indent="0">
              <a:buNone/>
              <a:defRPr sz="500"/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p</a:t>
            </a:r>
            <a:r>
              <a:rPr sz="1350" spc="-4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r</a:t>
            </a:r>
            <a:r>
              <a:rPr sz="135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ognoz.ru</a:t>
            </a:r>
            <a:endParaRPr sz="1350" dirty="0">
              <a:solidFill>
                <a:srgbClr val="000000">
                  <a:lumMod val="50000"/>
                  <a:lumOff val="50000"/>
                </a:srgbClr>
              </a:solidFill>
              <a:cs typeface="Tahoma"/>
            </a:endParaRPr>
          </a:p>
        </p:txBody>
      </p:sp>
      <p:sp>
        <p:nvSpPr>
          <p:cNvPr id="12" name="object 83"/>
          <p:cNvSpPr txBox="1"/>
          <p:nvPr userDrawn="1"/>
        </p:nvSpPr>
        <p:spPr>
          <a:xfrm>
            <a:off x="432000" y="1189962"/>
            <a:ext cx="945252" cy="72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>
          <a:xfrm>
            <a:off x="432000" y="5566127"/>
            <a:ext cx="8280000" cy="475478"/>
          </a:xfrm>
          <a:prstGeom prst="rect">
            <a:avLst/>
          </a:prstGeom>
        </p:spPr>
        <p:txBody>
          <a:bodyPr lIns="0" tIns="288000" rIns="0" bIns="0" anchor="b">
            <a:sp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2pPr>
            <a:lvl3pPr marL="9144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3pPr>
            <a:lvl4pPr marL="13716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4pPr>
            <a:lvl5pPr marL="1828800" indent="0">
              <a:spcBef>
                <a:spcPts val="0"/>
              </a:spcBef>
              <a:buNone/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5"/>
          </p:nvPr>
        </p:nvSpPr>
        <p:spPr>
          <a:xfrm>
            <a:off x="1377252" y="1778032"/>
            <a:ext cx="3048698" cy="2462181"/>
          </a:xfrm>
          <a:prstGeom prst="rect">
            <a:avLst/>
          </a:prstGeom>
          <a:noFill/>
          <a:effectLst>
            <a:reflection blurRad="6350" stA="50000" endA="300" endPos="17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>
          <a:xfrm>
            <a:off x="4213225" y="1600200"/>
            <a:ext cx="3940175" cy="2778125"/>
          </a:xfrm>
          <a:prstGeom prst="rect">
            <a:avLst/>
          </a:prstGeom>
          <a:noFill/>
          <a:effectLst>
            <a:reflection blurRad="6350" stA="52000" endA="300" endPos="10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674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 userDrawn="1"/>
        </p:nvSpPr>
        <p:spPr>
          <a:xfrm>
            <a:off x="-1" y="1188457"/>
            <a:ext cx="5967360" cy="60958"/>
          </a:xfrm>
          <a:custGeom>
            <a:avLst/>
            <a:gdLst/>
            <a:ahLst/>
            <a:cxnLst/>
            <a:rect l="l" t="t" r="r" b="b"/>
            <a:pathLst>
              <a:path w="5481017" h="60958">
                <a:moveTo>
                  <a:pt x="0" y="60958"/>
                </a:moveTo>
                <a:lnTo>
                  <a:pt x="5481017" y="60958"/>
                </a:lnTo>
                <a:lnTo>
                  <a:pt x="5481017" y="0"/>
                </a:lnTo>
                <a:lnTo>
                  <a:pt x="0" y="0"/>
                </a:lnTo>
                <a:lnTo>
                  <a:pt x="0" y="60958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 lang="ru-RU" smtClean="0"/>
            </a:lvl1pPr>
          </a:lstStyle>
          <a:p>
            <a:fld id="{C674F005-842A-4BF4-ADF2-722E0B5DC67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object 17"/>
          <p:cNvSpPr/>
          <p:nvPr userDrawn="1"/>
        </p:nvSpPr>
        <p:spPr>
          <a:xfrm>
            <a:off x="5943600" y="1188457"/>
            <a:ext cx="23759" cy="69380"/>
          </a:xfrm>
          <a:custGeom>
            <a:avLst/>
            <a:gdLst/>
            <a:ahLst/>
            <a:cxnLst/>
            <a:rect l="l" t="t" r="r" b="b"/>
            <a:pathLst>
              <a:path w="23759" h="69380">
                <a:moveTo>
                  <a:pt x="23759" y="0"/>
                </a:moveTo>
                <a:lnTo>
                  <a:pt x="0" y="69380"/>
                </a:lnTo>
                <a:lnTo>
                  <a:pt x="23759" y="69380"/>
                </a:lnTo>
                <a:lnTo>
                  <a:pt x="23759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object 18"/>
          <p:cNvSpPr/>
          <p:nvPr userDrawn="1"/>
        </p:nvSpPr>
        <p:spPr>
          <a:xfrm>
            <a:off x="5993605" y="5994723"/>
            <a:ext cx="3158085" cy="61200"/>
          </a:xfrm>
          <a:custGeom>
            <a:avLst/>
            <a:gdLst/>
            <a:ahLst/>
            <a:cxnLst/>
            <a:rect l="l" t="t" r="r" b="b"/>
            <a:pathLst>
              <a:path w="3283049" h="60958">
                <a:moveTo>
                  <a:pt x="0" y="0"/>
                </a:moveTo>
                <a:lnTo>
                  <a:pt x="3283049" y="0"/>
                </a:lnTo>
                <a:lnTo>
                  <a:pt x="3283049" y="60958"/>
                </a:lnTo>
                <a:lnTo>
                  <a:pt x="0" y="6095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22" name="object 19"/>
          <p:cNvSpPr/>
          <p:nvPr userDrawn="1"/>
        </p:nvSpPr>
        <p:spPr>
          <a:xfrm>
            <a:off x="5987681" y="5994723"/>
            <a:ext cx="22594" cy="69378"/>
          </a:xfrm>
          <a:custGeom>
            <a:avLst/>
            <a:gdLst/>
            <a:ahLst/>
            <a:cxnLst/>
            <a:rect l="l" t="t" r="r" b="b"/>
            <a:pathLst>
              <a:path w="22594" h="69378">
                <a:moveTo>
                  <a:pt x="22594" y="0"/>
                </a:moveTo>
                <a:lnTo>
                  <a:pt x="0" y="0"/>
                </a:lnTo>
                <a:lnTo>
                  <a:pt x="0" y="69378"/>
                </a:lnTo>
                <a:lnTo>
                  <a:pt x="2259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249414"/>
            <a:ext cx="8280000" cy="846086"/>
          </a:xfrm>
          <a:prstGeom prst="rect">
            <a:avLst/>
          </a:prstGeom>
        </p:spPr>
        <p:txBody>
          <a:bodyPr lIns="0" tIns="0" rIns="0" bIns="144000" anchor="b" anchorCtr="0"/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smtClean="0"/>
              <a:t>Образец заголовка второго уровня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88" y="2211257"/>
            <a:ext cx="8278812" cy="762000"/>
          </a:xfrm>
          <a:prstGeom prst="rect">
            <a:avLst/>
          </a:prstGeom>
        </p:spPr>
        <p:txBody>
          <a:bodyPr lIns="0" tIns="0" rIns="0" bIns="144000"/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7" hasCustomPrompt="1"/>
          </p:nvPr>
        </p:nvSpPr>
        <p:spPr>
          <a:xfrm>
            <a:off x="433188" y="2971800"/>
            <a:ext cx="827881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 третьего уровня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3581400"/>
            <a:ext cx="8441656" cy="1957387"/>
          </a:xfrm>
          <a:prstGeom prst="rect">
            <a:avLst/>
          </a:prstGeom>
        </p:spPr>
        <p:txBody>
          <a:bodyPr lIns="0" tIns="0" rIns="0" bIns="0" numCol="3" spcCol="144000">
            <a:normAutofit/>
          </a:bodyPr>
          <a:lstStyle>
            <a:lvl1pPr marL="180975" indent="-180975">
              <a:spcBef>
                <a:spcPts val="600"/>
              </a:spcBef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object 3"/>
          <p:cNvSpPr/>
          <p:nvPr userDrawn="1"/>
        </p:nvSpPr>
        <p:spPr>
          <a:xfrm>
            <a:off x="8367703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40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3200400" y="6403945"/>
            <a:ext cx="2438400" cy="21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9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object 39"/>
          <p:cNvSpPr/>
          <p:nvPr userDrawn="1"/>
        </p:nvSpPr>
        <p:spPr>
          <a:xfrm>
            <a:off x="1568930" y="5467809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2" descr="Y:\Macets\1_Прогноз\Презентеции\О КОМПАНИИ\2015\для PPT\3_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5458984"/>
            <a:ext cx="98742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17"/>
          <p:cNvSpPr/>
          <p:nvPr userDrawn="1"/>
        </p:nvSpPr>
        <p:spPr>
          <a:xfrm>
            <a:off x="1568930" y="4397392"/>
            <a:ext cx="0" cy="486280"/>
          </a:xfrm>
          <a:custGeom>
            <a:avLst/>
            <a:gdLst/>
            <a:ahLst/>
            <a:cxnLst/>
            <a:rect l="l" t="t" r="r" b="b"/>
            <a:pathLst>
              <a:path h="486280">
                <a:moveTo>
                  <a:pt x="0" y="0"/>
                </a:moveTo>
                <a:lnTo>
                  <a:pt x="0" y="486280"/>
                </a:lnTo>
              </a:path>
            </a:pathLst>
          </a:custGeom>
          <a:ln w="7199">
            <a:solidFill>
              <a:srgbClr val="DE4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Picture 3" descr="Y:\Macets\1_Прогноз\Презентеции\О КОМПАНИИ\2015\для PPT\3_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4390941"/>
            <a:ext cx="90487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/>
          <p:nvPr userDrawn="1"/>
        </p:nvSpPr>
        <p:spPr>
          <a:xfrm>
            <a:off x="1568930" y="3328358"/>
            <a:ext cx="0" cy="484894"/>
          </a:xfrm>
          <a:custGeom>
            <a:avLst/>
            <a:gdLst/>
            <a:ahLst/>
            <a:cxnLst/>
            <a:rect l="l" t="t" r="r" b="b"/>
            <a:pathLst>
              <a:path h="484894">
                <a:moveTo>
                  <a:pt x="0" y="0"/>
                </a:moveTo>
                <a:lnTo>
                  <a:pt x="0" y="484894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Picture 4" descr="Y:\Macets\1_Прогноз\Презентеции\О КОМПАНИИ\2015\для PPT\3_3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3322899"/>
            <a:ext cx="987426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55"/>
          <p:cNvSpPr/>
          <p:nvPr userDrawn="1"/>
        </p:nvSpPr>
        <p:spPr>
          <a:xfrm>
            <a:off x="1568930" y="2257938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Picture 5" descr="Y:\Macets\1_Прогноз\Презентеции\О КОМПАНИИ\2015\для PPT\3_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2254857"/>
            <a:ext cx="96361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51"/>
          <p:cNvSpPr/>
          <p:nvPr userDrawn="1"/>
        </p:nvSpPr>
        <p:spPr>
          <a:xfrm>
            <a:off x="1568930" y="1186814"/>
            <a:ext cx="0" cy="486982"/>
          </a:xfrm>
          <a:custGeom>
            <a:avLst/>
            <a:gdLst/>
            <a:ahLst/>
            <a:cxnLst/>
            <a:rect l="l" t="t" r="r" b="b"/>
            <a:pathLst>
              <a:path h="486982">
                <a:moveTo>
                  <a:pt x="0" y="0"/>
                </a:moveTo>
                <a:lnTo>
                  <a:pt x="0" y="486982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Picture 6" descr="Y:\Macets\1_Прогноз\Презентеции\О КОМПАНИИ\2015\для PPT\3_1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1186815"/>
            <a:ext cx="88741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32"/>
          <p:cNvSpPr/>
          <p:nvPr userDrawn="1"/>
        </p:nvSpPr>
        <p:spPr>
          <a:xfrm>
            <a:off x="5873558" y="4397306"/>
            <a:ext cx="0" cy="486625"/>
          </a:xfrm>
          <a:custGeom>
            <a:avLst/>
            <a:gdLst/>
            <a:ahLst/>
            <a:cxnLst/>
            <a:rect l="l" t="t" r="r" b="b"/>
            <a:pathLst>
              <a:path h="486625">
                <a:moveTo>
                  <a:pt x="0" y="0"/>
                </a:moveTo>
                <a:lnTo>
                  <a:pt x="0" y="486625"/>
                </a:lnTo>
              </a:path>
            </a:pathLst>
          </a:custGeom>
          <a:ln w="7199">
            <a:solidFill>
              <a:srgbClr val="DE4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" name="Picture 7" descr="Y:\Macets\1_Прогноз\Презентеции\О КОМПАНИИ\2015\для PPT\3_9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0940"/>
            <a:ext cx="9906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16"/>
          <p:cNvSpPr/>
          <p:nvPr userDrawn="1"/>
        </p:nvSpPr>
        <p:spPr>
          <a:xfrm>
            <a:off x="5873558" y="3327839"/>
            <a:ext cx="0" cy="485583"/>
          </a:xfrm>
          <a:custGeom>
            <a:avLst/>
            <a:gdLst/>
            <a:ahLst/>
            <a:cxnLst/>
            <a:rect l="l" t="t" r="r" b="b"/>
            <a:pathLst>
              <a:path h="485583">
                <a:moveTo>
                  <a:pt x="0" y="0"/>
                </a:moveTo>
                <a:lnTo>
                  <a:pt x="0" y="485583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8" name="Picture 8" descr="Y:\Macets\1_Прогноз\Презентеции\О КОМПАНИИ\2015\для PPT\3_8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326074"/>
            <a:ext cx="990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5"/>
          <p:cNvSpPr/>
          <p:nvPr userDrawn="1"/>
        </p:nvSpPr>
        <p:spPr>
          <a:xfrm>
            <a:off x="5873558" y="2257671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" name="Picture 9" descr="Y:\Macets\1_Прогноз\Презентеции\О КОМПАНИИ\2015\для PPT\3_7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254856"/>
            <a:ext cx="9906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54"/>
          <p:cNvSpPr/>
          <p:nvPr userDrawn="1"/>
        </p:nvSpPr>
        <p:spPr>
          <a:xfrm>
            <a:off x="5873558" y="1186818"/>
            <a:ext cx="0" cy="486968"/>
          </a:xfrm>
          <a:custGeom>
            <a:avLst/>
            <a:gdLst/>
            <a:ahLst/>
            <a:cxnLst/>
            <a:rect l="l" t="t" r="r" b="b"/>
            <a:pathLst>
              <a:path h="486968">
                <a:moveTo>
                  <a:pt x="0" y="0"/>
                </a:moveTo>
                <a:lnTo>
                  <a:pt x="0" y="486968"/>
                </a:lnTo>
              </a:path>
            </a:pathLst>
          </a:custGeom>
          <a:ln w="7199">
            <a:solidFill>
              <a:srgbClr val="2B85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Picture 10" descr="Y:\Macets\1_Прогноз\Презентеции\О КОМПАНИИ\2015\для PPT\3_6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186815"/>
            <a:ext cx="966788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46"/>
          <p:cNvSpPr/>
          <p:nvPr userDrawn="1"/>
        </p:nvSpPr>
        <p:spPr>
          <a:xfrm>
            <a:off x="5873558" y="5467813"/>
            <a:ext cx="0" cy="486284"/>
          </a:xfrm>
          <a:custGeom>
            <a:avLst/>
            <a:gdLst/>
            <a:ahLst/>
            <a:cxnLst/>
            <a:rect l="l" t="t" r="r" b="b"/>
            <a:pathLst>
              <a:path h="486284">
                <a:moveTo>
                  <a:pt x="0" y="0"/>
                </a:moveTo>
                <a:lnTo>
                  <a:pt x="0" y="486284"/>
                </a:lnTo>
              </a:path>
            </a:pathLst>
          </a:custGeom>
          <a:ln w="7199">
            <a:solidFill>
              <a:srgbClr val="9438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Picture 11" descr="Y:\Macets\1_Прогноз\Презентеции\О КОМПАНИИ\2015\для PPT\3_10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458983"/>
            <a:ext cx="1009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075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97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287430" y="1205400"/>
            <a:ext cx="572601" cy="4774043"/>
            <a:chOff x="4287430" y="1205400"/>
            <a:chExt cx="572601" cy="4774043"/>
          </a:xfrm>
        </p:grpSpPr>
        <p:sp>
          <p:nvSpPr>
            <p:cNvPr id="29" name="object 2"/>
            <p:cNvSpPr/>
            <p:nvPr/>
          </p:nvSpPr>
          <p:spPr>
            <a:xfrm>
              <a:off x="4573587" y="1295400"/>
              <a:ext cx="280" cy="4590000"/>
            </a:xfrm>
            <a:custGeom>
              <a:avLst/>
              <a:gdLst/>
              <a:ahLst/>
              <a:cxnLst/>
              <a:rect l="l" t="t" r="r" b="b"/>
              <a:pathLst>
                <a:path w="280" h="4630135">
                  <a:moveTo>
                    <a:pt x="280" y="0"/>
                  </a:moveTo>
                  <a:lnTo>
                    <a:pt x="0" y="4630135"/>
                  </a:lnTo>
                </a:path>
              </a:pathLst>
            </a:custGeom>
            <a:ln w="2743">
              <a:solidFill>
                <a:srgbClr val="00A3ED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30" name="object 5"/>
            <p:cNvSpPr/>
            <p:nvPr/>
          </p:nvSpPr>
          <p:spPr>
            <a:xfrm>
              <a:off x="4573730" y="3007191"/>
              <a:ext cx="286297" cy="1170"/>
            </a:xfrm>
            <a:custGeom>
              <a:avLst/>
              <a:gdLst/>
              <a:ahLst/>
              <a:cxnLst/>
              <a:rect l="l" t="t" r="r" b="b"/>
              <a:pathLst>
                <a:path w="286297" h="1170">
                  <a:moveTo>
                    <a:pt x="0" y="1170"/>
                  </a:moveTo>
                  <a:lnTo>
                    <a:pt x="286297" y="0"/>
                  </a:lnTo>
                </a:path>
              </a:pathLst>
            </a:custGeom>
            <a:ln w="7199">
              <a:solidFill>
                <a:srgbClr val="ED96E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1" name="object 7"/>
            <p:cNvSpPr/>
            <p:nvPr/>
          </p:nvSpPr>
          <p:spPr>
            <a:xfrm>
              <a:off x="4573734" y="5110267"/>
              <a:ext cx="286297" cy="1170"/>
            </a:xfrm>
            <a:custGeom>
              <a:avLst/>
              <a:gdLst/>
              <a:ahLst/>
              <a:cxnLst/>
              <a:rect l="l" t="t" r="r" b="b"/>
              <a:pathLst>
                <a:path w="286297" h="1170">
                  <a:moveTo>
                    <a:pt x="0" y="1170"/>
                  </a:moveTo>
                  <a:lnTo>
                    <a:pt x="286297" y="0"/>
                  </a:lnTo>
                </a:path>
              </a:pathLst>
            </a:custGeom>
            <a:ln w="7199">
              <a:solidFill>
                <a:srgbClr val="ED96E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2" name="object 9"/>
            <p:cNvSpPr/>
            <p:nvPr/>
          </p:nvSpPr>
          <p:spPr>
            <a:xfrm>
              <a:off x="4287430" y="4090381"/>
              <a:ext cx="286297" cy="1165"/>
            </a:xfrm>
            <a:custGeom>
              <a:avLst/>
              <a:gdLst/>
              <a:ahLst/>
              <a:cxnLst/>
              <a:rect l="l" t="t" r="r" b="b"/>
              <a:pathLst>
                <a:path w="286297" h="1165">
                  <a:moveTo>
                    <a:pt x="0" y="1165"/>
                  </a:moveTo>
                  <a:lnTo>
                    <a:pt x="286297" y="0"/>
                  </a:lnTo>
                </a:path>
              </a:pathLst>
            </a:custGeom>
            <a:ln w="7199">
              <a:solidFill>
                <a:srgbClr val="ED96E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8" name="object 11"/>
            <p:cNvSpPr/>
            <p:nvPr/>
          </p:nvSpPr>
          <p:spPr>
            <a:xfrm>
              <a:off x="4287430" y="1956819"/>
              <a:ext cx="286297" cy="1169"/>
            </a:xfrm>
            <a:custGeom>
              <a:avLst/>
              <a:gdLst/>
              <a:ahLst/>
              <a:cxnLst/>
              <a:rect l="l" t="t" r="r" b="b"/>
              <a:pathLst>
                <a:path w="286297" h="1169">
                  <a:moveTo>
                    <a:pt x="0" y="1169"/>
                  </a:moveTo>
                  <a:lnTo>
                    <a:pt x="286297" y="0"/>
                  </a:lnTo>
                </a:path>
              </a:pathLst>
            </a:custGeom>
            <a:ln w="7199">
              <a:solidFill>
                <a:srgbClr val="ED96E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4525961" y="1909615"/>
              <a:ext cx="93600" cy="93600"/>
            </a:xfrm>
            <a:prstGeom prst="ellipse">
              <a:avLst/>
            </a:prstGeom>
            <a:solidFill>
              <a:srgbClr val="BF3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4525961" y="2960391"/>
              <a:ext cx="93600" cy="93600"/>
            </a:xfrm>
            <a:prstGeom prst="ellipse">
              <a:avLst/>
            </a:prstGeom>
            <a:solidFill>
              <a:srgbClr val="BF3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4528261" y="4046052"/>
              <a:ext cx="93600" cy="93600"/>
            </a:xfrm>
            <a:prstGeom prst="ellipse">
              <a:avLst/>
            </a:prstGeom>
            <a:solidFill>
              <a:srgbClr val="BF3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4525200" y="5063321"/>
              <a:ext cx="93600" cy="93600"/>
            </a:xfrm>
            <a:prstGeom prst="ellipse">
              <a:avLst/>
            </a:prstGeom>
            <a:solidFill>
              <a:srgbClr val="BF3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528261" y="5889443"/>
              <a:ext cx="90000" cy="90000"/>
              <a:chOff x="4528261" y="5889443"/>
              <a:chExt cx="90000" cy="90000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4528261" y="5889443"/>
                <a:ext cx="90000" cy="90000"/>
              </a:xfrm>
              <a:prstGeom prst="ellipse">
                <a:avLst/>
              </a:prstGeom>
              <a:noFill/>
              <a:ln>
                <a:solidFill>
                  <a:srgbClr val="BF33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ирог 50"/>
              <p:cNvSpPr/>
              <p:nvPr/>
            </p:nvSpPr>
            <p:spPr>
              <a:xfrm>
                <a:off x="4528261" y="5889443"/>
                <a:ext cx="90000" cy="90000"/>
              </a:xfrm>
              <a:custGeom>
                <a:avLst/>
                <a:gdLst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  <a:gd name="connsiteX4" fmla="*/ 45000 w 90000"/>
                  <a:gd name="connsiteY4" fmla="*/ 45000 h 90000"/>
                  <a:gd name="connsiteX5" fmla="*/ 90000 w 90000"/>
                  <a:gd name="connsiteY5" fmla="*/ 45000 h 90000"/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  <a:gd name="connsiteX4" fmla="*/ 90000 w 90000"/>
                  <a:gd name="connsiteY4" fmla="*/ 45000 h 90000"/>
                  <a:gd name="connsiteX0" fmla="*/ 90000 w 181440"/>
                  <a:gd name="connsiteY0" fmla="*/ 45000 h 136440"/>
                  <a:gd name="connsiteX1" fmla="*/ 45000 w 181440"/>
                  <a:gd name="connsiteY1" fmla="*/ 90000 h 136440"/>
                  <a:gd name="connsiteX2" fmla="*/ 0 w 181440"/>
                  <a:gd name="connsiteY2" fmla="*/ 45000 h 136440"/>
                  <a:gd name="connsiteX3" fmla="*/ 45000 w 181440"/>
                  <a:gd name="connsiteY3" fmla="*/ 0 h 136440"/>
                  <a:gd name="connsiteX4" fmla="*/ 181440 w 181440"/>
                  <a:gd name="connsiteY4" fmla="*/ 136440 h 136440"/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00" h="90000">
                    <a:moveTo>
                      <a:pt x="90000" y="45000"/>
                    </a:moveTo>
                    <a:cubicBezTo>
                      <a:pt x="90000" y="69853"/>
                      <a:pt x="69853" y="90000"/>
                      <a:pt x="45000" y="90000"/>
                    </a:cubicBezTo>
                    <a:cubicBezTo>
                      <a:pt x="20147" y="90000"/>
                      <a:pt x="0" y="69853"/>
                      <a:pt x="0" y="45000"/>
                    </a:cubicBezTo>
                    <a:cubicBezTo>
                      <a:pt x="0" y="20147"/>
                      <a:pt x="20147" y="0"/>
                      <a:pt x="45000" y="0"/>
                    </a:cubicBezTo>
                  </a:path>
                </a:pathLst>
              </a:custGeom>
              <a:noFill/>
              <a:ln>
                <a:solidFill>
                  <a:srgbClr val="24B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flipH="1">
              <a:off x="4527761" y="1205400"/>
              <a:ext cx="90000" cy="90000"/>
              <a:chOff x="4528261" y="5889443"/>
              <a:chExt cx="90000" cy="90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4528261" y="5889443"/>
                <a:ext cx="90000" cy="90000"/>
              </a:xfrm>
              <a:prstGeom prst="ellipse">
                <a:avLst/>
              </a:prstGeom>
              <a:noFill/>
              <a:ln>
                <a:solidFill>
                  <a:srgbClr val="BF33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Пирог 50"/>
              <p:cNvSpPr/>
              <p:nvPr/>
            </p:nvSpPr>
            <p:spPr>
              <a:xfrm>
                <a:off x="4528261" y="5889443"/>
                <a:ext cx="90000" cy="90000"/>
              </a:xfrm>
              <a:custGeom>
                <a:avLst/>
                <a:gdLst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  <a:gd name="connsiteX4" fmla="*/ 45000 w 90000"/>
                  <a:gd name="connsiteY4" fmla="*/ 45000 h 90000"/>
                  <a:gd name="connsiteX5" fmla="*/ 90000 w 90000"/>
                  <a:gd name="connsiteY5" fmla="*/ 45000 h 90000"/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  <a:gd name="connsiteX4" fmla="*/ 90000 w 90000"/>
                  <a:gd name="connsiteY4" fmla="*/ 45000 h 90000"/>
                  <a:gd name="connsiteX0" fmla="*/ 90000 w 181440"/>
                  <a:gd name="connsiteY0" fmla="*/ 45000 h 136440"/>
                  <a:gd name="connsiteX1" fmla="*/ 45000 w 181440"/>
                  <a:gd name="connsiteY1" fmla="*/ 90000 h 136440"/>
                  <a:gd name="connsiteX2" fmla="*/ 0 w 181440"/>
                  <a:gd name="connsiteY2" fmla="*/ 45000 h 136440"/>
                  <a:gd name="connsiteX3" fmla="*/ 45000 w 181440"/>
                  <a:gd name="connsiteY3" fmla="*/ 0 h 136440"/>
                  <a:gd name="connsiteX4" fmla="*/ 181440 w 181440"/>
                  <a:gd name="connsiteY4" fmla="*/ 136440 h 136440"/>
                  <a:gd name="connsiteX0" fmla="*/ 90000 w 90000"/>
                  <a:gd name="connsiteY0" fmla="*/ 45000 h 90000"/>
                  <a:gd name="connsiteX1" fmla="*/ 45000 w 90000"/>
                  <a:gd name="connsiteY1" fmla="*/ 90000 h 90000"/>
                  <a:gd name="connsiteX2" fmla="*/ 0 w 90000"/>
                  <a:gd name="connsiteY2" fmla="*/ 45000 h 90000"/>
                  <a:gd name="connsiteX3" fmla="*/ 45000 w 90000"/>
                  <a:gd name="connsiteY3" fmla="*/ 0 h 9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00" h="90000">
                    <a:moveTo>
                      <a:pt x="90000" y="45000"/>
                    </a:moveTo>
                    <a:cubicBezTo>
                      <a:pt x="90000" y="69853"/>
                      <a:pt x="69853" y="90000"/>
                      <a:pt x="45000" y="90000"/>
                    </a:cubicBezTo>
                    <a:cubicBezTo>
                      <a:pt x="20147" y="90000"/>
                      <a:pt x="0" y="69853"/>
                      <a:pt x="0" y="45000"/>
                    </a:cubicBezTo>
                    <a:cubicBezTo>
                      <a:pt x="0" y="20147"/>
                      <a:pt x="20147" y="0"/>
                      <a:pt x="45000" y="0"/>
                    </a:cubicBezTo>
                  </a:path>
                </a:pathLst>
              </a:custGeom>
              <a:noFill/>
              <a:ln>
                <a:solidFill>
                  <a:srgbClr val="24B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50215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0506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8365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4218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7811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4721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0" y="0"/>
            <a:ext cx="9144000" cy="5439117"/>
            <a:chOff x="0" y="0"/>
            <a:chExt cx="9144000" cy="5439117"/>
          </a:xfrm>
        </p:grpSpPr>
        <p:sp>
          <p:nvSpPr>
            <p:cNvPr id="4" name="object 3"/>
            <p:cNvSpPr/>
            <p:nvPr/>
          </p:nvSpPr>
          <p:spPr>
            <a:xfrm>
              <a:off x="0" y="0"/>
              <a:ext cx="9144000" cy="5439117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280284"/>
              <a:ext cx="2160182" cy="58420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" name="object 2"/>
          <p:cNvSpPr/>
          <p:nvPr userDrawn="1"/>
        </p:nvSpPr>
        <p:spPr>
          <a:xfrm>
            <a:off x="0" y="0"/>
            <a:ext cx="0" cy="5439117"/>
          </a:xfrm>
          <a:custGeom>
            <a:avLst/>
            <a:gdLst/>
            <a:ahLst/>
            <a:cxnLst/>
            <a:rect l="l" t="t" r="r" b="b"/>
            <a:pathLst>
              <a:path h="5439117">
                <a:moveTo>
                  <a:pt x="0" y="5439117"/>
                </a:moveTo>
                <a:lnTo>
                  <a:pt x="0" y="0"/>
                </a:lnTo>
                <a:lnTo>
                  <a:pt x="0" y="5439117"/>
                </a:lnTo>
              </a:path>
            </a:pathLst>
          </a:custGeom>
          <a:solidFill>
            <a:srgbClr val="3061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2" name="object 10"/>
          <p:cNvSpPr txBox="1"/>
          <p:nvPr userDrawn="1"/>
        </p:nvSpPr>
        <p:spPr>
          <a:xfrm>
            <a:off x="6137855" y="2133600"/>
            <a:ext cx="716119" cy="245830"/>
          </a:xfrm>
          <a:prstGeom prst="rect">
            <a:avLst/>
          </a:prstGeom>
          <a:solidFill>
            <a:srgbClr val="0D5CA3">
              <a:alpha val="74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84723" y="1705932"/>
            <a:ext cx="5333453" cy="925793"/>
            <a:chOff x="2484723" y="1705932"/>
            <a:chExt cx="5333453" cy="92579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85063" y="1705932"/>
              <a:ext cx="5133113" cy="925793"/>
              <a:chOff x="2685063" y="1705932"/>
              <a:chExt cx="5133113" cy="925793"/>
            </a:xfrm>
            <a:solidFill>
              <a:srgbClr val="0D5CA3">
                <a:alpha val="53000"/>
              </a:srgbClr>
            </a:solidFill>
          </p:grpSpPr>
          <p:sp>
            <p:nvSpPr>
              <p:cNvPr id="29" name="object 2"/>
              <p:cNvSpPr/>
              <p:nvPr/>
            </p:nvSpPr>
            <p:spPr>
              <a:xfrm>
                <a:off x="7094862" y="2385897"/>
                <a:ext cx="723314" cy="245828"/>
              </a:xfrm>
              <a:custGeom>
                <a:avLst/>
                <a:gdLst/>
                <a:ahLst/>
                <a:cxnLst/>
                <a:rect l="l" t="t" r="r" b="b"/>
                <a:pathLst>
                  <a:path w="723314" h="245828">
                    <a:moveTo>
                      <a:pt x="0" y="0"/>
                    </a:moveTo>
                    <a:lnTo>
                      <a:pt x="723314" y="0"/>
                    </a:lnTo>
                    <a:lnTo>
                      <a:pt x="723314" y="245828"/>
                    </a:lnTo>
                    <a:lnTo>
                      <a:pt x="0" y="245828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bject 4"/>
              <p:cNvSpPr/>
              <p:nvPr/>
            </p:nvSpPr>
            <p:spPr>
              <a:xfrm>
                <a:off x="5426471" y="1876298"/>
                <a:ext cx="723314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723314" h="245830">
                    <a:moveTo>
                      <a:pt x="0" y="0"/>
                    </a:moveTo>
                    <a:lnTo>
                      <a:pt x="723314" y="0"/>
                    </a:lnTo>
                    <a:lnTo>
                      <a:pt x="723314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bject 5"/>
              <p:cNvSpPr/>
              <p:nvPr/>
            </p:nvSpPr>
            <p:spPr>
              <a:xfrm>
                <a:off x="4717756" y="2166976"/>
                <a:ext cx="723315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723315" h="245830">
                    <a:moveTo>
                      <a:pt x="0" y="0"/>
                    </a:moveTo>
                    <a:lnTo>
                      <a:pt x="723315" y="0"/>
                    </a:lnTo>
                    <a:lnTo>
                      <a:pt x="723315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bject 6"/>
              <p:cNvSpPr/>
              <p:nvPr/>
            </p:nvSpPr>
            <p:spPr>
              <a:xfrm>
                <a:off x="4339807" y="1705932"/>
                <a:ext cx="723315" cy="245828"/>
              </a:xfrm>
              <a:custGeom>
                <a:avLst/>
                <a:gdLst/>
                <a:ahLst/>
                <a:cxnLst/>
                <a:rect l="l" t="t" r="r" b="b"/>
                <a:pathLst>
                  <a:path w="723315" h="245828">
                    <a:moveTo>
                      <a:pt x="0" y="0"/>
                    </a:moveTo>
                    <a:lnTo>
                      <a:pt x="723315" y="0"/>
                    </a:lnTo>
                    <a:lnTo>
                      <a:pt x="723315" y="245828"/>
                    </a:lnTo>
                    <a:lnTo>
                      <a:pt x="0" y="245828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bject 7"/>
              <p:cNvSpPr/>
              <p:nvPr/>
            </p:nvSpPr>
            <p:spPr>
              <a:xfrm>
                <a:off x="3384910" y="2102979"/>
                <a:ext cx="917431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917431" h="245830">
                    <a:moveTo>
                      <a:pt x="0" y="0"/>
                    </a:moveTo>
                    <a:lnTo>
                      <a:pt x="917431" y="0"/>
                    </a:lnTo>
                    <a:lnTo>
                      <a:pt x="917431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object 8"/>
              <p:cNvSpPr/>
              <p:nvPr/>
            </p:nvSpPr>
            <p:spPr>
              <a:xfrm>
                <a:off x="2685063" y="2364789"/>
                <a:ext cx="1043035" cy="245830"/>
              </a:xfrm>
              <a:custGeom>
                <a:avLst/>
                <a:gdLst/>
                <a:ahLst/>
                <a:cxnLst/>
                <a:rect l="l" t="t" r="r" b="b"/>
                <a:pathLst>
                  <a:path w="1043035" h="245830">
                    <a:moveTo>
                      <a:pt x="0" y="0"/>
                    </a:moveTo>
                    <a:lnTo>
                      <a:pt x="1043035" y="0"/>
                    </a:lnTo>
                    <a:lnTo>
                      <a:pt x="1043035" y="245830"/>
                    </a:lnTo>
                    <a:lnTo>
                      <a:pt x="0" y="245830"/>
                    </a:lnTo>
                    <a:lnTo>
                      <a:pt x="0" y="0"/>
                    </a:lnTo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object 9"/>
              <p:cNvSpPr txBox="1"/>
              <p:nvPr/>
            </p:nvSpPr>
            <p:spPr>
              <a:xfrm>
                <a:off x="7094862" y="2385897"/>
                <a:ext cx="723314" cy="24582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bject 10"/>
              <p:cNvSpPr txBox="1"/>
              <p:nvPr/>
            </p:nvSpPr>
            <p:spPr>
              <a:xfrm>
                <a:off x="4717756" y="2166976"/>
                <a:ext cx="723315" cy="24583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bject 12"/>
              <p:cNvSpPr txBox="1"/>
              <p:nvPr/>
            </p:nvSpPr>
            <p:spPr>
              <a:xfrm>
                <a:off x="3384910" y="2102979"/>
                <a:ext cx="917431" cy="25382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bject 13"/>
              <p:cNvSpPr txBox="1"/>
              <p:nvPr/>
            </p:nvSpPr>
            <p:spPr>
              <a:xfrm>
                <a:off x="2685063" y="2356799"/>
                <a:ext cx="1043035" cy="25382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bject 15"/>
              <p:cNvSpPr txBox="1"/>
              <p:nvPr/>
            </p:nvSpPr>
            <p:spPr>
              <a:xfrm>
                <a:off x="5426471" y="1876298"/>
                <a:ext cx="712163" cy="244575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bject 16"/>
              <p:cNvSpPr txBox="1"/>
              <p:nvPr/>
            </p:nvSpPr>
            <p:spPr>
              <a:xfrm>
                <a:off x="4339807" y="1705932"/>
                <a:ext cx="723315" cy="24582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object 2"/>
            <p:cNvSpPr/>
            <p:nvPr/>
          </p:nvSpPr>
          <p:spPr>
            <a:xfrm>
              <a:off x="2484723" y="2450876"/>
              <a:ext cx="91631" cy="73644"/>
            </a:xfrm>
            <a:custGeom>
              <a:avLst/>
              <a:gdLst/>
              <a:ahLst/>
              <a:cxnLst/>
              <a:rect l="l" t="t" r="r" b="b"/>
              <a:pathLst>
                <a:path w="91631" h="73644">
                  <a:moveTo>
                    <a:pt x="68720" y="0"/>
                  </a:moveTo>
                  <a:lnTo>
                    <a:pt x="22885" y="0"/>
                  </a:lnTo>
                  <a:lnTo>
                    <a:pt x="0" y="36803"/>
                  </a:lnTo>
                  <a:lnTo>
                    <a:pt x="22885" y="73644"/>
                  </a:lnTo>
                  <a:lnTo>
                    <a:pt x="68720" y="73644"/>
                  </a:lnTo>
                  <a:lnTo>
                    <a:pt x="91631" y="36803"/>
                  </a:lnTo>
                  <a:lnTo>
                    <a:pt x="68720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object 3"/>
            <p:cNvSpPr/>
            <p:nvPr/>
          </p:nvSpPr>
          <p:spPr>
            <a:xfrm>
              <a:off x="2484723" y="2450876"/>
              <a:ext cx="91631" cy="73644"/>
            </a:xfrm>
            <a:custGeom>
              <a:avLst/>
              <a:gdLst/>
              <a:ahLst/>
              <a:cxnLst/>
              <a:rect l="l" t="t" r="r" b="b"/>
              <a:pathLst>
                <a:path w="91631" h="73644">
                  <a:moveTo>
                    <a:pt x="68720" y="0"/>
                  </a:moveTo>
                  <a:lnTo>
                    <a:pt x="22885" y="0"/>
                  </a:lnTo>
                  <a:lnTo>
                    <a:pt x="0" y="36803"/>
                  </a:lnTo>
                  <a:lnTo>
                    <a:pt x="22885" y="73644"/>
                  </a:lnTo>
                  <a:lnTo>
                    <a:pt x="68720" y="73644"/>
                  </a:lnTo>
                  <a:lnTo>
                    <a:pt x="91631" y="36803"/>
                  </a:lnTo>
                  <a:lnTo>
                    <a:pt x="6872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" name="object 4"/>
            <p:cNvSpPr/>
            <p:nvPr/>
          </p:nvSpPr>
          <p:spPr>
            <a:xfrm>
              <a:off x="4318538" y="2189059"/>
              <a:ext cx="91641" cy="73658"/>
            </a:xfrm>
            <a:custGeom>
              <a:avLst/>
              <a:gdLst/>
              <a:ahLst/>
              <a:cxnLst/>
              <a:rect l="l" t="t" r="r" b="b"/>
              <a:pathLst>
                <a:path w="91641" h="73658">
                  <a:moveTo>
                    <a:pt x="68719" y="0"/>
                  </a:moveTo>
                  <a:lnTo>
                    <a:pt x="22924" y="0"/>
                  </a:lnTo>
                  <a:lnTo>
                    <a:pt x="0" y="36805"/>
                  </a:lnTo>
                  <a:lnTo>
                    <a:pt x="22924" y="73658"/>
                  </a:lnTo>
                  <a:lnTo>
                    <a:pt x="68719" y="73658"/>
                  </a:lnTo>
                  <a:lnTo>
                    <a:pt x="91641" y="36805"/>
                  </a:lnTo>
                  <a:lnTo>
                    <a:pt x="6871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" name="object 5"/>
            <p:cNvSpPr/>
            <p:nvPr/>
          </p:nvSpPr>
          <p:spPr>
            <a:xfrm>
              <a:off x="4318538" y="2189059"/>
              <a:ext cx="91641" cy="73658"/>
            </a:xfrm>
            <a:custGeom>
              <a:avLst/>
              <a:gdLst/>
              <a:ahLst/>
              <a:cxnLst/>
              <a:rect l="l" t="t" r="r" b="b"/>
              <a:pathLst>
                <a:path w="91641" h="73658">
                  <a:moveTo>
                    <a:pt x="68719" y="0"/>
                  </a:moveTo>
                  <a:lnTo>
                    <a:pt x="22924" y="0"/>
                  </a:lnTo>
                  <a:lnTo>
                    <a:pt x="0" y="36805"/>
                  </a:lnTo>
                  <a:lnTo>
                    <a:pt x="22924" y="73658"/>
                  </a:lnTo>
                  <a:lnTo>
                    <a:pt x="68719" y="73658"/>
                  </a:lnTo>
                  <a:lnTo>
                    <a:pt x="91641" y="36805"/>
                  </a:lnTo>
                  <a:lnTo>
                    <a:pt x="6871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5276242" y="1954580"/>
              <a:ext cx="91288" cy="73342"/>
            </a:xfrm>
            <a:custGeom>
              <a:avLst/>
              <a:gdLst/>
              <a:ahLst/>
              <a:cxnLst/>
              <a:rect l="l" t="t" r="r" b="b"/>
              <a:pathLst>
                <a:path w="91288" h="73342">
                  <a:moveTo>
                    <a:pt x="68479" y="0"/>
                  </a:moveTo>
                  <a:lnTo>
                    <a:pt x="22795" y="0"/>
                  </a:lnTo>
                  <a:lnTo>
                    <a:pt x="0" y="36650"/>
                  </a:lnTo>
                  <a:lnTo>
                    <a:pt x="22795" y="73342"/>
                  </a:lnTo>
                  <a:lnTo>
                    <a:pt x="68479" y="73342"/>
                  </a:lnTo>
                  <a:lnTo>
                    <a:pt x="91288" y="36650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5276242" y="1954580"/>
              <a:ext cx="91288" cy="73342"/>
            </a:xfrm>
            <a:custGeom>
              <a:avLst/>
              <a:gdLst/>
              <a:ahLst/>
              <a:cxnLst/>
              <a:rect l="l" t="t" r="r" b="b"/>
              <a:pathLst>
                <a:path w="91288" h="73342">
                  <a:moveTo>
                    <a:pt x="68479" y="0"/>
                  </a:moveTo>
                  <a:lnTo>
                    <a:pt x="22795" y="0"/>
                  </a:lnTo>
                  <a:lnTo>
                    <a:pt x="0" y="36650"/>
                  </a:lnTo>
                  <a:lnTo>
                    <a:pt x="22795" y="73342"/>
                  </a:lnTo>
                  <a:lnTo>
                    <a:pt x="68479" y="73342"/>
                  </a:lnTo>
                  <a:lnTo>
                    <a:pt x="91288" y="36650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5886269" y="2205856"/>
              <a:ext cx="91328" cy="73353"/>
            </a:xfrm>
            <a:custGeom>
              <a:avLst/>
              <a:gdLst/>
              <a:ahLst/>
              <a:cxnLst/>
              <a:rect l="l" t="t" r="r" b="b"/>
              <a:pathLst>
                <a:path w="91328" h="73353">
                  <a:moveTo>
                    <a:pt x="68479" y="0"/>
                  </a:moveTo>
                  <a:lnTo>
                    <a:pt x="22834" y="0"/>
                  </a:lnTo>
                  <a:lnTo>
                    <a:pt x="0" y="36666"/>
                  </a:lnTo>
                  <a:lnTo>
                    <a:pt x="22834" y="73353"/>
                  </a:lnTo>
                  <a:lnTo>
                    <a:pt x="68479" y="73353"/>
                  </a:lnTo>
                  <a:lnTo>
                    <a:pt x="91328" y="36666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5886269" y="2205856"/>
              <a:ext cx="91328" cy="73353"/>
            </a:xfrm>
            <a:custGeom>
              <a:avLst/>
              <a:gdLst/>
              <a:ahLst/>
              <a:cxnLst/>
              <a:rect l="l" t="t" r="r" b="b"/>
              <a:pathLst>
                <a:path w="91328" h="73353">
                  <a:moveTo>
                    <a:pt x="68479" y="0"/>
                  </a:moveTo>
                  <a:lnTo>
                    <a:pt x="22834" y="0"/>
                  </a:lnTo>
                  <a:lnTo>
                    <a:pt x="0" y="36666"/>
                  </a:lnTo>
                  <a:lnTo>
                    <a:pt x="22834" y="73353"/>
                  </a:lnTo>
                  <a:lnTo>
                    <a:pt x="68479" y="73353"/>
                  </a:lnTo>
                  <a:lnTo>
                    <a:pt x="91328" y="36666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5033793" y="2048856"/>
              <a:ext cx="91324" cy="73393"/>
            </a:xfrm>
            <a:custGeom>
              <a:avLst/>
              <a:gdLst/>
              <a:ahLst/>
              <a:cxnLst/>
              <a:rect l="l" t="t" r="r" b="b"/>
              <a:pathLst>
                <a:path w="91324" h="73393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93"/>
                  </a:lnTo>
                  <a:lnTo>
                    <a:pt x="68479" y="73393"/>
                  </a:lnTo>
                  <a:lnTo>
                    <a:pt x="91324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5033793" y="2048856"/>
              <a:ext cx="91324" cy="73393"/>
            </a:xfrm>
            <a:custGeom>
              <a:avLst/>
              <a:gdLst/>
              <a:ahLst/>
              <a:cxnLst/>
              <a:rect l="l" t="t" r="r" b="b"/>
              <a:pathLst>
                <a:path w="91324" h="73393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93"/>
                  </a:lnTo>
                  <a:lnTo>
                    <a:pt x="68479" y="73393"/>
                  </a:lnTo>
                  <a:lnTo>
                    <a:pt x="91324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6891195" y="2472119"/>
              <a:ext cx="91314" cy="73379"/>
            </a:xfrm>
            <a:custGeom>
              <a:avLst/>
              <a:gdLst/>
              <a:ahLst/>
              <a:cxnLst/>
              <a:rect l="l" t="t" r="r" b="b"/>
              <a:pathLst>
                <a:path w="91314" h="73379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79"/>
                  </a:lnTo>
                  <a:lnTo>
                    <a:pt x="68479" y="73379"/>
                  </a:lnTo>
                  <a:lnTo>
                    <a:pt x="91314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6891195" y="2472119"/>
              <a:ext cx="91314" cy="73379"/>
            </a:xfrm>
            <a:custGeom>
              <a:avLst/>
              <a:gdLst/>
              <a:ahLst/>
              <a:cxnLst/>
              <a:rect l="l" t="t" r="r" b="b"/>
              <a:pathLst>
                <a:path w="91314" h="73379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79"/>
                  </a:lnTo>
                  <a:lnTo>
                    <a:pt x="68479" y="73379"/>
                  </a:lnTo>
                  <a:lnTo>
                    <a:pt x="91314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5095857" y="1903802"/>
              <a:ext cx="91328" cy="73342"/>
            </a:xfrm>
            <a:custGeom>
              <a:avLst/>
              <a:gdLst/>
              <a:ahLst/>
              <a:cxnLst/>
              <a:rect l="l" t="t" r="r" b="b"/>
              <a:pathLst>
                <a:path w="91328" h="73342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42"/>
                  </a:lnTo>
                  <a:lnTo>
                    <a:pt x="68479" y="73342"/>
                  </a:lnTo>
                  <a:lnTo>
                    <a:pt x="91328" y="36691"/>
                  </a:lnTo>
                  <a:lnTo>
                    <a:pt x="68479" y="0"/>
                  </a:lnTo>
                  <a:close/>
                </a:path>
              </a:pathLst>
            </a:custGeom>
            <a:ln w="50407">
              <a:solidFill>
                <a:srgbClr val="597D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2" name="object 15"/>
            <p:cNvSpPr/>
            <p:nvPr/>
          </p:nvSpPr>
          <p:spPr>
            <a:xfrm>
              <a:off x="5095857" y="1903802"/>
              <a:ext cx="91328" cy="73342"/>
            </a:xfrm>
            <a:custGeom>
              <a:avLst/>
              <a:gdLst/>
              <a:ahLst/>
              <a:cxnLst/>
              <a:rect l="l" t="t" r="r" b="b"/>
              <a:pathLst>
                <a:path w="91328" h="73342">
                  <a:moveTo>
                    <a:pt x="68479" y="0"/>
                  </a:moveTo>
                  <a:lnTo>
                    <a:pt x="22834" y="0"/>
                  </a:lnTo>
                  <a:lnTo>
                    <a:pt x="0" y="36691"/>
                  </a:lnTo>
                  <a:lnTo>
                    <a:pt x="22834" y="73342"/>
                  </a:lnTo>
                  <a:lnTo>
                    <a:pt x="68479" y="73342"/>
                  </a:lnTo>
                  <a:lnTo>
                    <a:pt x="91328" y="36691"/>
                  </a:lnTo>
                  <a:lnTo>
                    <a:pt x="68479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3" name="object 17"/>
            <p:cNvSpPr txBox="1"/>
            <p:nvPr/>
          </p:nvSpPr>
          <p:spPr>
            <a:xfrm>
              <a:off x="4387294" y="1727814"/>
              <a:ext cx="667198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Москва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4" name="object 18"/>
            <p:cNvSpPr txBox="1"/>
            <p:nvPr/>
          </p:nvSpPr>
          <p:spPr>
            <a:xfrm>
              <a:off x="5426471" y="1882129"/>
              <a:ext cx="723314" cy="240120"/>
            </a:xfrm>
            <a:prstGeom prst="rect">
              <a:avLst/>
            </a:prstGeom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Пермь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5" name="object 19"/>
            <p:cNvSpPr txBox="1"/>
            <p:nvPr/>
          </p:nvSpPr>
          <p:spPr>
            <a:xfrm>
              <a:off x="2764890" y="2108806"/>
              <a:ext cx="1506650" cy="49212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694072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Брюсс</a:t>
              </a:r>
              <a:r>
                <a:rPr sz="2175" spc="-40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е</a:t>
              </a:r>
              <a:r>
                <a:rPr sz="2175" spc="13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ль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  <a:p>
              <a:pPr marL="12700" marR="28329">
                <a:lnSpc>
                  <a:spcPct val="101725"/>
                </a:lnSpc>
                <a:spcBef>
                  <a:spcPts val="332"/>
                </a:spcBef>
              </a:pPr>
              <a:r>
                <a:rPr sz="1450" spc="15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Вашинг</a:t>
              </a:r>
              <a:r>
                <a:rPr sz="1450" spc="-19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т</a:t>
              </a:r>
              <a:r>
                <a:rPr sz="1450" spc="15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он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6" name="object 20"/>
            <p:cNvSpPr txBox="1"/>
            <p:nvPr/>
          </p:nvSpPr>
          <p:spPr>
            <a:xfrm>
              <a:off x="6213424" y="2141778"/>
              <a:ext cx="603929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3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Астана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7" name="object 21"/>
            <p:cNvSpPr txBox="1"/>
            <p:nvPr/>
          </p:nvSpPr>
          <p:spPr>
            <a:xfrm>
              <a:off x="4798988" y="2188855"/>
              <a:ext cx="590898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6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Минск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8" name="object 22"/>
            <p:cNvSpPr txBox="1"/>
            <p:nvPr/>
          </p:nvSpPr>
          <p:spPr>
            <a:xfrm>
              <a:off x="7195460" y="2407779"/>
              <a:ext cx="560869" cy="2142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650"/>
                </a:lnSpc>
                <a:spcBef>
                  <a:spcPts val="82"/>
                </a:spcBef>
              </a:pPr>
              <a:r>
                <a:rPr sz="2175" spc="15" baseline="1883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Пекин</a:t>
              </a:r>
              <a:endParaRPr sz="145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15332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Tahoma"/>
              </a:rPr>
              <a:t>p</a:t>
            </a:r>
            <a:r>
              <a:rPr sz="1350" spc="-4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Tahoma"/>
              </a:rPr>
              <a:t>r</a:t>
            </a:r>
            <a:r>
              <a:rPr sz="13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Tahoma"/>
              </a:rPr>
              <a:t>ognoz.ru</a:t>
            </a:r>
            <a:endParaRPr sz="1350" dirty="0">
              <a:solidFill>
                <a:srgbClr val="000000">
                  <a:lumMod val="50000"/>
                  <a:lumOff val="50000"/>
                </a:srgbClr>
              </a:solidFill>
              <a:latin typeface="Calibri Light" panose="020F0302020204030204" pitchFamily="34" charset="0"/>
              <a:cs typeface="Tahoma"/>
            </a:endParaRPr>
          </a:p>
        </p:txBody>
      </p:sp>
      <p:pic>
        <p:nvPicPr>
          <p:cNvPr id="14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4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28.03.2016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35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531858" y="1186822"/>
            <a:ext cx="1978779" cy="2332807"/>
            <a:chOff x="2531858" y="1186822"/>
            <a:chExt cx="1978779" cy="2332807"/>
          </a:xfrm>
        </p:grpSpPr>
        <p:sp>
          <p:nvSpPr>
            <p:cNvPr id="6" name="object 9"/>
            <p:cNvSpPr/>
            <p:nvPr/>
          </p:nvSpPr>
          <p:spPr>
            <a:xfrm>
              <a:off x="2531858" y="1186822"/>
              <a:ext cx="1978779" cy="2332807"/>
            </a:xfrm>
            <a:custGeom>
              <a:avLst/>
              <a:gdLst/>
              <a:ahLst/>
              <a:cxnLst/>
              <a:rect l="l" t="t" r="r" b="b"/>
              <a:pathLst>
                <a:path w="1978779" h="2332807">
                  <a:moveTo>
                    <a:pt x="0" y="0"/>
                  </a:moveTo>
                  <a:lnTo>
                    <a:pt x="1978779" y="0"/>
                  </a:lnTo>
                  <a:lnTo>
                    <a:pt x="1978779" y="2332807"/>
                  </a:lnTo>
                  <a:lnTo>
                    <a:pt x="0" y="2332807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17"/>
            <p:cNvSpPr/>
            <p:nvPr/>
          </p:nvSpPr>
          <p:spPr>
            <a:xfrm>
              <a:off x="3014474" y="1444752"/>
              <a:ext cx="1075946" cy="795531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8" name="Группа 7"/>
          <p:cNvGrpSpPr/>
          <p:nvPr userDrawn="1"/>
        </p:nvGrpSpPr>
        <p:grpSpPr>
          <a:xfrm>
            <a:off x="6754327" y="1186818"/>
            <a:ext cx="1978779" cy="2332804"/>
            <a:chOff x="6754327" y="1186818"/>
            <a:chExt cx="1978779" cy="2332804"/>
          </a:xfrm>
        </p:grpSpPr>
        <p:sp>
          <p:nvSpPr>
            <p:cNvPr id="9" name="object 3"/>
            <p:cNvSpPr/>
            <p:nvPr/>
          </p:nvSpPr>
          <p:spPr>
            <a:xfrm>
              <a:off x="6754327" y="1186818"/>
              <a:ext cx="1978779" cy="2332804"/>
            </a:xfrm>
            <a:custGeom>
              <a:avLst/>
              <a:gdLst/>
              <a:ahLst/>
              <a:cxnLst/>
              <a:rect l="l" t="t" r="r" b="b"/>
              <a:pathLst>
                <a:path w="1978779" h="2332804">
                  <a:moveTo>
                    <a:pt x="0" y="0"/>
                  </a:moveTo>
                  <a:lnTo>
                    <a:pt x="1978779" y="0"/>
                  </a:lnTo>
                  <a:lnTo>
                    <a:pt x="1978779" y="2332804"/>
                  </a:lnTo>
                  <a:lnTo>
                    <a:pt x="0" y="233280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7199373" y="1444752"/>
              <a:ext cx="996699" cy="795531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420627" y="1186818"/>
            <a:ext cx="1978775" cy="2332807"/>
            <a:chOff x="420627" y="1186818"/>
            <a:chExt cx="1978775" cy="2332807"/>
          </a:xfrm>
        </p:grpSpPr>
        <p:sp>
          <p:nvSpPr>
            <p:cNvPr id="12" name="object 5"/>
            <p:cNvSpPr/>
            <p:nvPr/>
          </p:nvSpPr>
          <p:spPr>
            <a:xfrm>
              <a:off x="420627" y="1186818"/>
              <a:ext cx="1978775" cy="2332807"/>
            </a:xfrm>
            <a:custGeom>
              <a:avLst/>
              <a:gdLst/>
              <a:ahLst/>
              <a:cxnLst/>
              <a:rect l="l" t="t" r="r" b="b"/>
              <a:pathLst>
                <a:path w="1978775" h="2332807">
                  <a:moveTo>
                    <a:pt x="0" y="0"/>
                  </a:moveTo>
                  <a:lnTo>
                    <a:pt x="1978775" y="0"/>
                  </a:lnTo>
                  <a:lnTo>
                    <a:pt x="1978775" y="2332807"/>
                  </a:lnTo>
                  <a:lnTo>
                    <a:pt x="0" y="2332807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13" name="Picture 2" descr="Y:\Macets\1_Прогноз\Презентеции\О КОМПАНИИ\2015\для PPT\4_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09" y="1499616"/>
              <a:ext cx="712787" cy="76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 userDrawn="1"/>
        </p:nvGrpSpPr>
        <p:grpSpPr>
          <a:xfrm>
            <a:off x="4643175" y="1186814"/>
            <a:ext cx="1978775" cy="2332814"/>
            <a:chOff x="4643175" y="1186814"/>
            <a:chExt cx="1978775" cy="2332814"/>
          </a:xfrm>
        </p:grpSpPr>
        <p:sp>
          <p:nvSpPr>
            <p:cNvPr id="15" name="object 4"/>
            <p:cNvSpPr/>
            <p:nvPr/>
          </p:nvSpPr>
          <p:spPr>
            <a:xfrm>
              <a:off x="4643175" y="1186814"/>
              <a:ext cx="1978775" cy="2332814"/>
            </a:xfrm>
            <a:custGeom>
              <a:avLst/>
              <a:gdLst/>
              <a:ahLst/>
              <a:cxnLst/>
              <a:rect l="l" t="t" r="r" b="b"/>
              <a:pathLst>
                <a:path w="1978775" h="2332814">
                  <a:moveTo>
                    <a:pt x="0" y="0"/>
                  </a:moveTo>
                  <a:lnTo>
                    <a:pt x="1978775" y="0"/>
                  </a:lnTo>
                  <a:lnTo>
                    <a:pt x="1978775" y="2332814"/>
                  </a:lnTo>
                  <a:lnTo>
                    <a:pt x="0" y="233281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7"/>
            <p:cNvSpPr/>
            <p:nvPr/>
          </p:nvSpPr>
          <p:spPr>
            <a:xfrm>
              <a:off x="5282182" y="1502661"/>
              <a:ext cx="701042" cy="755909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6754335" y="3654648"/>
            <a:ext cx="1978775" cy="2332813"/>
            <a:chOff x="6754335" y="3654648"/>
            <a:chExt cx="1978775" cy="2332813"/>
          </a:xfrm>
        </p:grpSpPr>
        <p:sp>
          <p:nvSpPr>
            <p:cNvPr id="18" name="object 6"/>
            <p:cNvSpPr/>
            <p:nvPr/>
          </p:nvSpPr>
          <p:spPr>
            <a:xfrm>
              <a:off x="6754335" y="3654648"/>
              <a:ext cx="1978775" cy="2332813"/>
            </a:xfrm>
            <a:custGeom>
              <a:avLst/>
              <a:gdLst/>
              <a:ahLst/>
              <a:cxnLst/>
              <a:rect l="l" t="t" r="r" b="b"/>
              <a:pathLst>
                <a:path w="1978775" h="2332813">
                  <a:moveTo>
                    <a:pt x="0" y="0"/>
                  </a:moveTo>
                  <a:lnTo>
                    <a:pt x="1978775" y="0"/>
                  </a:lnTo>
                  <a:lnTo>
                    <a:pt x="1978775" y="2332813"/>
                  </a:lnTo>
                  <a:lnTo>
                    <a:pt x="0" y="233281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1"/>
            <p:cNvSpPr/>
            <p:nvPr/>
          </p:nvSpPr>
          <p:spPr>
            <a:xfrm>
              <a:off x="7360916" y="3922768"/>
              <a:ext cx="768099" cy="774197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20" name="Группа 19"/>
          <p:cNvGrpSpPr/>
          <p:nvPr userDrawn="1"/>
        </p:nvGrpSpPr>
        <p:grpSpPr>
          <a:xfrm>
            <a:off x="420637" y="3654658"/>
            <a:ext cx="1978776" cy="2332803"/>
            <a:chOff x="420637" y="3654658"/>
            <a:chExt cx="1978776" cy="2332803"/>
          </a:xfrm>
        </p:grpSpPr>
        <p:sp>
          <p:nvSpPr>
            <p:cNvPr id="21" name="object 2"/>
            <p:cNvSpPr/>
            <p:nvPr/>
          </p:nvSpPr>
          <p:spPr>
            <a:xfrm>
              <a:off x="420637" y="3654658"/>
              <a:ext cx="1978776" cy="2332803"/>
            </a:xfrm>
            <a:custGeom>
              <a:avLst/>
              <a:gdLst/>
              <a:ahLst/>
              <a:cxnLst/>
              <a:rect l="l" t="t" r="r" b="b"/>
              <a:pathLst>
                <a:path w="1978776" h="2332803">
                  <a:moveTo>
                    <a:pt x="0" y="0"/>
                  </a:moveTo>
                  <a:lnTo>
                    <a:pt x="1978776" y="0"/>
                  </a:lnTo>
                  <a:lnTo>
                    <a:pt x="1978776" y="2332803"/>
                  </a:lnTo>
                  <a:lnTo>
                    <a:pt x="0" y="2332803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3"/>
            <p:cNvSpPr/>
            <p:nvPr/>
          </p:nvSpPr>
          <p:spPr>
            <a:xfrm>
              <a:off x="960123" y="3922768"/>
              <a:ext cx="932691" cy="783341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24" name="object 8"/>
          <p:cNvSpPr/>
          <p:nvPr/>
        </p:nvSpPr>
        <p:spPr>
          <a:xfrm>
            <a:off x="2531865" y="3654648"/>
            <a:ext cx="1978779" cy="2332813"/>
          </a:xfrm>
          <a:custGeom>
            <a:avLst/>
            <a:gdLst/>
            <a:ahLst/>
            <a:cxnLst/>
            <a:rect l="l" t="t" r="r" b="b"/>
            <a:pathLst>
              <a:path w="1978779" h="2332813">
                <a:moveTo>
                  <a:pt x="0" y="0"/>
                </a:moveTo>
                <a:lnTo>
                  <a:pt x="1978779" y="0"/>
                </a:lnTo>
                <a:lnTo>
                  <a:pt x="1978779" y="2332813"/>
                </a:lnTo>
                <a:lnTo>
                  <a:pt x="0" y="2332813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4643099" y="3654650"/>
            <a:ext cx="1978776" cy="2332814"/>
            <a:chOff x="4643099" y="3654650"/>
            <a:chExt cx="1978776" cy="2332814"/>
          </a:xfrm>
        </p:grpSpPr>
        <p:sp>
          <p:nvSpPr>
            <p:cNvPr id="27" name="object 7"/>
            <p:cNvSpPr/>
            <p:nvPr/>
          </p:nvSpPr>
          <p:spPr>
            <a:xfrm>
              <a:off x="4643099" y="3654650"/>
              <a:ext cx="1978776" cy="2332814"/>
            </a:xfrm>
            <a:custGeom>
              <a:avLst/>
              <a:gdLst/>
              <a:ahLst/>
              <a:cxnLst/>
              <a:rect l="l" t="t" r="r" b="b"/>
              <a:pathLst>
                <a:path w="1978776" h="2332814">
                  <a:moveTo>
                    <a:pt x="0" y="0"/>
                  </a:moveTo>
                  <a:lnTo>
                    <a:pt x="1978776" y="0"/>
                  </a:lnTo>
                  <a:lnTo>
                    <a:pt x="1978776" y="2332814"/>
                  </a:lnTo>
                  <a:lnTo>
                    <a:pt x="0" y="2332814"/>
                  </a:lnTo>
                  <a:lnTo>
                    <a:pt x="0" y="0"/>
                  </a:lnTo>
                </a:path>
              </a:pathLst>
            </a:custGeom>
            <a:solidFill>
              <a:srgbClr val="85CC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13"/>
            <p:cNvSpPr/>
            <p:nvPr/>
          </p:nvSpPr>
          <p:spPr>
            <a:xfrm>
              <a:off x="5138924" y="3904480"/>
              <a:ext cx="981460" cy="804675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pic>
        <p:nvPicPr>
          <p:cNvPr id="1028" name="Picture 4" descr="C:\Users\sumyanova\Downloads\world-map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736" y="3542000"/>
            <a:ext cx="1560513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040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20955" y="452932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object 9"/>
          <p:cNvSpPr/>
          <p:nvPr userDrawn="1"/>
        </p:nvSpPr>
        <p:spPr>
          <a:xfrm>
            <a:off x="420955" y="328879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612B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object 10"/>
          <p:cNvSpPr/>
          <p:nvPr userDrawn="1"/>
        </p:nvSpPr>
        <p:spPr>
          <a:xfrm>
            <a:off x="6400796" y="3288790"/>
            <a:ext cx="2322579" cy="12405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20955" y="5851926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object 6"/>
          <p:cNvSpPr/>
          <p:nvPr userDrawn="1"/>
        </p:nvSpPr>
        <p:spPr>
          <a:xfrm>
            <a:off x="420955" y="4894909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BF3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7"/>
          <p:cNvSpPr/>
          <p:nvPr userDrawn="1"/>
        </p:nvSpPr>
        <p:spPr>
          <a:xfrm>
            <a:off x="414529" y="4892032"/>
            <a:ext cx="2325628" cy="96012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2"/>
          <p:cNvSpPr/>
          <p:nvPr userDrawn="1"/>
        </p:nvSpPr>
        <p:spPr>
          <a:xfrm>
            <a:off x="420955" y="2923034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3"/>
          <p:cNvSpPr/>
          <p:nvPr userDrawn="1"/>
        </p:nvSpPr>
        <p:spPr>
          <a:xfrm>
            <a:off x="420955" y="1188720"/>
            <a:ext cx="8302089" cy="0"/>
          </a:xfrm>
          <a:custGeom>
            <a:avLst/>
            <a:gdLst/>
            <a:ahLst/>
            <a:cxnLst/>
            <a:rect l="l" t="t" r="r" b="b"/>
            <a:pathLst>
              <a:path w="8302089">
                <a:moveTo>
                  <a:pt x="0" y="0"/>
                </a:moveTo>
                <a:lnTo>
                  <a:pt x="8302089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4"/>
          <p:cNvSpPr/>
          <p:nvPr userDrawn="1"/>
        </p:nvSpPr>
        <p:spPr>
          <a:xfrm>
            <a:off x="420627" y="1188720"/>
            <a:ext cx="2319530" cy="173431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3079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7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5"/>
          <p:cNvSpPr txBox="1"/>
          <p:nvPr userDrawn="1"/>
        </p:nvSpPr>
        <p:spPr>
          <a:xfrm>
            <a:off x="420951" y="1180148"/>
            <a:ext cx="2931925" cy="1844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5" name="object 56"/>
          <p:cNvSpPr txBox="1"/>
          <p:nvPr userDrawn="1"/>
        </p:nvSpPr>
        <p:spPr>
          <a:xfrm>
            <a:off x="4099241" y="1180148"/>
            <a:ext cx="0" cy="1844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6" name="object 57"/>
          <p:cNvSpPr txBox="1"/>
          <p:nvPr userDrawn="1"/>
        </p:nvSpPr>
        <p:spPr>
          <a:xfrm>
            <a:off x="420951" y="2589684"/>
            <a:ext cx="2931925" cy="435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65" name="object 13"/>
          <p:cNvSpPr/>
          <p:nvPr/>
        </p:nvSpPr>
        <p:spPr>
          <a:xfrm>
            <a:off x="420951" y="1180148"/>
            <a:ext cx="3678289" cy="1844870"/>
          </a:xfrm>
          <a:custGeom>
            <a:avLst/>
            <a:gdLst/>
            <a:ahLst/>
            <a:cxnLst/>
            <a:rect l="l" t="t" r="r" b="b"/>
            <a:pathLst>
              <a:path w="3678289" h="1844870">
                <a:moveTo>
                  <a:pt x="3678289" y="0"/>
                </a:moveTo>
                <a:lnTo>
                  <a:pt x="0" y="0"/>
                </a:lnTo>
                <a:lnTo>
                  <a:pt x="0" y="1844870"/>
                </a:lnTo>
                <a:lnTo>
                  <a:pt x="3678289" y="1844870"/>
                </a:lnTo>
                <a:lnTo>
                  <a:pt x="3678289" y="0"/>
                </a:lnTo>
              </a:path>
            </a:pathLst>
          </a:custGeom>
          <a:solidFill>
            <a:srgbClr val="85CCF0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6" name="object 14"/>
          <p:cNvSpPr/>
          <p:nvPr/>
        </p:nvSpPr>
        <p:spPr>
          <a:xfrm>
            <a:off x="3352877" y="2589684"/>
            <a:ext cx="746693" cy="435293"/>
          </a:xfrm>
          <a:custGeom>
            <a:avLst/>
            <a:gdLst/>
            <a:ahLst/>
            <a:cxnLst/>
            <a:rect l="l" t="t" r="r" b="b"/>
            <a:pathLst>
              <a:path w="746693" h="435293">
                <a:moveTo>
                  <a:pt x="0" y="0"/>
                </a:moveTo>
                <a:lnTo>
                  <a:pt x="746693" y="0"/>
                </a:lnTo>
                <a:lnTo>
                  <a:pt x="746693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8FC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67" name="Picture 2" descr="Y:\Macets\1_Прогноз\Презентеции\О КОМПАНИИ\2015\для PPT\0520480480510480510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823" y="2727200"/>
            <a:ext cx="604800" cy="1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9"/>
          <p:cNvSpPr/>
          <p:nvPr/>
        </p:nvSpPr>
        <p:spPr>
          <a:xfrm>
            <a:off x="6465665" y="1190006"/>
            <a:ext cx="2257378" cy="435295"/>
          </a:xfrm>
          <a:custGeom>
            <a:avLst/>
            <a:gdLst/>
            <a:ahLst/>
            <a:cxnLst/>
            <a:rect l="l" t="t" r="r" b="b"/>
            <a:pathLst>
              <a:path w="2399283" h="435295">
                <a:moveTo>
                  <a:pt x="0" y="0"/>
                </a:moveTo>
                <a:lnTo>
                  <a:pt x="2399283" y="0"/>
                </a:lnTo>
                <a:lnTo>
                  <a:pt x="2399283" y="435295"/>
                </a:lnTo>
                <a:lnTo>
                  <a:pt x="0" y="435295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object 60"/>
          <p:cNvSpPr txBox="1"/>
          <p:nvPr/>
        </p:nvSpPr>
        <p:spPr>
          <a:xfrm>
            <a:off x="6311880" y="1180021"/>
            <a:ext cx="2411164" cy="43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55" name="object 5"/>
          <p:cNvSpPr/>
          <p:nvPr/>
        </p:nvSpPr>
        <p:spPr>
          <a:xfrm>
            <a:off x="4273764" y="1180021"/>
            <a:ext cx="2164531" cy="435295"/>
          </a:xfrm>
          <a:custGeom>
            <a:avLst/>
            <a:gdLst/>
            <a:ahLst/>
            <a:cxnLst/>
            <a:rect l="l" t="t" r="r" b="b"/>
            <a:pathLst>
              <a:path w="2026235" h="435295">
                <a:moveTo>
                  <a:pt x="0" y="0"/>
                </a:moveTo>
                <a:lnTo>
                  <a:pt x="2026235" y="0"/>
                </a:lnTo>
                <a:lnTo>
                  <a:pt x="2026235" y="435295"/>
                </a:lnTo>
                <a:lnTo>
                  <a:pt x="0" y="435295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object 59"/>
          <p:cNvSpPr txBox="1"/>
          <p:nvPr/>
        </p:nvSpPr>
        <p:spPr>
          <a:xfrm>
            <a:off x="4273764" y="1180021"/>
            <a:ext cx="2038115" cy="43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58" name="object 37"/>
          <p:cNvSpPr/>
          <p:nvPr/>
        </p:nvSpPr>
        <p:spPr>
          <a:xfrm>
            <a:off x="5004000" y="1271668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7" name="object 6"/>
          <p:cNvSpPr/>
          <p:nvPr/>
        </p:nvSpPr>
        <p:spPr>
          <a:xfrm>
            <a:off x="7790704" y="1649912"/>
            <a:ext cx="932340" cy="435293"/>
          </a:xfrm>
          <a:custGeom>
            <a:avLst/>
            <a:gdLst/>
            <a:ahLst/>
            <a:cxnLst/>
            <a:rect l="l" t="t" r="r" b="b"/>
            <a:pathLst>
              <a:path w="479858" h="435293">
                <a:moveTo>
                  <a:pt x="0" y="435293"/>
                </a:moveTo>
                <a:lnTo>
                  <a:pt x="479858" y="435293"/>
                </a:lnTo>
                <a:lnTo>
                  <a:pt x="479858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48" name="object 10"/>
          <p:cNvSpPr/>
          <p:nvPr/>
        </p:nvSpPr>
        <p:spPr>
          <a:xfrm>
            <a:off x="6465665" y="1656566"/>
            <a:ext cx="1384218" cy="435293"/>
          </a:xfrm>
          <a:custGeom>
            <a:avLst/>
            <a:gdLst/>
            <a:ahLst/>
            <a:cxnLst/>
            <a:rect l="l" t="t" r="r" b="b"/>
            <a:pathLst>
              <a:path w="1919425" h="435293">
                <a:moveTo>
                  <a:pt x="0" y="0"/>
                </a:moveTo>
                <a:lnTo>
                  <a:pt x="1919425" y="0"/>
                </a:lnTo>
                <a:lnTo>
                  <a:pt x="191942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9" name="object 62"/>
          <p:cNvSpPr txBox="1"/>
          <p:nvPr/>
        </p:nvSpPr>
        <p:spPr>
          <a:xfrm>
            <a:off x="6311880" y="1615316"/>
            <a:ext cx="1931306" cy="469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42" name="object 2"/>
          <p:cNvSpPr/>
          <p:nvPr/>
        </p:nvSpPr>
        <p:spPr>
          <a:xfrm>
            <a:off x="4273764" y="1649912"/>
            <a:ext cx="2164531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object 61"/>
          <p:cNvSpPr txBox="1"/>
          <p:nvPr/>
        </p:nvSpPr>
        <p:spPr>
          <a:xfrm>
            <a:off x="4273764" y="1615316"/>
            <a:ext cx="2038115" cy="469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45" name="object 37"/>
          <p:cNvSpPr/>
          <p:nvPr/>
        </p:nvSpPr>
        <p:spPr>
          <a:xfrm>
            <a:off x="5004000" y="1741558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46" name="Picture 3" descr="Y:\Macets\1_Прогноз\Презентеции\О КОМПАНИИ\2015\для PPT\92030cfa6a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3674" y="1283428"/>
            <a:ext cx="603250" cy="1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7"/>
          <p:cNvSpPr/>
          <p:nvPr/>
        </p:nvSpPr>
        <p:spPr>
          <a:xfrm>
            <a:off x="7763334" y="2119798"/>
            <a:ext cx="959709" cy="435293"/>
          </a:xfrm>
          <a:custGeom>
            <a:avLst/>
            <a:gdLst/>
            <a:ahLst/>
            <a:cxnLst/>
            <a:rect l="l" t="t" r="r" b="b"/>
            <a:pathLst>
              <a:path w="959709" h="435293">
                <a:moveTo>
                  <a:pt x="0" y="435293"/>
                </a:moveTo>
                <a:lnTo>
                  <a:pt x="959709" y="435293"/>
                </a:lnTo>
                <a:lnTo>
                  <a:pt x="959709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6465665" y="2123124"/>
            <a:ext cx="1384218" cy="435293"/>
          </a:xfrm>
          <a:custGeom>
            <a:avLst/>
            <a:gdLst/>
            <a:ahLst/>
            <a:cxnLst/>
            <a:rect l="l" t="t" r="r" b="b"/>
            <a:pathLst>
              <a:path w="1439567" h="435293">
                <a:moveTo>
                  <a:pt x="0" y="0"/>
                </a:moveTo>
                <a:lnTo>
                  <a:pt x="1439567" y="0"/>
                </a:lnTo>
                <a:lnTo>
                  <a:pt x="1439567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6" name="object 64"/>
          <p:cNvSpPr txBox="1"/>
          <p:nvPr/>
        </p:nvSpPr>
        <p:spPr>
          <a:xfrm>
            <a:off x="6311880" y="2085206"/>
            <a:ext cx="1451454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29" name="object 3"/>
          <p:cNvSpPr/>
          <p:nvPr/>
        </p:nvSpPr>
        <p:spPr>
          <a:xfrm>
            <a:off x="4273764" y="2119798"/>
            <a:ext cx="2164531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object 63"/>
          <p:cNvSpPr txBox="1"/>
          <p:nvPr/>
        </p:nvSpPr>
        <p:spPr>
          <a:xfrm>
            <a:off x="4273764" y="2085206"/>
            <a:ext cx="2038115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32" name="object 37"/>
          <p:cNvSpPr/>
          <p:nvPr/>
        </p:nvSpPr>
        <p:spPr>
          <a:xfrm>
            <a:off x="5004000" y="2211444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33" name="Picture 4" descr="Y:\Macets\1_Прогноз\Презентеции\О КОМПАНИИ\2015\для PPT\kommersant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056" y="2241109"/>
            <a:ext cx="604800" cy="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8"/>
          <p:cNvSpPr/>
          <p:nvPr/>
        </p:nvSpPr>
        <p:spPr>
          <a:xfrm>
            <a:off x="6743160" y="2589684"/>
            <a:ext cx="1979884" cy="435293"/>
          </a:xfrm>
          <a:custGeom>
            <a:avLst/>
            <a:gdLst/>
            <a:ahLst/>
            <a:cxnLst/>
            <a:rect l="l" t="t" r="r" b="b"/>
            <a:pathLst>
              <a:path w="1979884" h="435293">
                <a:moveTo>
                  <a:pt x="0" y="435293"/>
                </a:moveTo>
                <a:lnTo>
                  <a:pt x="1979884" y="435293"/>
                </a:lnTo>
                <a:lnTo>
                  <a:pt x="1979884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object 12"/>
          <p:cNvSpPr/>
          <p:nvPr/>
        </p:nvSpPr>
        <p:spPr>
          <a:xfrm>
            <a:off x="6476044" y="2589683"/>
            <a:ext cx="534230" cy="426344"/>
          </a:xfrm>
          <a:custGeom>
            <a:avLst/>
            <a:gdLst/>
            <a:ahLst/>
            <a:cxnLst/>
            <a:rect l="l" t="t" r="r" b="b"/>
            <a:pathLst>
              <a:path w="419389" h="435240">
                <a:moveTo>
                  <a:pt x="0" y="0"/>
                </a:moveTo>
                <a:lnTo>
                  <a:pt x="419389" y="0"/>
                </a:lnTo>
                <a:lnTo>
                  <a:pt x="419389" y="435240"/>
                </a:lnTo>
                <a:lnTo>
                  <a:pt x="0" y="435240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6311880" y="2555092"/>
            <a:ext cx="431279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16" name="object 4"/>
          <p:cNvSpPr/>
          <p:nvPr/>
        </p:nvSpPr>
        <p:spPr>
          <a:xfrm>
            <a:off x="4282231" y="2580734"/>
            <a:ext cx="2156064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object 65"/>
          <p:cNvSpPr txBox="1"/>
          <p:nvPr/>
        </p:nvSpPr>
        <p:spPr>
          <a:xfrm>
            <a:off x="4273764" y="2555092"/>
            <a:ext cx="2038115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19" name="object 37"/>
          <p:cNvSpPr/>
          <p:nvPr/>
        </p:nvSpPr>
        <p:spPr>
          <a:xfrm>
            <a:off x="5004000" y="2681334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pic>
        <p:nvPicPr>
          <p:cNvPr id="20" name="Picture 5" descr="Y:\Macets\1_Прогноз\Презентеции\О КОМПАНИИ\2015\для PPT\SoftwareMagLogoOrange-450x21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056" y="2610500"/>
            <a:ext cx="604800" cy="2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bject 37"/>
          <p:cNvSpPr/>
          <p:nvPr/>
        </p:nvSpPr>
        <p:spPr>
          <a:xfrm>
            <a:off x="6345754" y="3441791"/>
            <a:ext cx="0" cy="2393579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9" name="object 52"/>
          <p:cNvSpPr txBox="1"/>
          <p:nvPr/>
        </p:nvSpPr>
        <p:spPr>
          <a:xfrm>
            <a:off x="3352884" y="3801792"/>
            <a:ext cx="746686" cy="2033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70" name="object 54"/>
          <p:cNvSpPr txBox="1"/>
          <p:nvPr/>
        </p:nvSpPr>
        <p:spPr>
          <a:xfrm>
            <a:off x="420958" y="3801792"/>
            <a:ext cx="746758" cy="2033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000000"/>
              </a:solidFill>
            </a:endParaRPr>
          </a:p>
        </p:txBody>
      </p:sp>
      <p:graphicFrame>
        <p:nvGraphicFramePr>
          <p:cNvPr id="84" name="Диаграмма 83"/>
          <p:cNvGraphicFramePr/>
          <p:nvPr>
            <p:extLst/>
          </p:nvPr>
        </p:nvGraphicFramePr>
        <p:xfrm>
          <a:off x="533399" y="3882253"/>
          <a:ext cx="224032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5" name="object 25"/>
          <p:cNvSpPr/>
          <p:nvPr/>
        </p:nvSpPr>
        <p:spPr>
          <a:xfrm>
            <a:off x="1170869" y="4414714"/>
            <a:ext cx="970505" cy="970505"/>
          </a:xfrm>
          <a:custGeom>
            <a:avLst/>
            <a:gdLst/>
            <a:ahLst/>
            <a:cxnLst/>
            <a:rect l="l" t="t" r="r" b="b"/>
            <a:pathLst>
              <a:path w="970505" h="970505">
                <a:moveTo>
                  <a:pt x="486162" y="0"/>
                </a:moveTo>
                <a:lnTo>
                  <a:pt x="411250" y="5734"/>
                </a:lnTo>
                <a:lnTo>
                  <a:pt x="338629" y="22802"/>
                </a:lnTo>
                <a:lnTo>
                  <a:pt x="269611" y="50675"/>
                </a:lnTo>
                <a:lnTo>
                  <a:pt x="205504" y="88824"/>
                </a:lnTo>
                <a:lnTo>
                  <a:pt x="147619" y="136719"/>
                </a:lnTo>
                <a:lnTo>
                  <a:pt x="97265" y="193833"/>
                </a:lnTo>
                <a:lnTo>
                  <a:pt x="75321" y="225681"/>
                </a:lnTo>
                <a:lnTo>
                  <a:pt x="55751" y="259635"/>
                </a:lnTo>
                <a:lnTo>
                  <a:pt x="38720" y="295629"/>
                </a:lnTo>
                <a:lnTo>
                  <a:pt x="24647" y="332881"/>
                </a:lnTo>
                <a:lnTo>
                  <a:pt x="13806" y="370541"/>
                </a:lnTo>
                <a:lnTo>
                  <a:pt x="6128" y="408448"/>
                </a:lnTo>
                <a:lnTo>
                  <a:pt x="1548" y="446436"/>
                </a:lnTo>
                <a:lnTo>
                  <a:pt x="0" y="484342"/>
                </a:lnTo>
                <a:lnTo>
                  <a:pt x="1417" y="522003"/>
                </a:lnTo>
                <a:lnTo>
                  <a:pt x="12884" y="595933"/>
                </a:lnTo>
                <a:lnTo>
                  <a:pt x="35421" y="666917"/>
                </a:lnTo>
                <a:lnTo>
                  <a:pt x="68498" y="733643"/>
                </a:lnTo>
                <a:lnTo>
                  <a:pt x="111586" y="794803"/>
                </a:lnTo>
                <a:lnTo>
                  <a:pt x="164157" y="849087"/>
                </a:lnTo>
                <a:lnTo>
                  <a:pt x="193833" y="873241"/>
                </a:lnTo>
                <a:lnTo>
                  <a:pt x="225681" y="895184"/>
                </a:lnTo>
                <a:lnTo>
                  <a:pt x="259635" y="914754"/>
                </a:lnTo>
                <a:lnTo>
                  <a:pt x="295629" y="931786"/>
                </a:lnTo>
                <a:lnTo>
                  <a:pt x="332881" y="945858"/>
                </a:lnTo>
                <a:lnTo>
                  <a:pt x="370541" y="956700"/>
                </a:lnTo>
                <a:lnTo>
                  <a:pt x="408448" y="964378"/>
                </a:lnTo>
                <a:lnTo>
                  <a:pt x="446436" y="968957"/>
                </a:lnTo>
                <a:lnTo>
                  <a:pt x="484342" y="970505"/>
                </a:lnTo>
                <a:lnTo>
                  <a:pt x="522003" y="969088"/>
                </a:lnTo>
                <a:lnTo>
                  <a:pt x="595933" y="957620"/>
                </a:lnTo>
                <a:lnTo>
                  <a:pt x="666917" y="935083"/>
                </a:lnTo>
                <a:lnTo>
                  <a:pt x="733643" y="902006"/>
                </a:lnTo>
                <a:lnTo>
                  <a:pt x="794803" y="858918"/>
                </a:lnTo>
                <a:lnTo>
                  <a:pt x="849087" y="806347"/>
                </a:lnTo>
                <a:lnTo>
                  <a:pt x="873241" y="776672"/>
                </a:lnTo>
                <a:lnTo>
                  <a:pt x="895184" y="744824"/>
                </a:lnTo>
                <a:lnTo>
                  <a:pt x="914754" y="710869"/>
                </a:lnTo>
                <a:lnTo>
                  <a:pt x="931786" y="674875"/>
                </a:lnTo>
                <a:lnTo>
                  <a:pt x="945858" y="637624"/>
                </a:lnTo>
                <a:lnTo>
                  <a:pt x="956700" y="599963"/>
                </a:lnTo>
                <a:lnTo>
                  <a:pt x="964378" y="562057"/>
                </a:lnTo>
                <a:lnTo>
                  <a:pt x="968957" y="524068"/>
                </a:lnTo>
                <a:lnTo>
                  <a:pt x="970505" y="486162"/>
                </a:lnTo>
                <a:lnTo>
                  <a:pt x="969088" y="448501"/>
                </a:lnTo>
                <a:lnTo>
                  <a:pt x="957620" y="374571"/>
                </a:lnTo>
                <a:lnTo>
                  <a:pt x="935083" y="303588"/>
                </a:lnTo>
                <a:lnTo>
                  <a:pt x="902006" y="236862"/>
                </a:lnTo>
                <a:lnTo>
                  <a:pt x="858918" y="175702"/>
                </a:lnTo>
                <a:lnTo>
                  <a:pt x="806347" y="121418"/>
                </a:lnTo>
                <a:lnTo>
                  <a:pt x="776672" y="97265"/>
                </a:lnTo>
                <a:lnTo>
                  <a:pt x="744824" y="75321"/>
                </a:lnTo>
                <a:lnTo>
                  <a:pt x="710869" y="55751"/>
                </a:lnTo>
                <a:lnTo>
                  <a:pt x="674875" y="38720"/>
                </a:lnTo>
                <a:lnTo>
                  <a:pt x="637624" y="24647"/>
                </a:lnTo>
                <a:lnTo>
                  <a:pt x="599963" y="13806"/>
                </a:lnTo>
                <a:lnTo>
                  <a:pt x="562057" y="6128"/>
                </a:lnTo>
                <a:lnTo>
                  <a:pt x="524068" y="1548"/>
                </a:lnTo>
                <a:lnTo>
                  <a:pt x="486162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6" name="object 14"/>
          <p:cNvSpPr txBox="1"/>
          <p:nvPr/>
        </p:nvSpPr>
        <p:spPr>
          <a:xfrm>
            <a:off x="1186221" y="4682405"/>
            <a:ext cx="971550" cy="379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55"/>
              </a:lnSpc>
              <a:spcBef>
                <a:spcPts val="147"/>
              </a:spcBef>
            </a:pPr>
            <a:r>
              <a:rPr lang="ru-RU" sz="3200" spc="13" baseline="3034" dirty="0">
                <a:solidFill>
                  <a:srgbClr val="0D5CA3"/>
                </a:solidFill>
                <a:cs typeface="Calibri Light"/>
              </a:rPr>
              <a:t>68,7%</a:t>
            </a:r>
            <a:endParaRPr sz="3200" dirty="0">
              <a:solidFill>
                <a:srgbClr val="000000"/>
              </a:solidFill>
              <a:cs typeface="Calibri Light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656121" y="4110853"/>
            <a:ext cx="0" cy="3147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075221" y="5089097"/>
            <a:ext cx="304800" cy="12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bject 45"/>
          <p:cNvSpPr txBox="1"/>
          <p:nvPr/>
        </p:nvSpPr>
        <p:spPr>
          <a:xfrm>
            <a:off x="398243" y="5928346"/>
            <a:ext cx="383470" cy="183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baseline="2184" dirty="0" smtClean="0">
                <a:solidFill>
                  <a:srgbClr val="24B8FF"/>
                </a:solidFill>
                <a:cs typeface="Calibri Light"/>
              </a:rPr>
              <a:t>201</a:t>
            </a:r>
            <a:r>
              <a:rPr lang="ru-RU" sz="1875" baseline="2184" dirty="0" smtClean="0">
                <a:solidFill>
                  <a:srgbClr val="24B8FF"/>
                </a:solidFill>
                <a:cs typeface="Calibri Light"/>
              </a:rPr>
              <a:t>4</a:t>
            </a:r>
            <a:endParaRPr sz="1250" dirty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78" name="object 16"/>
          <p:cNvSpPr/>
          <p:nvPr/>
        </p:nvSpPr>
        <p:spPr>
          <a:xfrm flipH="1">
            <a:off x="375239" y="3441791"/>
            <a:ext cx="45719" cy="2393579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object 3"/>
          <p:cNvSpPr/>
          <p:nvPr/>
        </p:nvSpPr>
        <p:spPr>
          <a:xfrm flipH="1">
            <a:off x="375238" y="3441791"/>
            <a:ext cx="45719" cy="2393579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420958" y="3354054"/>
            <a:ext cx="874441" cy="496589"/>
            <a:chOff x="420959" y="3369537"/>
            <a:chExt cx="746758" cy="399282"/>
          </a:xfrm>
        </p:grpSpPr>
        <p:sp>
          <p:nvSpPr>
            <p:cNvPr id="81" name="object 15"/>
            <p:cNvSpPr/>
            <p:nvPr/>
          </p:nvSpPr>
          <p:spPr>
            <a:xfrm>
              <a:off x="420959" y="3369537"/>
              <a:ext cx="746758" cy="399282"/>
            </a:xfrm>
            <a:custGeom>
              <a:avLst/>
              <a:gdLst/>
              <a:ahLst/>
              <a:cxnLst/>
              <a:rect l="l" t="t" r="r" b="b"/>
              <a:pathLst>
                <a:path w="746758" h="360000">
                  <a:moveTo>
                    <a:pt x="746758" y="0"/>
                  </a:moveTo>
                  <a:lnTo>
                    <a:pt x="0" y="0"/>
                  </a:lnTo>
                  <a:lnTo>
                    <a:pt x="0" y="360000"/>
                  </a:lnTo>
                  <a:lnTo>
                    <a:pt x="746758" y="360000"/>
                  </a:lnTo>
                  <a:lnTo>
                    <a:pt x="746758" y="0"/>
                  </a:lnTo>
                </a:path>
              </a:pathLst>
            </a:custGeom>
            <a:solidFill>
              <a:srgbClr val="24B8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2" name="object 53"/>
            <p:cNvSpPr txBox="1"/>
            <p:nvPr/>
          </p:nvSpPr>
          <p:spPr>
            <a:xfrm>
              <a:off x="420959" y="3369538"/>
              <a:ext cx="746758" cy="360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solidFill>
                  <a:srgbClr val="000000"/>
                </a:solidFill>
              </a:endParaRPr>
            </a:p>
          </p:txBody>
        </p:sp>
        <p:pic>
          <p:nvPicPr>
            <p:cNvPr id="83" name="Picture 6" descr="Y:\Macets\1_Прогноз\Презентеции\О КОМПАНИИ\2015\для PPT\TAdviser_logo_wiki_overlay_color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87" y="3515564"/>
              <a:ext cx="604800" cy="10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object 46"/>
          <p:cNvSpPr txBox="1"/>
          <p:nvPr/>
        </p:nvSpPr>
        <p:spPr>
          <a:xfrm>
            <a:off x="3330190" y="5928440"/>
            <a:ext cx="383497" cy="18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baseline="2184" dirty="0" smtClean="0">
                <a:solidFill>
                  <a:srgbClr val="24B8FF"/>
                </a:solidFill>
                <a:cs typeface="Calibri Light"/>
              </a:rPr>
              <a:t>201</a:t>
            </a:r>
            <a:r>
              <a:rPr lang="ru-RU" sz="1875" baseline="2184" dirty="0" smtClean="0">
                <a:solidFill>
                  <a:srgbClr val="24B8FF"/>
                </a:solidFill>
                <a:cs typeface="Calibri Light"/>
              </a:rPr>
              <a:t>5</a:t>
            </a:r>
            <a:endParaRPr sz="1250" dirty="0">
              <a:solidFill>
                <a:srgbClr val="000000"/>
              </a:solidFill>
              <a:cs typeface="Calibri Light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352876" y="3372502"/>
            <a:ext cx="852277" cy="2462868"/>
            <a:chOff x="3352877" y="3300249"/>
            <a:chExt cx="852277" cy="2462868"/>
          </a:xfrm>
        </p:grpSpPr>
        <p:sp>
          <p:nvSpPr>
            <p:cNvPr id="96" name="object 27"/>
            <p:cNvSpPr/>
            <p:nvPr/>
          </p:nvSpPr>
          <p:spPr>
            <a:xfrm>
              <a:off x="3352885" y="3369538"/>
              <a:ext cx="0" cy="2393579"/>
            </a:xfrm>
            <a:custGeom>
              <a:avLst/>
              <a:gdLst/>
              <a:ahLst/>
              <a:cxnLst/>
              <a:rect l="l" t="t" r="r" b="b"/>
              <a:pathLst>
                <a:path h="2393579">
                  <a:moveTo>
                    <a:pt x="0" y="2393579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3352877" y="3300249"/>
              <a:ext cx="852277" cy="487778"/>
              <a:chOff x="3352877" y="3300249"/>
              <a:chExt cx="852277" cy="487778"/>
            </a:xfrm>
          </p:grpSpPr>
          <p:sp>
            <p:nvSpPr>
              <p:cNvPr id="98" name="object 26"/>
              <p:cNvSpPr/>
              <p:nvPr/>
            </p:nvSpPr>
            <p:spPr>
              <a:xfrm>
                <a:off x="3352877" y="3300249"/>
                <a:ext cx="852277" cy="487778"/>
              </a:xfrm>
              <a:custGeom>
                <a:avLst/>
                <a:gdLst/>
                <a:ahLst/>
                <a:cxnLst/>
                <a:rect l="l" t="t" r="r" b="b"/>
                <a:pathLst>
                  <a:path w="746693" h="360000">
                    <a:moveTo>
                      <a:pt x="0" y="0"/>
                    </a:moveTo>
                    <a:lnTo>
                      <a:pt x="746693" y="0"/>
                    </a:lnTo>
                    <a:lnTo>
                      <a:pt x="746693" y="360000"/>
                    </a:lnTo>
                    <a:lnTo>
                      <a:pt x="0" y="3600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object 51"/>
              <p:cNvSpPr txBox="1"/>
              <p:nvPr/>
            </p:nvSpPr>
            <p:spPr>
              <a:xfrm>
                <a:off x="3352885" y="3369538"/>
                <a:ext cx="746686" cy="360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0" name="Picture 7" descr="Y:\Macets\1_Прогноз\Презентеции\О КОМПАНИИ\2015\для PPT\idc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5428" y="3352626"/>
                <a:ext cx="653812" cy="345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28" name="Диаграмма 127"/>
          <p:cNvGraphicFramePr/>
          <p:nvPr>
            <p:extLst/>
          </p:nvPr>
        </p:nvGraphicFramePr>
        <p:xfrm>
          <a:off x="6290221" y="3882253"/>
          <a:ext cx="235172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2" name="object 48"/>
          <p:cNvSpPr/>
          <p:nvPr/>
        </p:nvSpPr>
        <p:spPr>
          <a:xfrm>
            <a:off x="6981189" y="4425619"/>
            <a:ext cx="970667" cy="970669"/>
          </a:xfrm>
          <a:custGeom>
            <a:avLst/>
            <a:gdLst/>
            <a:ahLst/>
            <a:cxnLst/>
            <a:rect l="l" t="t" r="r" b="b"/>
            <a:pathLst>
              <a:path w="970667" h="970669">
                <a:moveTo>
                  <a:pt x="486726" y="0"/>
                </a:moveTo>
                <a:lnTo>
                  <a:pt x="412107" y="5622"/>
                </a:lnTo>
                <a:lnTo>
                  <a:pt x="339556" y="22514"/>
                </a:lnTo>
                <a:lnTo>
                  <a:pt x="270421" y="50250"/>
                </a:lnTo>
                <a:lnTo>
                  <a:pt x="206050" y="88407"/>
                </a:lnTo>
                <a:lnTo>
                  <a:pt x="147789" y="136559"/>
                </a:lnTo>
                <a:lnTo>
                  <a:pt x="121371" y="164250"/>
                </a:lnTo>
                <a:lnTo>
                  <a:pt x="96986" y="194282"/>
                </a:lnTo>
                <a:lnTo>
                  <a:pt x="74803" y="226600"/>
                </a:lnTo>
                <a:lnTo>
                  <a:pt x="54989" y="261152"/>
                </a:lnTo>
                <a:lnTo>
                  <a:pt x="38030" y="297190"/>
                </a:lnTo>
                <a:lnTo>
                  <a:pt x="24259" y="333890"/>
                </a:lnTo>
                <a:lnTo>
                  <a:pt x="13623" y="371084"/>
                </a:lnTo>
                <a:lnTo>
                  <a:pt x="6070" y="408603"/>
                </a:lnTo>
                <a:lnTo>
                  <a:pt x="0" y="483943"/>
                </a:lnTo>
                <a:lnTo>
                  <a:pt x="1376" y="521427"/>
                </a:lnTo>
                <a:lnTo>
                  <a:pt x="12686" y="595181"/>
                </a:lnTo>
                <a:lnTo>
                  <a:pt x="35053" y="666192"/>
                </a:lnTo>
                <a:lnTo>
                  <a:pt x="68052" y="733114"/>
                </a:lnTo>
                <a:lnTo>
                  <a:pt x="111259" y="794599"/>
                </a:lnTo>
                <a:lnTo>
                  <a:pt x="164249" y="849299"/>
                </a:lnTo>
                <a:lnTo>
                  <a:pt x="194280" y="873683"/>
                </a:lnTo>
                <a:lnTo>
                  <a:pt x="226598" y="895866"/>
                </a:lnTo>
                <a:lnTo>
                  <a:pt x="261150" y="915679"/>
                </a:lnTo>
                <a:lnTo>
                  <a:pt x="297188" y="932639"/>
                </a:lnTo>
                <a:lnTo>
                  <a:pt x="333888" y="946410"/>
                </a:lnTo>
                <a:lnTo>
                  <a:pt x="371082" y="957045"/>
                </a:lnTo>
                <a:lnTo>
                  <a:pt x="408601" y="964598"/>
                </a:lnTo>
                <a:lnTo>
                  <a:pt x="483941" y="970669"/>
                </a:lnTo>
                <a:lnTo>
                  <a:pt x="521425" y="969293"/>
                </a:lnTo>
                <a:lnTo>
                  <a:pt x="595179" y="957983"/>
                </a:lnTo>
                <a:lnTo>
                  <a:pt x="666191" y="935616"/>
                </a:lnTo>
                <a:lnTo>
                  <a:pt x="733113" y="902616"/>
                </a:lnTo>
                <a:lnTo>
                  <a:pt x="794597" y="859409"/>
                </a:lnTo>
                <a:lnTo>
                  <a:pt x="849297" y="806419"/>
                </a:lnTo>
                <a:lnTo>
                  <a:pt x="873682" y="776387"/>
                </a:lnTo>
                <a:lnTo>
                  <a:pt x="895865" y="744069"/>
                </a:lnTo>
                <a:lnTo>
                  <a:pt x="915677" y="709517"/>
                </a:lnTo>
                <a:lnTo>
                  <a:pt x="932637" y="673479"/>
                </a:lnTo>
                <a:lnTo>
                  <a:pt x="946408" y="636779"/>
                </a:lnTo>
                <a:lnTo>
                  <a:pt x="957044" y="599586"/>
                </a:lnTo>
                <a:lnTo>
                  <a:pt x="964597" y="562067"/>
                </a:lnTo>
                <a:lnTo>
                  <a:pt x="970667" y="486727"/>
                </a:lnTo>
                <a:lnTo>
                  <a:pt x="969291" y="449243"/>
                </a:lnTo>
                <a:lnTo>
                  <a:pt x="957981" y="375489"/>
                </a:lnTo>
                <a:lnTo>
                  <a:pt x="935614" y="304478"/>
                </a:lnTo>
                <a:lnTo>
                  <a:pt x="902615" y="237556"/>
                </a:lnTo>
                <a:lnTo>
                  <a:pt x="859408" y="176071"/>
                </a:lnTo>
                <a:lnTo>
                  <a:pt x="806417" y="121371"/>
                </a:lnTo>
                <a:lnTo>
                  <a:pt x="776386" y="96987"/>
                </a:lnTo>
                <a:lnTo>
                  <a:pt x="744068" y="74804"/>
                </a:lnTo>
                <a:lnTo>
                  <a:pt x="709516" y="54991"/>
                </a:lnTo>
                <a:lnTo>
                  <a:pt x="673478" y="38031"/>
                </a:lnTo>
                <a:lnTo>
                  <a:pt x="636778" y="24259"/>
                </a:lnTo>
                <a:lnTo>
                  <a:pt x="599584" y="13624"/>
                </a:lnTo>
                <a:lnTo>
                  <a:pt x="562065" y="6070"/>
                </a:lnTo>
                <a:lnTo>
                  <a:pt x="48672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3" name="object 14"/>
          <p:cNvSpPr txBox="1"/>
          <p:nvPr/>
        </p:nvSpPr>
        <p:spPr>
          <a:xfrm>
            <a:off x="6980310" y="4693474"/>
            <a:ext cx="965200" cy="379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marL="12700" lvl="0" algn="ctr">
              <a:lnSpc>
                <a:spcPts val="2955"/>
              </a:lnSpc>
              <a:spcBef>
                <a:spcPts val="147"/>
              </a:spcBef>
              <a:defRPr sz="3200" spc="13" baseline="3034">
                <a:solidFill>
                  <a:srgbClr val="0D5CA3"/>
                </a:solidFill>
                <a:cs typeface="Calibri Light"/>
              </a:defRPr>
            </a:lvl1pPr>
          </a:lstStyle>
          <a:p>
            <a:r>
              <a:rPr lang="ru-RU" dirty="0"/>
              <a:t>8,2%</a:t>
            </a:r>
            <a:endParaRPr dirty="0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V="1">
            <a:off x="7928521" y="4848210"/>
            <a:ext cx="335222" cy="240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7849883" y="4491853"/>
            <a:ext cx="257916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bject 47"/>
          <p:cNvSpPr txBox="1"/>
          <p:nvPr/>
        </p:nvSpPr>
        <p:spPr>
          <a:xfrm>
            <a:off x="6323064" y="5928440"/>
            <a:ext cx="383497" cy="18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baseline="2184" dirty="0" smtClean="0">
                <a:solidFill>
                  <a:srgbClr val="24B8FF"/>
                </a:solidFill>
                <a:cs typeface="Calibri Light"/>
              </a:rPr>
              <a:t>201</a:t>
            </a:r>
            <a:r>
              <a:rPr lang="ru-RU" sz="1875" baseline="2184" dirty="0" smtClean="0">
                <a:solidFill>
                  <a:srgbClr val="24B8FF"/>
                </a:solidFill>
                <a:cs typeface="Calibri Light"/>
              </a:rPr>
              <a:t>4</a:t>
            </a:r>
            <a:endParaRPr sz="1250" dirty="0">
              <a:solidFill>
                <a:srgbClr val="000000"/>
              </a:solidFill>
              <a:cs typeface="Calibri Light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6345754" y="3365085"/>
            <a:ext cx="817045" cy="2470285"/>
            <a:chOff x="6345755" y="3292832"/>
            <a:chExt cx="817045" cy="2470285"/>
          </a:xfrm>
        </p:grpSpPr>
        <p:sp>
          <p:nvSpPr>
            <p:cNvPr id="123" name="object 50"/>
            <p:cNvSpPr txBox="1"/>
            <p:nvPr/>
          </p:nvSpPr>
          <p:spPr>
            <a:xfrm>
              <a:off x="6345755" y="3729539"/>
              <a:ext cx="746687" cy="203357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solidFill>
                  <a:srgbClr val="000000"/>
                </a:solidFill>
              </a:endParaRPr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6345755" y="3292832"/>
              <a:ext cx="817045" cy="485561"/>
              <a:chOff x="6345755" y="3292832"/>
              <a:chExt cx="817045" cy="485561"/>
            </a:xfrm>
          </p:grpSpPr>
          <p:sp>
            <p:nvSpPr>
              <p:cNvPr id="125" name="object 36"/>
              <p:cNvSpPr/>
              <p:nvPr/>
            </p:nvSpPr>
            <p:spPr>
              <a:xfrm>
                <a:off x="6345756" y="3292832"/>
                <a:ext cx="817044" cy="485561"/>
              </a:xfrm>
              <a:custGeom>
                <a:avLst/>
                <a:gdLst/>
                <a:ahLst/>
                <a:cxnLst/>
                <a:rect l="l" t="t" r="r" b="b"/>
                <a:pathLst>
                  <a:path w="746693" h="360000">
                    <a:moveTo>
                      <a:pt x="0" y="0"/>
                    </a:moveTo>
                    <a:lnTo>
                      <a:pt x="746693" y="0"/>
                    </a:lnTo>
                    <a:lnTo>
                      <a:pt x="746693" y="360000"/>
                    </a:lnTo>
                    <a:lnTo>
                      <a:pt x="0" y="3600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object 49"/>
              <p:cNvSpPr txBox="1"/>
              <p:nvPr/>
            </p:nvSpPr>
            <p:spPr>
              <a:xfrm>
                <a:off x="6345755" y="3369538"/>
                <a:ext cx="746687" cy="360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7" name="Picture 7" descr="Y:\Macets\1_Прогноз\Презентеции\О КОМПАНИИ\2015\для PPT\idc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5067" y="3349064"/>
                <a:ext cx="676519" cy="357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3581399" y="3882253"/>
            <a:ext cx="2240322" cy="2057400"/>
            <a:chOff x="533400" y="3810000"/>
            <a:chExt cx="2240322" cy="2057400"/>
          </a:xfrm>
        </p:grpSpPr>
        <p:graphicFrame>
          <p:nvGraphicFramePr>
            <p:cNvPr id="91" name="Диаграмма 90"/>
            <p:cNvGraphicFramePr/>
            <p:nvPr userDrawn="1">
              <p:extLst/>
            </p:nvPr>
          </p:nvGraphicFramePr>
          <p:xfrm>
            <a:off x="533400" y="3810000"/>
            <a:ext cx="2240322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92" name="object 25"/>
            <p:cNvSpPr/>
            <p:nvPr userDrawn="1"/>
          </p:nvSpPr>
          <p:spPr>
            <a:xfrm>
              <a:off x="1170870" y="4342461"/>
              <a:ext cx="970505" cy="970505"/>
            </a:xfrm>
            <a:custGeom>
              <a:avLst/>
              <a:gdLst/>
              <a:ahLst/>
              <a:cxnLst/>
              <a:rect l="l" t="t" r="r" b="b"/>
              <a:pathLst>
                <a:path w="970505" h="970505">
                  <a:moveTo>
                    <a:pt x="486162" y="0"/>
                  </a:moveTo>
                  <a:lnTo>
                    <a:pt x="411250" y="5734"/>
                  </a:lnTo>
                  <a:lnTo>
                    <a:pt x="338629" y="22802"/>
                  </a:lnTo>
                  <a:lnTo>
                    <a:pt x="269611" y="50675"/>
                  </a:lnTo>
                  <a:lnTo>
                    <a:pt x="205504" y="88824"/>
                  </a:lnTo>
                  <a:lnTo>
                    <a:pt x="147619" y="136719"/>
                  </a:lnTo>
                  <a:lnTo>
                    <a:pt x="97265" y="193833"/>
                  </a:lnTo>
                  <a:lnTo>
                    <a:pt x="75321" y="225681"/>
                  </a:lnTo>
                  <a:lnTo>
                    <a:pt x="55751" y="259635"/>
                  </a:lnTo>
                  <a:lnTo>
                    <a:pt x="38720" y="295629"/>
                  </a:lnTo>
                  <a:lnTo>
                    <a:pt x="24647" y="332881"/>
                  </a:lnTo>
                  <a:lnTo>
                    <a:pt x="13806" y="370541"/>
                  </a:lnTo>
                  <a:lnTo>
                    <a:pt x="6128" y="408448"/>
                  </a:lnTo>
                  <a:lnTo>
                    <a:pt x="1548" y="446436"/>
                  </a:lnTo>
                  <a:lnTo>
                    <a:pt x="0" y="484342"/>
                  </a:lnTo>
                  <a:lnTo>
                    <a:pt x="1417" y="522003"/>
                  </a:lnTo>
                  <a:lnTo>
                    <a:pt x="12884" y="595933"/>
                  </a:lnTo>
                  <a:lnTo>
                    <a:pt x="35421" y="666917"/>
                  </a:lnTo>
                  <a:lnTo>
                    <a:pt x="68498" y="733643"/>
                  </a:lnTo>
                  <a:lnTo>
                    <a:pt x="111586" y="794803"/>
                  </a:lnTo>
                  <a:lnTo>
                    <a:pt x="164157" y="849087"/>
                  </a:lnTo>
                  <a:lnTo>
                    <a:pt x="193833" y="873241"/>
                  </a:lnTo>
                  <a:lnTo>
                    <a:pt x="225681" y="895184"/>
                  </a:lnTo>
                  <a:lnTo>
                    <a:pt x="259635" y="914754"/>
                  </a:lnTo>
                  <a:lnTo>
                    <a:pt x="295629" y="931786"/>
                  </a:lnTo>
                  <a:lnTo>
                    <a:pt x="332881" y="945858"/>
                  </a:lnTo>
                  <a:lnTo>
                    <a:pt x="370541" y="956700"/>
                  </a:lnTo>
                  <a:lnTo>
                    <a:pt x="408448" y="964378"/>
                  </a:lnTo>
                  <a:lnTo>
                    <a:pt x="446436" y="968957"/>
                  </a:lnTo>
                  <a:lnTo>
                    <a:pt x="484342" y="970505"/>
                  </a:lnTo>
                  <a:lnTo>
                    <a:pt x="522003" y="969088"/>
                  </a:lnTo>
                  <a:lnTo>
                    <a:pt x="595933" y="957620"/>
                  </a:lnTo>
                  <a:lnTo>
                    <a:pt x="666917" y="935083"/>
                  </a:lnTo>
                  <a:lnTo>
                    <a:pt x="733643" y="902006"/>
                  </a:lnTo>
                  <a:lnTo>
                    <a:pt x="794803" y="858918"/>
                  </a:lnTo>
                  <a:lnTo>
                    <a:pt x="849087" y="806347"/>
                  </a:lnTo>
                  <a:lnTo>
                    <a:pt x="873241" y="776672"/>
                  </a:lnTo>
                  <a:lnTo>
                    <a:pt x="895184" y="744824"/>
                  </a:lnTo>
                  <a:lnTo>
                    <a:pt x="914754" y="710869"/>
                  </a:lnTo>
                  <a:lnTo>
                    <a:pt x="931786" y="674875"/>
                  </a:lnTo>
                  <a:lnTo>
                    <a:pt x="945858" y="637624"/>
                  </a:lnTo>
                  <a:lnTo>
                    <a:pt x="956700" y="599963"/>
                  </a:lnTo>
                  <a:lnTo>
                    <a:pt x="964378" y="562057"/>
                  </a:lnTo>
                  <a:lnTo>
                    <a:pt x="968957" y="524068"/>
                  </a:lnTo>
                  <a:lnTo>
                    <a:pt x="970505" y="486162"/>
                  </a:lnTo>
                  <a:lnTo>
                    <a:pt x="969088" y="448501"/>
                  </a:lnTo>
                  <a:lnTo>
                    <a:pt x="957620" y="374571"/>
                  </a:lnTo>
                  <a:lnTo>
                    <a:pt x="935083" y="303588"/>
                  </a:lnTo>
                  <a:lnTo>
                    <a:pt x="902006" y="236862"/>
                  </a:lnTo>
                  <a:lnTo>
                    <a:pt x="858918" y="175702"/>
                  </a:lnTo>
                  <a:lnTo>
                    <a:pt x="806347" y="121418"/>
                  </a:lnTo>
                  <a:lnTo>
                    <a:pt x="776672" y="97265"/>
                  </a:lnTo>
                  <a:lnTo>
                    <a:pt x="744824" y="75321"/>
                  </a:lnTo>
                  <a:lnTo>
                    <a:pt x="710869" y="55751"/>
                  </a:lnTo>
                  <a:lnTo>
                    <a:pt x="674875" y="38720"/>
                  </a:lnTo>
                  <a:lnTo>
                    <a:pt x="637624" y="24647"/>
                  </a:lnTo>
                  <a:lnTo>
                    <a:pt x="599963" y="13806"/>
                  </a:lnTo>
                  <a:lnTo>
                    <a:pt x="562057" y="6128"/>
                  </a:lnTo>
                  <a:lnTo>
                    <a:pt x="524068" y="1548"/>
                  </a:lnTo>
                  <a:lnTo>
                    <a:pt x="486162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3" name="object 14"/>
            <p:cNvSpPr txBox="1"/>
            <p:nvPr userDrawn="1"/>
          </p:nvSpPr>
          <p:spPr>
            <a:xfrm>
              <a:off x="1186222" y="4610152"/>
              <a:ext cx="971550" cy="3797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12700" algn="ctr">
                <a:lnSpc>
                  <a:spcPts val="2955"/>
                </a:lnSpc>
                <a:spcBef>
                  <a:spcPts val="147"/>
                </a:spcBef>
                <a:defRPr sz="3200" spc="13" baseline="3034">
                  <a:solidFill>
                    <a:srgbClr val="0D5CA3"/>
                  </a:solidFill>
                  <a:cs typeface="Calibri Light"/>
                </a:defRPr>
              </a:lvl1pPr>
            </a:lstStyle>
            <a:p>
              <a:r>
                <a:rPr lang="ru-RU" dirty="0"/>
                <a:t>8,6%</a:t>
              </a:r>
              <a:endParaRPr dirty="0"/>
            </a:p>
          </p:txBody>
        </p:sp>
        <p:cxnSp>
          <p:nvCxnSpPr>
            <p:cNvPr id="116" name="Прямая соединительная линия 115"/>
            <p:cNvCxnSpPr/>
            <p:nvPr userDrawn="1"/>
          </p:nvCxnSpPr>
          <p:spPr>
            <a:xfrm>
              <a:off x="1656122" y="4038600"/>
              <a:ext cx="0" cy="3147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 userDrawn="1"/>
          </p:nvCxnSpPr>
          <p:spPr>
            <a:xfrm>
              <a:off x="1250950" y="4175125"/>
              <a:ext cx="155575" cy="25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Номер слайда 2"/>
          <p:cNvSpPr txBox="1">
            <a:spLocks/>
          </p:cNvSpPr>
          <p:nvPr userDrawn="1"/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  <a:latin typeface="Calibri light"/>
            </a:endParaRPr>
          </a:p>
        </p:txBody>
      </p:sp>
      <p:pic>
        <p:nvPicPr>
          <p:cNvPr id="59" name="Picture 2" descr="Y:\Macets\1_Прогноз\Презентеции\О КОМПАНИИ\2015\для PPT\052048048051048051055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724" y="1712400"/>
            <a:ext cx="601200" cy="1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019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5718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7638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6905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6353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1917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1253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552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object 55"/>
          <p:cNvSpPr txBox="1"/>
          <p:nvPr userDrawn="1"/>
        </p:nvSpPr>
        <p:spPr>
          <a:xfrm>
            <a:off x="420951" y="1180148"/>
            <a:ext cx="2931925" cy="1844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6"/>
          <p:cNvSpPr txBox="1"/>
          <p:nvPr userDrawn="1"/>
        </p:nvSpPr>
        <p:spPr>
          <a:xfrm>
            <a:off x="4099241" y="1180148"/>
            <a:ext cx="0" cy="1844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57"/>
          <p:cNvSpPr txBox="1"/>
          <p:nvPr userDrawn="1"/>
        </p:nvSpPr>
        <p:spPr>
          <a:xfrm>
            <a:off x="420951" y="2589684"/>
            <a:ext cx="2931925" cy="435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13"/>
          <p:cNvSpPr/>
          <p:nvPr/>
        </p:nvSpPr>
        <p:spPr>
          <a:xfrm>
            <a:off x="420951" y="1180148"/>
            <a:ext cx="3678289" cy="1844870"/>
          </a:xfrm>
          <a:custGeom>
            <a:avLst/>
            <a:gdLst/>
            <a:ahLst/>
            <a:cxnLst/>
            <a:rect l="l" t="t" r="r" b="b"/>
            <a:pathLst>
              <a:path w="3678289" h="1844870">
                <a:moveTo>
                  <a:pt x="3678289" y="0"/>
                </a:moveTo>
                <a:lnTo>
                  <a:pt x="0" y="0"/>
                </a:lnTo>
                <a:lnTo>
                  <a:pt x="0" y="1844870"/>
                </a:lnTo>
                <a:lnTo>
                  <a:pt x="3678289" y="1844870"/>
                </a:lnTo>
                <a:lnTo>
                  <a:pt x="3678289" y="0"/>
                </a:lnTo>
              </a:path>
            </a:pathLst>
          </a:custGeom>
          <a:solidFill>
            <a:srgbClr val="85CCF0">
              <a:alpha val="5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14"/>
          <p:cNvSpPr/>
          <p:nvPr/>
        </p:nvSpPr>
        <p:spPr>
          <a:xfrm>
            <a:off x="3352877" y="2589684"/>
            <a:ext cx="746693" cy="435293"/>
          </a:xfrm>
          <a:custGeom>
            <a:avLst/>
            <a:gdLst/>
            <a:ahLst/>
            <a:cxnLst/>
            <a:rect l="l" t="t" r="r" b="b"/>
            <a:pathLst>
              <a:path w="746693" h="435293">
                <a:moveTo>
                  <a:pt x="0" y="0"/>
                </a:moveTo>
                <a:lnTo>
                  <a:pt x="746693" y="0"/>
                </a:lnTo>
                <a:lnTo>
                  <a:pt x="746693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8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7" name="Picture 2" descr="Y:\Macets\1_Прогноз\Презентеции\О КОМПАНИИ\2015\для PPT\0520480480510480510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823" y="2727200"/>
            <a:ext cx="604800" cy="1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9"/>
          <p:cNvSpPr/>
          <p:nvPr/>
        </p:nvSpPr>
        <p:spPr>
          <a:xfrm>
            <a:off x="6323760" y="1180021"/>
            <a:ext cx="2399283" cy="435295"/>
          </a:xfrm>
          <a:custGeom>
            <a:avLst/>
            <a:gdLst/>
            <a:ahLst/>
            <a:cxnLst/>
            <a:rect l="l" t="t" r="r" b="b"/>
            <a:pathLst>
              <a:path w="2399283" h="435295">
                <a:moveTo>
                  <a:pt x="0" y="0"/>
                </a:moveTo>
                <a:lnTo>
                  <a:pt x="2399283" y="0"/>
                </a:lnTo>
                <a:lnTo>
                  <a:pt x="2399283" y="435295"/>
                </a:lnTo>
                <a:lnTo>
                  <a:pt x="0" y="435295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0"/>
          <p:cNvSpPr txBox="1"/>
          <p:nvPr/>
        </p:nvSpPr>
        <p:spPr>
          <a:xfrm>
            <a:off x="6311880" y="1180021"/>
            <a:ext cx="2411164" cy="43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"/>
          <p:cNvSpPr/>
          <p:nvPr/>
        </p:nvSpPr>
        <p:spPr>
          <a:xfrm>
            <a:off x="4273764" y="1180021"/>
            <a:ext cx="2026235" cy="435295"/>
          </a:xfrm>
          <a:custGeom>
            <a:avLst/>
            <a:gdLst/>
            <a:ahLst/>
            <a:cxnLst/>
            <a:rect l="l" t="t" r="r" b="b"/>
            <a:pathLst>
              <a:path w="2026235" h="435295">
                <a:moveTo>
                  <a:pt x="0" y="0"/>
                </a:moveTo>
                <a:lnTo>
                  <a:pt x="2026235" y="0"/>
                </a:lnTo>
                <a:lnTo>
                  <a:pt x="2026235" y="435295"/>
                </a:lnTo>
                <a:lnTo>
                  <a:pt x="0" y="435295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9"/>
          <p:cNvSpPr txBox="1"/>
          <p:nvPr/>
        </p:nvSpPr>
        <p:spPr>
          <a:xfrm>
            <a:off x="4273764" y="1180021"/>
            <a:ext cx="2038115" cy="43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58" name="object 37"/>
          <p:cNvSpPr/>
          <p:nvPr/>
        </p:nvSpPr>
        <p:spPr>
          <a:xfrm>
            <a:off x="5004000" y="1271668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9" name="Picture 2" descr="Y:\Macets\1_Прогноз\Презентеции\О КОМПАНИИ\2015\для PPT\05204804805104805105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856" y="1318015"/>
            <a:ext cx="601200" cy="1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6"/>
          <p:cNvSpPr/>
          <p:nvPr/>
        </p:nvSpPr>
        <p:spPr>
          <a:xfrm>
            <a:off x="8243186" y="1649912"/>
            <a:ext cx="479858" cy="435293"/>
          </a:xfrm>
          <a:custGeom>
            <a:avLst/>
            <a:gdLst/>
            <a:ahLst/>
            <a:cxnLst/>
            <a:rect l="l" t="t" r="r" b="b"/>
            <a:pathLst>
              <a:path w="479858" h="435293">
                <a:moveTo>
                  <a:pt x="0" y="435293"/>
                </a:moveTo>
                <a:lnTo>
                  <a:pt x="479858" y="435293"/>
                </a:lnTo>
                <a:lnTo>
                  <a:pt x="479858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8" name="object 10"/>
          <p:cNvSpPr/>
          <p:nvPr/>
        </p:nvSpPr>
        <p:spPr>
          <a:xfrm>
            <a:off x="6323760" y="1649912"/>
            <a:ext cx="1919425" cy="435293"/>
          </a:xfrm>
          <a:custGeom>
            <a:avLst/>
            <a:gdLst/>
            <a:ahLst/>
            <a:cxnLst/>
            <a:rect l="l" t="t" r="r" b="b"/>
            <a:pathLst>
              <a:path w="1919425" h="435293">
                <a:moveTo>
                  <a:pt x="0" y="0"/>
                </a:moveTo>
                <a:lnTo>
                  <a:pt x="1919425" y="0"/>
                </a:lnTo>
                <a:lnTo>
                  <a:pt x="191942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62"/>
          <p:cNvSpPr txBox="1"/>
          <p:nvPr/>
        </p:nvSpPr>
        <p:spPr>
          <a:xfrm>
            <a:off x="6311880" y="1615316"/>
            <a:ext cx="1931306" cy="469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2"/>
          <p:cNvSpPr/>
          <p:nvPr/>
        </p:nvSpPr>
        <p:spPr>
          <a:xfrm>
            <a:off x="4273764" y="1649912"/>
            <a:ext cx="2026235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61"/>
          <p:cNvSpPr txBox="1"/>
          <p:nvPr/>
        </p:nvSpPr>
        <p:spPr>
          <a:xfrm>
            <a:off x="4273764" y="1615316"/>
            <a:ext cx="2038115" cy="469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37"/>
          <p:cNvSpPr/>
          <p:nvPr/>
        </p:nvSpPr>
        <p:spPr>
          <a:xfrm>
            <a:off x="5004000" y="1741558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6" name="Picture 3" descr="Y:\Macets\1_Прогноз\Презентеции\О КОМПАНИИ\2015\для PPT\92030cfa6a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831" y="1809614"/>
            <a:ext cx="603250" cy="1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7"/>
          <p:cNvSpPr/>
          <p:nvPr/>
        </p:nvSpPr>
        <p:spPr>
          <a:xfrm>
            <a:off x="7763334" y="2119798"/>
            <a:ext cx="959709" cy="435293"/>
          </a:xfrm>
          <a:custGeom>
            <a:avLst/>
            <a:gdLst/>
            <a:ahLst/>
            <a:cxnLst/>
            <a:rect l="l" t="t" r="r" b="b"/>
            <a:pathLst>
              <a:path w="959709" h="435293">
                <a:moveTo>
                  <a:pt x="0" y="435293"/>
                </a:moveTo>
                <a:lnTo>
                  <a:pt x="959709" y="435293"/>
                </a:lnTo>
                <a:lnTo>
                  <a:pt x="959709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6323766" y="2119798"/>
            <a:ext cx="1439567" cy="435293"/>
          </a:xfrm>
          <a:custGeom>
            <a:avLst/>
            <a:gdLst/>
            <a:ahLst/>
            <a:cxnLst/>
            <a:rect l="l" t="t" r="r" b="b"/>
            <a:pathLst>
              <a:path w="1439567" h="435293">
                <a:moveTo>
                  <a:pt x="0" y="0"/>
                </a:moveTo>
                <a:lnTo>
                  <a:pt x="1439567" y="0"/>
                </a:lnTo>
                <a:lnTo>
                  <a:pt x="1439567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64"/>
          <p:cNvSpPr txBox="1"/>
          <p:nvPr/>
        </p:nvSpPr>
        <p:spPr>
          <a:xfrm>
            <a:off x="6311880" y="2085206"/>
            <a:ext cx="1451454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3"/>
          <p:cNvSpPr/>
          <p:nvPr/>
        </p:nvSpPr>
        <p:spPr>
          <a:xfrm>
            <a:off x="4273764" y="2119798"/>
            <a:ext cx="2026235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63"/>
          <p:cNvSpPr txBox="1"/>
          <p:nvPr/>
        </p:nvSpPr>
        <p:spPr>
          <a:xfrm>
            <a:off x="4273764" y="2085206"/>
            <a:ext cx="2038115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7"/>
          <p:cNvSpPr/>
          <p:nvPr/>
        </p:nvSpPr>
        <p:spPr>
          <a:xfrm>
            <a:off x="5004000" y="2211444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" name="Picture 4" descr="Y:\Macets\1_Прогноз\Презентеции\О КОМПАНИИ\2015\для PPT\kommersant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056" y="2299832"/>
            <a:ext cx="604800" cy="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8"/>
          <p:cNvSpPr/>
          <p:nvPr/>
        </p:nvSpPr>
        <p:spPr>
          <a:xfrm>
            <a:off x="6743160" y="2589684"/>
            <a:ext cx="1979884" cy="435293"/>
          </a:xfrm>
          <a:custGeom>
            <a:avLst/>
            <a:gdLst/>
            <a:ahLst/>
            <a:cxnLst/>
            <a:rect l="l" t="t" r="r" b="b"/>
            <a:pathLst>
              <a:path w="1979884" h="435293">
                <a:moveTo>
                  <a:pt x="0" y="435293"/>
                </a:moveTo>
                <a:lnTo>
                  <a:pt x="1979884" y="435293"/>
                </a:lnTo>
                <a:lnTo>
                  <a:pt x="1979884" y="0"/>
                </a:lnTo>
                <a:lnTo>
                  <a:pt x="0" y="0"/>
                </a:lnTo>
                <a:lnTo>
                  <a:pt x="0" y="435293"/>
                </a:lnTo>
                <a:close/>
              </a:path>
            </a:pathLst>
          </a:custGeom>
          <a:solidFill>
            <a:srgbClr val="E0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12"/>
          <p:cNvSpPr/>
          <p:nvPr/>
        </p:nvSpPr>
        <p:spPr>
          <a:xfrm>
            <a:off x="6323770" y="2589714"/>
            <a:ext cx="419389" cy="435240"/>
          </a:xfrm>
          <a:custGeom>
            <a:avLst/>
            <a:gdLst/>
            <a:ahLst/>
            <a:cxnLst/>
            <a:rect l="l" t="t" r="r" b="b"/>
            <a:pathLst>
              <a:path w="419389" h="435240">
                <a:moveTo>
                  <a:pt x="0" y="0"/>
                </a:moveTo>
                <a:lnTo>
                  <a:pt x="419389" y="0"/>
                </a:lnTo>
                <a:lnTo>
                  <a:pt x="419389" y="435240"/>
                </a:lnTo>
                <a:lnTo>
                  <a:pt x="0" y="435240"/>
                </a:lnTo>
                <a:lnTo>
                  <a:pt x="0" y="0"/>
                </a:lnTo>
              </a:path>
            </a:pathLst>
          </a:custGeom>
          <a:solidFill>
            <a:srgbClr val="85CC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66"/>
          <p:cNvSpPr txBox="1"/>
          <p:nvPr/>
        </p:nvSpPr>
        <p:spPr>
          <a:xfrm>
            <a:off x="6311880" y="2555092"/>
            <a:ext cx="431279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4"/>
          <p:cNvSpPr/>
          <p:nvPr/>
        </p:nvSpPr>
        <p:spPr>
          <a:xfrm>
            <a:off x="4273764" y="2589684"/>
            <a:ext cx="2026235" cy="435293"/>
          </a:xfrm>
          <a:custGeom>
            <a:avLst/>
            <a:gdLst/>
            <a:ahLst/>
            <a:cxnLst/>
            <a:rect l="l" t="t" r="r" b="b"/>
            <a:pathLst>
              <a:path w="2026235" h="435293">
                <a:moveTo>
                  <a:pt x="0" y="0"/>
                </a:moveTo>
                <a:lnTo>
                  <a:pt x="2026235" y="0"/>
                </a:lnTo>
                <a:lnTo>
                  <a:pt x="2026235" y="435293"/>
                </a:lnTo>
                <a:lnTo>
                  <a:pt x="0" y="435293"/>
                </a:lnTo>
                <a:lnTo>
                  <a:pt x="0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65"/>
          <p:cNvSpPr txBox="1"/>
          <p:nvPr/>
        </p:nvSpPr>
        <p:spPr>
          <a:xfrm>
            <a:off x="4273764" y="2555092"/>
            <a:ext cx="2038115" cy="469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37"/>
          <p:cNvSpPr/>
          <p:nvPr/>
        </p:nvSpPr>
        <p:spPr>
          <a:xfrm>
            <a:off x="5004000" y="2681334"/>
            <a:ext cx="0" cy="252000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" name="Picture 5" descr="Y:\Macets\1_Прогноз\Презентеции\О КОМПАНИИ\2015\для PPT\SoftwareMagLogoOrange-450x21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056" y="2660834"/>
            <a:ext cx="604800" cy="2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bject 37"/>
          <p:cNvSpPr/>
          <p:nvPr/>
        </p:nvSpPr>
        <p:spPr>
          <a:xfrm>
            <a:off x="6345755" y="3369538"/>
            <a:ext cx="0" cy="2393579"/>
          </a:xfrm>
          <a:custGeom>
            <a:avLst/>
            <a:gdLst/>
            <a:ahLst/>
            <a:cxnLst/>
            <a:rect l="l" t="t" r="r" b="b"/>
            <a:pathLst>
              <a:path h="2393579">
                <a:moveTo>
                  <a:pt x="0" y="2393579"/>
                </a:moveTo>
                <a:lnTo>
                  <a:pt x="0" y="0"/>
                </a:lnTo>
              </a:path>
            </a:pathLst>
          </a:custGeom>
          <a:ln w="7199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52"/>
          <p:cNvSpPr txBox="1"/>
          <p:nvPr/>
        </p:nvSpPr>
        <p:spPr>
          <a:xfrm>
            <a:off x="3352885" y="3729539"/>
            <a:ext cx="746686" cy="2033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54"/>
          <p:cNvSpPr txBox="1"/>
          <p:nvPr/>
        </p:nvSpPr>
        <p:spPr>
          <a:xfrm>
            <a:off x="420959" y="3729539"/>
            <a:ext cx="746758" cy="2033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xmlns="" val="3486911611"/>
              </p:ext>
            </p:extLst>
          </p:nvPr>
        </p:nvGraphicFramePr>
        <p:xfrm>
          <a:off x="533400" y="3810000"/>
          <a:ext cx="224032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5" name="object 25"/>
          <p:cNvSpPr/>
          <p:nvPr/>
        </p:nvSpPr>
        <p:spPr>
          <a:xfrm>
            <a:off x="1170870" y="4342461"/>
            <a:ext cx="970505" cy="970505"/>
          </a:xfrm>
          <a:custGeom>
            <a:avLst/>
            <a:gdLst/>
            <a:ahLst/>
            <a:cxnLst/>
            <a:rect l="l" t="t" r="r" b="b"/>
            <a:pathLst>
              <a:path w="970505" h="970505">
                <a:moveTo>
                  <a:pt x="486162" y="0"/>
                </a:moveTo>
                <a:lnTo>
                  <a:pt x="411250" y="5734"/>
                </a:lnTo>
                <a:lnTo>
                  <a:pt x="338629" y="22802"/>
                </a:lnTo>
                <a:lnTo>
                  <a:pt x="269611" y="50675"/>
                </a:lnTo>
                <a:lnTo>
                  <a:pt x="205504" y="88824"/>
                </a:lnTo>
                <a:lnTo>
                  <a:pt x="147619" y="136719"/>
                </a:lnTo>
                <a:lnTo>
                  <a:pt x="97265" y="193833"/>
                </a:lnTo>
                <a:lnTo>
                  <a:pt x="75321" y="225681"/>
                </a:lnTo>
                <a:lnTo>
                  <a:pt x="55751" y="259635"/>
                </a:lnTo>
                <a:lnTo>
                  <a:pt x="38720" y="295629"/>
                </a:lnTo>
                <a:lnTo>
                  <a:pt x="24647" y="332881"/>
                </a:lnTo>
                <a:lnTo>
                  <a:pt x="13806" y="370541"/>
                </a:lnTo>
                <a:lnTo>
                  <a:pt x="6128" y="408448"/>
                </a:lnTo>
                <a:lnTo>
                  <a:pt x="1548" y="446436"/>
                </a:lnTo>
                <a:lnTo>
                  <a:pt x="0" y="484342"/>
                </a:lnTo>
                <a:lnTo>
                  <a:pt x="1417" y="522003"/>
                </a:lnTo>
                <a:lnTo>
                  <a:pt x="12884" y="595933"/>
                </a:lnTo>
                <a:lnTo>
                  <a:pt x="35421" y="666917"/>
                </a:lnTo>
                <a:lnTo>
                  <a:pt x="68498" y="733643"/>
                </a:lnTo>
                <a:lnTo>
                  <a:pt x="111586" y="794803"/>
                </a:lnTo>
                <a:lnTo>
                  <a:pt x="164157" y="849087"/>
                </a:lnTo>
                <a:lnTo>
                  <a:pt x="193833" y="873241"/>
                </a:lnTo>
                <a:lnTo>
                  <a:pt x="225681" y="895184"/>
                </a:lnTo>
                <a:lnTo>
                  <a:pt x="259635" y="914754"/>
                </a:lnTo>
                <a:lnTo>
                  <a:pt x="295629" y="931786"/>
                </a:lnTo>
                <a:lnTo>
                  <a:pt x="332881" y="945858"/>
                </a:lnTo>
                <a:lnTo>
                  <a:pt x="370541" y="956700"/>
                </a:lnTo>
                <a:lnTo>
                  <a:pt x="408448" y="964378"/>
                </a:lnTo>
                <a:lnTo>
                  <a:pt x="446436" y="968957"/>
                </a:lnTo>
                <a:lnTo>
                  <a:pt x="484342" y="970505"/>
                </a:lnTo>
                <a:lnTo>
                  <a:pt x="522003" y="969088"/>
                </a:lnTo>
                <a:lnTo>
                  <a:pt x="595933" y="957620"/>
                </a:lnTo>
                <a:lnTo>
                  <a:pt x="666917" y="935083"/>
                </a:lnTo>
                <a:lnTo>
                  <a:pt x="733643" y="902006"/>
                </a:lnTo>
                <a:lnTo>
                  <a:pt x="794803" y="858918"/>
                </a:lnTo>
                <a:lnTo>
                  <a:pt x="849087" y="806347"/>
                </a:lnTo>
                <a:lnTo>
                  <a:pt x="873241" y="776672"/>
                </a:lnTo>
                <a:lnTo>
                  <a:pt x="895184" y="744824"/>
                </a:lnTo>
                <a:lnTo>
                  <a:pt x="914754" y="710869"/>
                </a:lnTo>
                <a:lnTo>
                  <a:pt x="931786" y="674875"/>
                </a:lnTo>
                <a:lnTo>
                  <a:pt x="945858" y="637624"/>
                </a:lnTo>
                <a:lnTo>
                  <a:pt x="956700" y="599963"/>
                </a:lnTo>
                <a:lnTo>
                  <a:pt x="964378" y="562057"/>
                </a:lnTo>
                <a:lnTo>
                  <a:pt x="968957" y="524068"/>
                </a:lnTo>
                <a:lnTo>
                  <a:pt x="970505" y="486162"/>
                </a:lnTo>
                <a:lnTo>
                  <a:pt x="969088" y="448501"/>
                </a:lnTo>
                <a:lnTo>
                  <a:pt x="957620" y="374571"/>
                </a:lnTo>
                <a:lnTo>
                  <a:pt x="935083" y="303588"/>
                </a:lnTo>
                <a:lnTo>
                  <a:pt x="902006" y="236862"/>
                </a:lnTo>
                <a:lnTo>
                  <a:pt x="858918" y="175702"/>
                </a:lnTo>
                <a:lnTo>
                  <a:pt x="806347" y="121418"/>
                </a:lnTo>
                <a:lnTo>
                  <a:pt x="776672" y="97265"/>
                </a:lnTo>
                <a:lnTo>
                  <a:pt x="744824" y="75321"/>
                </a:lnTo>
                <a:lnTo>
                  <a:pt x="710869" y="55751"/>
                </a:lnTo>
                <a:lnTo>
                  <a:pt x="674875" y="38720"/>
                </a:lnTo>
                <a:lnTo>
                  <a:pt x="637624" y="24647"/>
                </a:lnTo>
                <a:lnTo>
                  <a:pt x="599963" y="13806"/>
                </a:lnTo>
                <a:lnTo>
                  <a:pt x="562057" y="6128"/>
                </a:lnTo>
                <a:lnTo>
                  <a:pt x="524068" y="1548"/>
                </a:lnTo>
                <a:lnTo>
                  <a:pt x="486162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14"/>
          <p:cNvSpPr txBox="1"/>
          <p:nvPr/>
        </p:nvSpPr>
        <p:spPr>
          <a:xfrm>
            <a:off x="1186222" y="4610152"/>
            <a:ext cx="971550" cy="379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55"/>
              </a:lnSpc>
              <a:spcBef>
                <a:spcPts val="147"/>
              </a:spcBef>
            </a:pPr>
            <a:r>
              <a:rPr lang="ru-RU" sz="3000" spc="13" baseline="3034" dirty="0" smtClean="0">
                <a:solidFill>
                  <a:srgbClr val="0D5CA3"/>
                </a:solidFill>
                <a:latin typeface="Calibri Light"/>
                <a:cs typeface="Calibri Light"/>
              </a:rPr>
              <a:t>68,7%</a:t>
            </a:r>
            <a:endParaRPr sz="3000" dirty="0">
              <a:latin typeface="Calibri Light"/>
              <a:cs typeface="Calibri Light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656122" y="4038600"/>
            <a:ext cx="0" cy="3147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075222" y="5016844"/>
            <a:ext cx="304800" cy="12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bject 45"/>
          <p:cNvSpPr txBox="1"/>
          <p:nvPr/>
        </p:nvSpPr>
        <p:spPr>
          <a:xfrm>
            <a:off x="398244" y="5856093"/>
            <a:ext cx="383470" cy="183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spc="0" baseline="2184" dirty="0" smtClean="0">
                <a:solidFill>
                  <a:srgbClr val="24B8FF"/>
                </a:solidFill>
                <a:latin typeface="Calibri Light"/>
                <a:cs typeface="Calibri Light"/>
              </a:rPr>
              <a:t>2013</a:t>
            </a:r>
            <a:endParaRPr sz="1250" dirty="0">
              <a:latin typeface="Calibri Light"/>
              <a:cs typeface="Calibri Light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420959" y="3369538"/>
            <a:ext cx="746758" cy="2393579"/>
            <a:chOff x="420959" y="3369538"/>
            <a:chExt cx="746758" cy="2393579"/>
          </a:xfrm>
        </p:grpSpPr>
        <p:sp>
          <p:nvSpPr>
            <p:cNvPr id="78" name="object 16"/>
            <p:cNvSpPr/>
            <p:nvPr/>
          </p:nvSpPr>
          <p:spPr>
            <a:xfrm>
              <a:off x="420959" y="3369538"/>
              <a:ext cx="0" cy="2393579"/>
            </a:xfrm>
            <a:custGeom>
              <a:avLst/>
              <a:gdLst/>
              <a:ahLst/>
              <a:cxnLst/>
              <a:rect l="l" t="t" r="r" b="b"/>
              <a:pathLst>
                <a:path h="2393579">
                  <a:moveTo>
                    <a:pt x="0" y="2393579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3"/>
            <p:cNvSpPr/>
            <p:nvPr/>
          </p:nvSpPr>
          <p:spPr>
            <a:xfrm>
              <a:off x="420959" y="3369538"/>
              <a:ext cx="0" cy="2393579"/>
            </a:xfrm>
            <a:custGeom>
              <a:avLst/>
              <a:gdLst/>
              <a:ahLst/>
              <a:cxnLst/>
              <a:rect l="l" t="t" r="r" b="b"/>
              <a:pathLst>
                <a:path h="2393579">
                  <a:moveTo>
                    <a:pt x="0" y="2393579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80" name="Группа 79"/>
            <p:cNvGrpSpPr/>
            <p:nvPr/>
          </p:nvGrpSpPr>
          <p:grpSpPr>
            <a:xfrm>
              <a:off x="420959" y="3369538"/>
              <a:ext cx="746758" cy="360000"/>
              <a:chOff x="420959" y="3369538"/>
              <a:chExt cx="746758" cy="360000"/>
            </a:xfrm>
          </p:grpSpPr>
          <p:sp>
            <p:nvSpPr>
              <p:cNvPr id="81" name="object 15"/>
              <p:cNvSpPr/>
              <p:nvPr/>
            </p:nvSpPr>
            <p:spPr>
              <a:xfrm>
                <a:off x="420959" y="3369538"/>
                <a:ext cx="74675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746758" h="360000">
                    <a:moveTo>
                      <a:pt x="746758" y="0"/>
                    </a:moveTo>
                    <a:lnTo>
                      <a:pt x="0" y="0"/>
                    </a:lnTo>
                    <a:lnTo>
                      <a:pt x="0" y="360000"/>
                    </a:lnTo>
                    <a:lnTo>
                      <a:pt x="746758" y="360000"/>
                    </a:lnTo>
                    <a:lnTo>
                      <a:pt x="746758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object 53"/>
              <p:cNvSpPr txBox="1"/>
              <p:nvPr/>
            </p:nvSpPr>
            <p:spPr>
              <a:xfrm>
                <a:off x="420959" y="3369538"/>
                <a:ext cx="746758" cy="360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  <p:pic>
            <p:nvPicPr>
              <p:cNvPr id="83" name="Picture 6" descr="Y:\Macets\1_Прогноз\Презентеции\О КОМПАНИИ\2015\для PPT\TAdviser_logo_wiki_overlay_color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38" y="3498886"/>
                <a:ext cx="604800" cy="101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4" name="object 46"/>
          <p:cNvSpPr txBox="1"/>
          <p:nvPr/>
        </p:nvSpPr>
        <p:spPr>
          <a:xfrm>
            <a:off x="3330191" y="5856187"/>
            <a:ext cx="383497" cy="18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spc="0" baseline="2184" dirty="0" smtClean="0">
                <a:solidFill>
                  <a:srgbClr val="24B8FF"/>
                </a:solidFill>
                <a:latin typeface="Calibri Light"/>
                <a:cs typeface="Calibri Light"/>
              </a:rPr>
              <a:t>201</a:t>
            </a:r>
            <a:r>
              <a:rPr lang="ru-RU" sz="1875" spc="0" baseline="2184" dirty="0" smtClean="0">
                <a:solidFill>
                  <a:srgbClr val="24B8FF"/>
                </a:solidFill>
                <a:latin typeface="Calibri Light"/>
                <a:cs typeface="Calibri Light"/>
              </a:rPr>
              <a:t>4</a:t>
            </a:r>
            <a:endParaRPr sz="1250" dirty="0">
              <a:latin typeface="Calibri Light"/>
              <a:cs typeface="Calibri Light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352877" y="3369538"/>
            <a:ext cx="746694" cy="2393579"/>
            <a:chOff x="3352877" y="3369538"/>
            <a:chExt cx="746694" cy="2393579"/>
          </a:xfrm>
        </p:grpSpPr>
        <p:sp>
          <p:nvSpPr>
            <p:cNvPr id="96" name="object 27"/>
            <p:cNvSpPr/>
            <p:nvPr/>
          </p:nvSpPr>
          <p:spPr>
            <a:xfrm>
              <a:off x="3352885" y="3369538"/>
              <a:ext cx="0" cy="2393579"/>
            </a:xfrm>
            <a:custGeom>
              <a:avLst/>
              <a:gdLst/>
              <a:ahLst/>
              <a:cxnLst/>
              <a:rect l="l" t="t" r="r" b="b"/>
              <a:pathLst>
                <a:path h="2393579">
                  <a:moveTo>
                    <a:pt x="0" y="2393579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3352877" y="3369538"/>
              <a:ext cx="746694" cy="360000"/>
              <a:chOff x="3352877" y="3369538"/>
              <a:chExt cx="746694" cy="360000"/>
            </a:xfrm>
          </p:grpSpPr>
          <p:sp>
            <p:nvSpPr>
              <p:cNvPr id="98" name="object 26"/>
              <p:cNvSpPr/>
              <p:nvPr/>
            </p:nvSpPr>
            <p:spPr>
              <a:xfrm>
                <a:off x="3352877" y="3369538"/>
                <a:ext cx="74669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746693" h="360000">
                    <a:moveTo>
                      <a:pt x="0" y="0"/>
                    </a:moveTo>
                    <a:lnTo>
                      <a:pt x="746693" y="0"/>
                    </a:lnTo>
                    <a:lnTo>
                      <a:pt x="746693" y="360000"/>
                    </a:lnTo>
                    <a:lnTo>
                      <a:pt x="0" y="3600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object 51"/>
              <p:cNvSpPr txBox="1"/>
              <p:nvPr/>
            </p:nvSpPr>
            <p:spPr>
              <a:xfrm>
                <a:off x="3352885" y="3369538"/>
                <a:ext cx="746686" cy="360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  <p:pic>
            <p:nvPicPr>
              <p:cNvPr id="100" name="Picture 7" descr="Y:\Macets\1_Прогноз\Презентеции\О КОМПАНИИ\2015\для PPT\idc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5428" y="3401304"/>
                <a:ext cx="561600" cy="296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28" name="Диаграмма 127"/>
          <p:cNvGraphicFramePr/>
          <p:nvPr>
            <p:extLst>
              <p:ext uri="{D42A27DB-BD31-4B8C-83A1-F6EECF244321}">
                <p14:modId xmlns:p14="http://schemas.microsoft.com/office/powerpoint/2010/main" xmlns="" val="142560539"/>
              </p:ext>
            </p:extLst>
          </p:nvPr>
        </p:nvGraphicFramePr>
        <p:xfrm>
          <a:off x="6290222" y="3810000"/>
          <a:ext cx="235172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2" name="object 48"/>
          <p:cNvSpPr/>
          <p:nvPr userDrawn="1"/>
        </p:nvSpPr>
        <p:spPr>
          <a:xfrm>
            <a:off x="6981190" y="4353366"/>
            <a:ext cx="970667" cy="970669"/>
          </a:xfrm>
          <a:custGeom>
            <a:avLst/>
            <a:gdLst/>
            <a:ahLst/>
            <a:cxnLst/>
            <a:rect l="l" t="t" r="r" b="b"/>
            <a:pathLst>
              <a:path w="970667" h="970669">
                <a:moveTo>
                  <a:pt x="486726" y="0"/>
                </a:moveTo>
                <a:lnTo>
                  <a:pt x="412107" y="5622"/>
                </a:lnTo>
                <a:lnTo>
                  <a:pt x="339556" y="22514"/>
                </a:lnTo>
                <a:lnTo>
                  <a:pt x="270421" y="50250"/>
                </a:lnTo>
                <a:lnTo>
                  <a:pt x="206050" y="88407"/>
                </a:lnTo>
                <a:lnTo>
                  <a:pt x="147789" y="136559"/>
                </a:lnTo>
                <a:lnTo>
                  <a:pt x="121371" y="164250"/>
                </a:lnTo>
                <a:lnTo>
                  <a:pt x="96986" y="194282"/>
                </a:lnTo>
                <a:lnTo>
                  <a:pt x="74803" y="226600"/>
                </a:lnTo>
                <a:lnTo>
                  <a:pt x="54989" y="261152"/>
                </a:lnTo>
                <a:lnTo>
                  <a:pt x="38030" y="297190"/>
                </a:lnTo>
                <a:lnTo>
                  <a:pt x="24259" y="333890"/>
                </a:lnTo>
                <a:lnTo>
                  <a:pt x="13623" y="371084"/>
                </a:lnTo>
                <a:lnTo>
                  <a:pt x="6070" y="408603"/>
                </a:lnTo>
                <a:lnTo>
                  <a:pt x="0" y="483943"/>
                </a:lnTo>
                <a:lnTo>
                  <a:pt x="1376" y="521427"/>
                </a:lnTo>
                <a:lnTo>
                  <a:pt x="12686" y="595181"/>
                </a:lnTo>
                <a:lnTo>
                  <a:pt x="35053" y="666192"/>
                </a:lnTo>
                <a:lnTo>
                  <a:pt x="68052" y="733114"/>
                </a:lnTo>
                <a:lnTo>
                  <a:pt x="111259" y="794599"/>
                </a:lnTo>
                <a:lnTo>
                  <a:pt x="164249" y="849299"/>
                </a:lnTo>
                <a:lnTo>
                  <a:pt x="194280" y="873683"/>
                </a:lnTo>
                <a:lnTo>
                  <a:pt x="226598" y="895866"/>
                </a:lnTo>
                <a:lnTo>
                  <a:pt x="261150" y="915679"/>
                </a:lnTo>
                <a:lnTo>
                  <a:pt x="297188" y="932639"/>
                </a:lnTo>
                <a:lnTo>
                  <a:pt x="333888" y="946410"/>
                </a:lnTo>
                <a:lnTo>
                  <a:pt x="371082" y="957045"/>
                </a:lnTo>
                <a:lnTo>
                  <a:pt x="408601" y="964598"/>
                </a:lnTo>
                <a:lnTo>
                  <a:pt x="483941" y="970669"/>
                </a:lnTo>
                <a:lnTo>
                  <a:pt x="521425" y="969293"/>
                </a:lnTo>
                <a:lnTo>
                  <a:pt x="595179" y="957983"/>
                </a:lnTo>
                <a:lnTo>
                  <a:pt x="666191" y="935616"/>
                </a:lnTo>
                <a:lnTo>
                  <a:pt x="733113" y="902616"/>
                </a:lnTo>
                <a:lnTo>
                  <a:pt x="794597" y="859409"/>
                </a:lnTo>
                <a:lnTo>
                  <a:pt x="849297" y="806419"/>
                </a:lnTo>
                <a:lnTo>
                  <a:pt x="873682" y="776387"/>
                </a:lnTo>
                <a:lnTo>
                  <a:pt x="895865" y="744069"/>
                </a:lnTo>
                <a:lnTo>
                  <a:pt x="915677" y="709517"/>
                </a:lnTo>
                <a:lnTo>
                  <a:pt x="932637" y="673479"/>
                </a:lnTo>
                <a:lnTo>
                  <a:pt x="946408" y="636779"/>
                </a:lnTo>
                <a:lnTo>
                  <a:pt x="957044" y="599586"/>
                </a:lnTo>
                <a:lnTo>
                  <a:pt x="964597" y="562067"/>
                </a:lnTo>
                <a:lnTo>
                  <a:pt x="970667" y="486727"/>
                </a:lnTo>
                <a:lnTo>
                  <a:pt x="969291" y="449243"/>
                </a:lnTo>
                <a:lnTo>
                  <a:pt x="957981" y="375489"/>
                </a:lnTo>
                <a:lnTo>
                  <a:pt x="935614" y="304478"/>
                </a:lnTo>
                <a:lnTo>
                  <a:pt x="902615" y="237556"/>
                </a:lnTo>
                <a:lnTo>
                  <a:pt x="859408" y="176071"/>
                </a:lnTo>
                <a:lnTo>
                  <a:pt x="806417" y="121371"/>
                </a:lnTo>
                <a:lnTo>
                  <a:pt x="776386" y="96987"/>
                </a:lnTo>
                <a:lnTo>
                  <a:pt x="744068" y="74804"/>
                </a:lnTo>
                <a:lnTo>
                  <a:pt x="709516" y="54991"/>
                </a:lnTo>
                <a:lnTo>
                  <a:pt x="673478" y="38031"/>
                </a:lnTo>
                <a:lnTo>
                  <a:pt x="636778" y="24259"/>
                </a:lnTo>
                <a:lnTo>
                  <a:pt x="599584" y="13624"/>
                </a:lnTo>
                <a:lnTo>
                  <a:pt x="562065" y="6070"/>
                </a:lnTo>
                <a:lnTo>
                  <a:pt x="48672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 txBox="1"/>
          <p:nvPr userDrawn="1"/>
        </p:nvSpPr>
        <p:spPr>
          <a:xfrm>
            <a:off x="6980311" y="4621221"/>
            <a:ext cx="965200" cy="379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55"/>
              </a:lnSpc>
              <a:spcBef>
                <a:spcPts val="147"/>
              </a:spcBef>
            </a:pPr>
            <a:r>
              <a:rPr lang="ru-RU" sz="3000" spc="13" baseline="3034" dirty="0" smtClean="0">
                <a:solidFill>
                  <a:srgbClr val="0D5CA3"/>
                </a:solidFill>
                <a:latin typeface="Calibri Light"/>
                <a:cs typeface="Calibri Light"/>
              </a:rPr>
              <a:t>8,2%</a:t>
            </a:r>
            <a:endParaRPr sz="3000" dirty="0">
              <a:latin typeface="Calibri Light"/>
              <a:cs typeface="Calibri Light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V="1">
            <a:off x="7928522" y="4775957"/>
            <a:ext cx="335222" cy="240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7849884" y="4419600"/>
            <a:ext cx="257916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bject 47"/>
          <p:cNvSpPr txBox="1"/>
          <p:nvPr/>
        </p:nvSpPr>
        <p:spPr>
          <a:xfrm>
            <a:off x="6323065" y="5856187"/>
            <a:ext cx="383497" cy="18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875" spc="0" baseline="2184" dirty="0" smtClean="0">
                <a:solidFill>
                  <a:srgbClr val="24B8FF"/>
                </a:solidFill>
                <a:latin typeface="Calibri Light"/>
                <a:cs typeface="Calibri Light"/>
              </a:rPr>
              <a:t>2013</a:t>
            </a:r>
            <a:endParaRPr sz="1250">
              <a:latin typeface="Calibri Light"/>
              <a:cs typeface="Calibri Light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6345749" y="3369538"/>
            <a:ext cx="746693" cy="2393579"/>
            <a:chOff x="6345749" y="3369538"/>
            <a:chExt cx="746693" cy="2393579"/>
          </a:xfrm>
        </p:grpSpPr>
        <p:sp>
          <p:nvSpPr>
            <p:cNvPr id="123" name="object 50"/>
            <p:cNvSpPr txBox="1"/>
            <p:nvPr/>
          </p:nvSpPr>
          <p:spPr>
            <a:xfrm>
              <a:off x="6345755" y="3729539"/>
              <a:ext cx="746687" cy="203357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6345749" y="3369538"/>
              <a:ext cx="746693" cy="360000"/>
              <a:chOff x="6345749" y="3369538"/>
              <a:chExt cx="746693" cy="360000"/>
            </a:xfrm>
          </p:grpSpPr>
          <p:sp>
            <p:nvSpPr>
              <p:cNvPr id="125" name="object 36"/>
              <p:cNvSpPr/>
              <p:nvPr/>
            </p:nvSpPr>
            <p:spPr>
              <a:xfrm>
                <a:off x="6345749" y="3369538"/>
                <a:ext cx="74669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746693" h="360000">
                    <a:moveTo>
                      <a:pt x="0" y="0"/>
                    </a:moveTo>
                    <a:lnTo>
                      <a:pt x="746693" y="0"/>
                    </a:lnTo>
                    <a:lnTo>
                      <a:pt x="746693" y="360000"/>
                    </a:lnTo>
                    <a:lnTo>
                      <a:pt x="0" y="3600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object 49"/>
              <p:cNvSpPr txBox="1"/>
              <p:nvPr/>
            </p:nvSpPr>
            <p:spPr>
              <a:xfrm>
                <a:off x="6345755" y="3369538"/>
                <a:ext cx="746687" cy="360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  <p:pic>
            <p:nvPicPr>
              <p:cNvPr id="127" name="Picture 7" descr="Y:\Macets\1_Прогноз\Презентеции\О КОМПАНИИ\2015\для PPT\idc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8295" y="3401304"/>
                <a:ext cx="561600" cy="296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4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90" name="Группа 89"/>
          <p:cNvGrpSpPr/>
          <p:nvPr userDrawn="1"/>
        </p:nvGrpSpPr>
        <p:grpSpPr>
          <a:xfrm>
            <a:off x="3581400" y="3810000"/>
            <a:ext cx="2240322" cy="2057400"/>
            <a:chOff x="533400" y="3810000"/>
            <a:chExt cx="2240322" cy="2057400"/>
          </a:xfrm>
        </p:grpSpPr>
        <p:graphicFrame>
          <p:nvGraphicFramePr>
            <p:cNvPr id="91" name="Диаграмма 90"/>
            <p:cNvGraphicFramePr/>
            <p:nvPr userDrawn="1">
              <p:extLst>
                <p:ext uri="{D42A27DB-BD31-4B8C-83A1-F6EECF244321}">
                  <p14:modId xmlns:p14="http://schemas.microsoft.com/office/powerpoint/2010/main" xmlns="" val="2064625420"/>
                </p:ext>
              </p:extLst>
            </p:nvPr>
          </p:nvGraphicFramePr>
          <p:xfrm>
            <a:off x="533400" y="3810000"/>
            <a:ext cx="2240322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92" name="object 25"/>
            <p:cNvSpPr/>
            <p:nvPr userDrawn="1"/>
          </p:nvSpPr>
          <p:spPr>
            <a:xfrm>
              <a:off x="1170870" y="4342461"/>
              <a:ext cx="970505" cy="970505"/>
            </a:xfrm>
            <a:custGeom>
              <a:avLst/>
              <a:gdLst/>
              <a:ahLst/>
              <a:cxnLst/>
              <a:rect l="l" t="t" r="r" b="b"/>
              <a:pathLst>
                <a:path w="970505" h="970505">
                  <a:moveTo>
                    <a:pt x="486162" y="0"/>
                  </a:moveTo>
                  <a:lnTo>
                    <a:pt x="411250" y="5734"/>
                  </a:lnTo>
                  <a:lnTo>
                    <a:pt x="338629" y="22802"/>
                  </a:lnTo>
                  <a:lnTo>
                    <a:pt x="269611" y="50675"/>
                  </a:lnTo>
                  <a:lnTo>
                    <a:pt x="205504" y="88824"/>
                  </a:lnTo>
                  <a:lnTo>
                    <a:pt x="147619" y="136719"/>
                  </a:lnTo>
                  <a:lnTo>
                    <a:pt x="97265" y="193833"/>
                  </a:lnTo>
                  <a:lnTo>
                    <a:pt x="75321" y="225681"/>
                  </a:lnTo>
                  <a:lnTo>
                    <a:pt x="55751" y="259635"/>
                  </a:lnTo>
                  <a:lnTo>
                    <a:pt x="38720" y="295629"/>
                  </a:lnTo>
                  <a:lnTo>
                    <a:pt x="24647" y="332881"/>
                  </a:lnTo>
                  <a:lnTo>
                    <a:pt x="13806" y="370541"/>
                  </a:lnTo>
                  <a:lnTo>
                    <a:pt x="6128" y="408448"/>
                  </a:lnTo>
                  <a:lnTo>
                    <a:pt x="1548" y="446436"/>
                  </a:lnTo>
                  <a:lnTo>
                    <a:pt x="0" y="484342"/>
                  </a:lnTo>
                  <a:lnTo>
                    <a:pt x="1417" y="522003"/>
                  </a:lnTo>
                  <a:lnTo>
                    <a:pt x="12884" y="595933"/>
                  </a:lnTo>
                  <a:lnTo>
                    <a:pt x="35421" y="666917"/>
                  </a:lnTo>
                  <a:lnTo>
                    <a:pt x="68498" y="733643"/>
                  </a:lnTo>
                  <a:lnTo>
                    <a:pt x="111586" y="794803"/>
                  </a:lnTo>
                  <a:lnTo>
                    <a:pt x="164157" y="849087"/>
                  </a:lnTo>
                  <a:lnTo>
                    <a:pt x="193833" y="873241"/>
                  </a:lnTo>
                  <a:lnTo>
                    <a:pt x="225681" y="895184"/>
                  </a:lnTo>
                  <a:lnTo>
                    <a:pt x="259635" y="914754"/>
                  </a:lnTo>
                  <a:lnTo>
                    <a:pt x="295629" y="931786"/>
                  </a:lnTo>
                  <a:lnTo>
                    <a:pt x="332881" y="945858"/>
                  </a:lnTo>
                  <a:lnTo>
                    <a:pt x="370541" y="956700"/>
                  </a:lnTo>
                  <a:lnTo>
                    <a:pt x="408448" y="964378"/>
                  </a:lnTo>
                  <a:lnTo>
                    <a:pt x="446436" y="968957"/>
                  </a:lnTo>
                  <a:lnTo>
                    <a:pt x="484342" y="970505"/>
                  </a:lnTo>
                  <a:lnTo>
                    <a:pt x="522003" y="969088"/>
                  </a:lnTo>
                  <a:lnTo>
                    <a:pt x="595933" y="957620"/>
                  </a:lnTo>
                  <a:lnTo>
                    <a:pt x="666917" y="935083"/>
                  </a:lnTo>
                  <a:lnTo>
                    <a:pt x="733643" y="902006"/>
                  </a:lnTo>
                  <a:lnTo>
                    <a:pt x="794803" y="858918"/>
                  </a:lnTo>
                  <a:lnTo>
                    <a:pt x="849087" y="806347"/>
                  </a:lnTo>
                  <a:lnTo>
                    <a:pt x="873241" y="776672"/>
                  </a:lnTo>
                  <a:lnTo>
                    <a:pt x="895184" y="744824"/>
                  </a:lnTo>
                  <a:lnTo>
                    <a:pt x="914754" y="710869"/>
                  </a:lnTo>
                  <a:lnTo>
                    <a:pt x="931786" y="674875"/>
                  </a:lnTo>
                  <a:lnTo>
                    <a:pt x="945858" y="637624"/>
                  </a:lnTo>
                  <a:lnTo>
                    <a:pt x="956700" y="599963"/>
                  </a:lnTo>
                  <a:lnTo>
                    <a:pt x="964378" y="562057"/>
                  </a:lnTo>
                  <a:lnTo>
                    <a:pt x="968957" y="524068"/>
                  </a:lnTo>
                  <a:lnTo>
                    <a:pt x="970505" y="486162"/>
                  </a:lnTo>
                  <a:lnTo>
                    <a:pt x="969088" y="448501"/>
                  </a:lnTo>
                  <a:lnTo>
                    <a:pt x="957620" y="374571"/>
                  </a:lnTo>
                  <a:lnTo>
                    <a:pt x="935083" y="303588"/>
                  </a:lnTo>
                  <a:lnTo>
                    <a:pt x="902006" y="236862"/>
                  </a:lnTo>
                  <a:lnTo>
                    <a:pt x="858918" y="175702"/>
                  </a:lnTo>
                  <a:lnTo>
                    <a:pt x="806347" y="121418"/>
                  </a:lnTo>
                  <a:lnTo>
                    <a:pt x="776672" y="97265"/>
                  </a:lnTo>
                  <a:lnTo>
                    <a:pt x="744824" y="75321"/>
                  </a:lnTo>
                  <a:lnTo>
                    <a:pt x="710869" y="55751"/>
                  </a:lnTo>
                  <a:lnTo>
                    <a:pt x="674875" y="38720"/>
                  </a:lnTo>
                  <a:lnTo>
                    <a:pt x="637624" y="24647"/>
                  </a:lnTo>
                  <a:lnTo>
                    <a:pt x="599963" y="13806"/>
                  </a:lnTo>
                  <a:lnTo>
                    <a:pt x="562057" y="6128"/>
                  </a:lnTo>
                  <a:lnTo>
                    <a:pt x="524068" y="1548"/>
                  </a:lnTo>
                  <a:lnTo>
                    <a:pt x="486162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14"/>
            <p:cNvSpPr txBox="1"/>
            <p:nvPr userDrawn="1"/>
          </p:nvSpPr>
          <p:spPr>
            <a:xfrm>
              <a:off x="1186222" y="4610152"/>
              <a:ext cx="971550" cy="3797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algn="ctr">
                <a:lnSpc>
                  <a:spcPts val="2955"/>
                </a:lnSpc>
                <a:spcBef>
                  <a:spcPts val="147"/>
                </a:spcBef>
              </a:pPr>
              <a:r>
                <a:rPr lang="ru-RU" sz="3000" spc="13" baseline="3034" dirty="0" smtClean="0">
                  <a:solidFill>
                    <a:srgbClr val="0D5CA3"/>
                  </a:solidFill>
                  <a:latin typeface="Calibri Light"/>
                  <a:cs typeface="Calibri Light"/>
                </a:rPr>
                <a:t>8,6%</a:t>
              </a:r>
              <a:endParaRPr sz="3000" dirty="0">
                <a:latin typeface="Calibri Light"/>
                <a:cs typeface="Calibri Light"/>
              </a:endParaRPr>
            </a:p>
          </p:txBody>
        </p:sp>
        <p:cxnSp>
          <p:nvCxnSpPr>
            <p:cNvPr id="116" name="Прямая соединительная линия 115"/>
            <p:cNvCxnSpPr/>
            <p:nvPr userDrawn="1"/>
          </p:nvCxnSpPr>
          <p:spPr>
            <a:xfrm>
              <a:off x="1656122" y="4038600"/>
              <a:ext cx="0" cy="3147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 userDrawn="1"/>
          </p:nvCxnSpPr>
          <p:spPr>
            <a:xfrm>
              <a:off x="1250950" y="4175125"/>
              <a:ext cx="155575" cy="25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507932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8314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1032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8947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4218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871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54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770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272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9001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45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33400" y="3810000"/>
            <a:ext cx="2240322" cy="2057400"/>
            <a:chOff x="533400" y="3810000"/>
            <a:chExt cx="2240322" cy="2057400"/>
          </a:xfrm>
        </p:grpSpPr>
        <p:graphicFrame>
          <p:nvGraphicFramePr>
            <p:cNvPr id="4" name="Диаграмма 3"/>
            <p:cNvGraphicFramePr/>
            <p:nvPr userDrawn="1">
              <p:extLst>
                <p:ext uri="{D42A27DB-BD31-4B8C-83A1-F6EECF244321}">
                  <p14:modId xmlns:p14="http://schemas.microsoft.com/office/powerpoint/2010/main" xmlns="" val="2659302399"/>
                </p:ext>
              </p:extLst>
            </p:nvPr>
          </p:nvGraphicFramePr>
          <p:xfrm>
            <a:off x="533400" y="3810000"/>
            <a:ext cx="2240322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object 25"/>
            <p:cNvSpPr/>
            <p:nvPr userDrawn="1"/>
          </p:nvSpPr>
          <p:spPr>
            <a:xfrm>
              <a:off x="1170870" y="4342461"/>
              <a:ext cx="970505" cy="970505"/>
            </a:xfrm>
            <a:custGeom>
              <a:avLst/>
              <a:gdLst/>
              <a:ahLst/>
              <a:cxnLst/>
              <a:rect l="l" t="t" r="r" b="b"/>
              <a:pathLst>
                <a:path w="970505" h="970505">
                  <a:moveTo>
                    <a:pt x="486162" y="0"/>
                  </a:moveTo>
                  <a:lnTo>
                    <a:pt x="411250" y="5734"/>
                  </a:lnTo>
                  <a:lnTo>
                    <a:pt x="338629" y="22802"/>
                  </a:lnTo>
                  <a:lnTo>
                    <a:pt x="269611" y="50675"/>
                  </a:lnTo>
                  <a:lnTo>
                    <a:pt x="205504" y="88824"/>
                  </a:lnTo>
                  <a:lnTo>
                    <a:pt x="147619" y="136719"/>
                  </a:lnTo>
                  <a:lnTo>
                    <a:pt x="97265" y="193833"/>
                  </a:lnTo>
                  <a:lnTo>
                    <a:pt x="75321" y="225681"/>
                  </a:lnTo>
                  <a:lnTo>
                    <a:pt x="55751" y="259635"/>
                  </a:lnTo>
                  <a:lnTo>
                    <a:pt x="38720" y="295629"/>
                  </a:lnTo>
                  <a:lnTo>
                    <a:pt x="24647" y="332881"/>
                  </a:lnTo>
                  <a:lnTo>
                    <a:pt x="13806" y="370541"/>
                  </a:lnTo>
                  <a:lnTo>
                    <a:pt x="6128" y="408448"/>
                  </a:lnTo>
                  <a:lnTo>
                    <a:pt x="1548" y="446436"/>
                  </a:lnTo>
                  <a:lnTo>
                    <a:pt x="0" y="484342"/>
                  </a:lnTo>
                  <a:lnTo>
                    <a:pt x="1417" y="522003"/>
                  </a:lnTo>
                  <a:lnTo>
                    <a:pt x="12884" y="595933"/>
                  </a:lnTo>
                  <a:lnTo>
                    <a:pt x="35421" y="666917"/>
                  </a:lnTo>
                  <a:lnTo>
                    <a:pt x="68498" y="733643"/>
                  </a:lnTo>
                  <a:lnTo>
                    <a:pt x="111586" y="794803"/>
                  </a:lnTo>
                  <a:lnTo>
                    <a:pt x="164157" y="849087"/>
                  </a:lnTo>
                  <a:lnTo>
                    <a:pt x="193833" y="873241"/>
                  </a:lnTo>
                  <a:lnTo>
                    <a:pt x="225681" y="895184"/>
                  </a:lnTo>
                  <a:lnTo>
                    <a:pt x="259635" y="914754"/>
                  </a:lnTo>
                  <a:lnTo>
                    <a:pt x="295629" y="931786"/>
                  </a:lnTo>
                  <a:lnTo>
                    <a:pt x="332881" y="945858"/>
                  </a:lnTo>
                  <a:lnTo>
                    <a:pt x="370541" y="956700"/>
                  </a:lnTo>
                  <a:lnTo>
                    <a:pt x="408448" y="964378"/>
                  </a:lnTo>
                  <a:lnTo>
                    <a:pt x="446436" y="968957"/>
                  </a:lnTo>
                  <a:lnTo>
                    <a:pt x="484342" y="970505"/>
                  </a:lnTo>
                  <a:lnTo>
                    <a:pt x="522003" y="969088"/>
                  </a:lnTo>
                  <a:lnTo>
                    <a:pt x="595933" y="957620"/>
                  </a:lnTo>
                  <a:lnTo>
                    <a:pt x="666917" y="935083"/>
                  </a:lnTo>
                  <a:lnTo>
                    <a:pt x="733643" y="902006"/>
                  </a:lnTo>
                  <a:lnTo>
                    <a:pt x="794803" y="858918"/>
                  </a:lnTo>
                  <a:lnTo>
                    <a:pt x="849087" y="806347"/>
                  </a:lnTo>
                  <a:lnTo>
                    <a:pt x="873241" y="776672"/>
                  </a:lnTo>
                  <a:lnTo>
                    <a:pt x="895184" y="744824"/>
                  </a:lnTo>
                  <a:lnTo>
                    <a:pt x="914754" y="710869"/>
                  </a:lnTo>
                  <a:lnTo>
                    <a:pt x="931786" y="674875"/>
                  </a:lnTo>
                  <a:lnTo>
                    <a:pt x="945858" y="637624"/>
                  </a:lnTo>
                  <a:lnTo>
                    <a:pt x="956700" y="599963"/>
                  </a:lnTo>
                  <a:lnTo>
                    <a:pt x="964378" y="562057"/>
                  </a:lnTo>
                  <a:lnTo>
                    <a:pt x="968957" y="524068"/>
                  </a:lnTo>
                  <a:lnTo>
                    <a:pt x="970505" y="486162"/>
                  </a:lnTo>
                  <a:lnTo>
                    <a:pt x="969088" y="448501"/>
                  </a:lnTo>
                  <a:lnTo>
                    <a:pt x="957620" y="374571"/>
                  </a:lnTo>
                  <a:lnTo>
                    <a:pt x="935083" y="303588"/>
                  </a:lnTo>
                  <a:lnTo>
                    <a:pt x="902006" y="236862"/>
                  </a:lnTo>
                  <a:lnTo>
                    <a:pt x="858918" y="175702"/>
                  </a:lnTo>
                  <a:lnTo>
                    <a:pt x="806347" y="121418"/>
                  </a:lnTo>
                  <a:lnTo>
                    <a:pt x="776672" y="97265"/>
                  </a:lnTo>
                  <a:lnTo>
                    <a:pt x="744824" y="75321"/>
                  </a:lnTo>
                  <a:lnTo>
                    <a:pt x="710869" y="55751"/>
                  </a:lnTo>
                  <a:lnTo>
                    <a:pt x="674875" y="38720"/>
                  </a:lnTo>
                  <a:lnTo>
                    <a:pt x="637624" y="24647"/>
                  </a:lnTo>
                  <a:lnTo>
                    <a:pt x="599963" y="13806"/>
                  </a:lnTo>
                  <a:lnTo>
                    <a:pt x="562057" y="6128"/>
                  </a:lnTo>
                  <a:lnTo>
                    <a:pt x="524068" y="1548"/>
                  </a:lnTo>
                  <a:lnTo>
                    <a:pt x="486162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14"/>
            <p:cNvSpPr txBox="1"/>
            <p:nvPr userDrawn="1"/>
          </p:nvSpPr>
          <p:spPr>
            <a:xfrm>
              <a:off x="1186222" y="4610152"/>
              <a:ext cx="971550" cy="3797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algn="ctr">
                <a:lnSpc>
                  <a:spcPts val="2955"/>
                </a:lnSpc>
                <a:spcBef>
                  <a:spcPts val="147"/>
                </a:spcBef>
              </a:pPr>
              <a:r>
                <a:rPr lang="ru-RU" sz="3000" spc="13" baseline="3034" dirty="0" smtClean="0">
                  <a:solidFill>
                    <a:srgbClr val="0D5CA3"/>
                  </a:solidFill>
                  <a:latin typeface="Calibri Light"/>
                  <a:cs typeface="Calibri Light"/>
                </a:rPr>
                <a:t>8,6%</a:t>
              </a:r>
              <a:endParaRPr sz="3000" dirty="0">
                <a:latin typeface="Calibri Light"/>
                <a:cs typeface="Calibri Light"/>
              </a:endParaRPr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1656122" y="4038600"/>
              <a:ext cx="0" cy="3147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1250950" y="4175125"/>
              <a:ext cx="155575" cy="25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218475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1931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386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15573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6346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7747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350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8103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45341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661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57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object 17"/>
          <p:cNvSpPr/>
          <p:nvPr userDrawn="1"/>
        </p:nvSpPr>
        <p:spPr>
          <a:xfrm>
            <a:off x="5829560" y="2568201"/>
            <a:ext cx="676134" cy="676136"/>
          </a:xfrm>
          <a:custGeom>
            <a:avLst/>
            <a:gdLst/>
            <a:ahLst/>
            <a:cxnLst/>
            <a:rect l="l" t="t" r="r" b="b"/>
            <a:pathLst>
              <a:path w="676134" h="676136">
                <a:moveTo>
                  <a:pt x="338068" y="0"/>
                </a:moveTo>
                <a:lnTo>
                  <a:pt x="283233" y="4424"/>
                </a:lnTo>
                <a:lnTo>
                  <a:pt x="231215" y="17235"/>
                </a:lnTo>
                <a:lnTo>
                  <a:pt x="182709" y="37735"/>
                </a:lnTo>
                <a:lnTo>
                  <a:pt x="138412" y="65229"/>
                </a:lnTo>
                <a:lnTo>
                  <a:pt x="99020" y="99020"/>
                </a:lnTo>
                <a:lnTo>
                  <a:pt x="65229" y="138412"/>
                </a:lnTo>
                <a:lnTo>
                  <a:pt x="37735" y="182709"/>
                </a:lnTo>
                <a:lnTo>
                  <a:pt x="17235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5" y="419308"/>
                </a:lnTo>
                <a:lnTo>
                  <a:pt x="26568" y="469657"/>
                </a:lnTo>
                <a:lnTo>
                  <a:pt x="50652" y="516145"/>
                </a:lnTo>
                <a:lnTo>
                  <a:pt x="81381" y="558076"/>
                </a:lnTo>
                <a:lnTo>
                  <a:pt x="118059" y="594755"/>
                </a:lnTo>
                <a:lnTo>
                  <a:pt x="159991" y="625484"/>
                </a:lnTo>
                <a:lnTo>
                  <a:pt x="206479" y="649568"/>
                </a:lnTo>
                <a:lnTo>
                  <a:pt x="256829" y="666311"/>
                </a:lnTo>
                <a:lnTo>
                  <a:pt x="310342" y="675015"/>
                </a:lnTo>
                <a:lnTo>
                  <a:pt x="338068" y="676136"/>
                </a:lnTo>
                <a:lnTo>
                  <a:pt x="365794" y="675015"/>
                </a:lnTo>
                <a:lnTo>
                  <a:pt x="419306" y="666311"/>
                </a:lnTo>
                <a:lnTo>
                  <a:pt x="469655" y="649568"/>
                </a:lnTo>
                <a:lnTo>
                  <a:pt x="516143" y="625484"/>
                </a:lnTo>
                <a:lnTo>
                  <a:pt x="558074" y="594755"/>
                </a:lnTo>
                <a:lnTo>
                  <a:pt x="594752" y="558076"/>
                </a:lnTo>
                <a:lnTo>
                  <a:pt x="625481" y="516145"/>
                </a:lnTo>
                <a:lnTo>
                  <a:pt x="649565" y="469657"/>
                </a:lnTo>
                <a:lnTo>
                  <a:pt x="666308" y="419308"/>
                </a:lnTo>
                <a:lnTo>
                  <a:pt x="675013" y="365794"/>
                </a:lnTo>
                <a:lnTo>
                  <a:pt x="676134" y="338068"/>
                </a:lnTo>
                <a:lnTo>
                  <a:pt x="675013" y="310342"/>
                </a:lnTo>
                <a:lnTo>
                  <a:pt x="666308" y="256829"/>
                </a:lnTo>
                <a:lnTo>
                  <a:pt x="649565" y="206479"/>
                </a:lnTo>
                <a:lnTo>
                  <a:pt x="625481" y="159991"/>
                </a:lnTo>
                <a:lnTo>
                  <a:pt x="594752" y="118059"/>
                </a:lnTo>
                <a:lnTo>
                  <a:pt x="558074" y="81381"/>
                </a:lnTo>
                <a:lnTo>
                  <a:pt x="516143" y="50652"/>
                </a:lnTo>
                <a:lnTo>
                  <a:pt x="469655" y="26568"/>
                </a:lnTo>
                <a:lnTo>
                  <a:pt x="419306" y="9825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94C2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8"/>
          <p:cNvSpPr/>
          <p:nvPr userDrawn="1"/>
        </p:nvSpPr>
        <p:spPr>
          <a:xfrm>
            <a:off x="5963588" y="2715434"/>
            <a:ext cx="402339" cy="356619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9"/>
          <p:cNvSpPr/>
          <p:nvPr userDrawn="1"/>
        </p:nvSpPr>
        <p:spPr>
          <a:xfrm>
            <a:off x="3033024" y="1190481"/>
            <a:ext cx="676134" cy="676136"/>
          </a:xfrm>
          <a:custGeom>
            <a:avLst/>
            <a:gdLst/>
            <a:ahLst/>
            <a:cxnLst/>
            <a:rect l="l" t="t" r="r" b="b"/>
            <a:pathLst>
              <a:path w="676134" h="676136">
                <a:moveTo>
                  <a:pt x="338068" y="0"/>
                </a:moveTo>
                <a:lnTo>
                  <a:pt x="283231" y="4424"/>
                </a:lnTo>
                <a:lnTo>
                  <a:pt x="231211" y="17235"/>
                </a:lnTo>
                <a:lnTo>
                  <a:pt x="182705" y="37735"/>
                </a:lnTo>
                <a:lnTo>
                  <a:pt x="138408" y="65229"/>
                </a:lnTo>
                <a:lnTo>
                  <a:pt x="99016" y="99020"/>
                </a:lnTo>
                <a:lnTo>
                  <a:pt x="65226" y="138412"/>
                </a:lnTo>
                <a:lnTo>
                  <a:pt x="37733" y="182709"/>
                </a:lnTo>
                <a:lnTo>
                  <a:pt x="17234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4" y="419308"/>
                </a:lnTo>
                <a:lnTo>
                  <a:pt x="26566" y="469657"/>
                </a:lnTo>
                <a:lnTo>
                  <a:pt x="50649" y="516145"/>
                </a:lnTo>
                <a:lnTo>
                  <a:pt x="81377" y="558076"/>
                </a:lnTo>
                <a:lnTo>
                  <a:pt x="118055" y="594755"/>
                </a:lnTo>
                <a:lnTo>
                  <a:pt x="159986" y="625484"/>
                </a:lnTo>
                <a:lnTo>
                  <a:pt x="206475" y="649568"/>
                </a:lnTo>
                <a:lnTo>
                  <a:pt x="256825" y="666311"/>
                </a:lnTo>
                <a:lnTo>
                  <a:pt x="310341" y="675015"/>
                </a:lnTo>
                <a:lnTo>
                  <a:pt x="338068" y="676136"/>
                </a:lnTo>
                <a:lnTo>
                  <a:pt x="365796" y="675015"/>
                </a:lnTo>
                <a:lnTo>
                  <a:pt x="419311" y="666311"/>
                </a:lnTo>
                <a:lnTo>
                  <a:pt x="469661" y="649568"/>
                </a:lnTo>
                <a:lnTo>
                  <a:pt x="516149" y="625484"/>
                </a:lnTo>
                <a:lnTo>
                  <a:pt x="558080" y="594755"/>
                </a:lnTo>
                <a:lnTo>
                  <a:pt x="594757" y="558076"/>
                </a:lnTo>
                <a:lnTo>
                  <a:pt x="625485" y="516145"/>
                </a:lnTo>
                <a:lnTo>
                  <a:pt x="649568" y="469657"/>
                </a:lnTo>
                <a:lnTo>
                  <a:pt x="666309" y="419308"/>
                </a:lnTo>
                <a:lnTo>
                  <a:pt x="675013" y="365794"/>
                </a:lnTo>
                <a:lnTo>
                  <a:pt x="676134" y="338068"/>
                </a:lnTo>
                <a:lnTo>
                  <a:pt x="675013" y="310342"/>
                </a:lnTo>
                <a:lnTo>
                  <a:pt x="666309" y="256829"/>
                </a:lnTo>
                <a:lnTo>
                  <a:pt x="649568" y="206479"/>
                </a:lnTo>
                <a:lnTo>
                  <a:pt x="625485" y="159991"/>
                </a:lnTo>
                <a:lnTo>
                  <a:pt x="594757" y="118059"/>
                </a:lnTo>
                <a:lnTo>
                  <a:pt x="558080" y="81381"/>
                </a:lnTo>
                <a:lnTo>
                  <a:pt x="516149" y="50652"/>
                </a:lnTo>
                <a:lnTo>
                  <a:pt x="469661" y="26568"/>
                </a:lnTo>
                <a:lnTo>
                  <a:pt x="419311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0D5C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0"/>
          <p:cNvSpPr/>
          <p:nvPr userDrawn="1"/>
        </p:nvSpPr>
        <p:spPr>
          <a:xfrm>
            <a:off x="3165814" y="1359047"/>
            <a:ext cx="408437" cy="35052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5"/>
          <p:cNvSpPr/>
          <p:nvPr userDrawn="1"/>
        </p:nvSpPr>
        <p:spPr>
          <a:xfrm>
            <a:off x="3034393" y="3960690"/>
            <a:ext cx="676137" cy="676136"/>
          </a:xfrm>
          <a:custGeom>
            <a:avLst/>
            <a:gdLst/>
            <a:ahLst/>
            <a:cxnLst/>
            <a:rect l="l" t="t" r="r" b="b"/>
            <a:pathLst>
              <a:path w="676137" h="676136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5"/>
                </a:lnTo>
                <a:lnTo>
                  <a:pt x="138406" y="65229"/>
                </a:lnTo>
                <a:lnTo>
                  <a:pt x="99015" y="99020"/>
                </a:lnTo>
                <a:lnTo>
                  <a:pt x="65225" y="138412"/>
                </a:lnTo>
                <a:lnTo>
                  <a:pt x="37733" y="182709"/>
                </a:lnTo>
                <a:lnTo>
                  <a:pt x="17234" y="231215"/>
                </a:lnTo>
                <a:lnTo>
                  <a:pt x="4424" y="283233"/>
                </a:lnTo>
                <a:lnTo>
                  <a:pt x="0" y="338068"/>
                </a:lnTo>
                <a:lnTo>
                  <a:pt x="1120" y="365794"/>
                </a:lnTo>
                <a:lnTo>
                  <a:pt x="9824" y="419308"/>
                </a:lnTo>
                <a:lnTo>
                  <a:pt x="26566" y="469657"/>
                </a:lnTo>
                <a:lnTo>
                  <a:pt x="50648" y="516145"/>
                </a:lnTo>
                <a:lnTo>
                  <a:pt x="81376" y="558076"/>
                </a:lnTo>
                <a:lnTo>
                  <a:pt x="118054" y="594755"/>
                </a:lnTo>
                <a:lnTo>
                  <a:pt x="159985" y="625484"/>
                </a:lnTo>
                <a:lnTo>
                  <a:pt x="206474" y="649568"/>
                </a:lnTo>
                <a:lnTo>
                  <a:pt x="256824" y="666311"/>
                </a:lnTo>
                <a:lnTo>
                  <a:pt x="310340" y="675015"/>
                </a:lnTo>
                <a:lnTo>
                  <a:pt x="338068" y="676136"/>
                </a:lnTo>
                <a:lnTo>
                  <a:pt x="365796" y="675015"/>
                </a:lnTo>
                <a:lnTo>
                  <a:pt x="419313" y="666311"/>
                </a:lnTo>
                <a:lnTo>
                  <a:pt x="469663" y="649568"/>
                </a:lnTo>
                <a:lnTo>
                  <a:pt x="516152" y="625484"/>
                </a:lnTo>
                <a:lnTo>
                  <a:pt x="558083" y="594755"/>
                </a:lnTo>
                <a:lnTo>
                  <a:pt x="594761" y="558076"/>
                </a:lnTo>
                <a:lnTo>
                  <a:pt x="625489" y="516145"/>
                </a:lnTo>
                <a:lnTo>
                  <a:pt x="649571" y="469657"/>
                </a:lnTo>
                <a:lnTo>
                  <a:pt x="666313" y="419308"/>
                </a:lnTo>
                <a:lnTo>
                  <a:pt x="675017" y="365794"/>
                </a:lnTo>
                <a:lnTo>
                  <a:pt x="676137" y="338068"/>
                </a:lnTo>
                <a:lnTo>
                  <a:pt x="675017" y="310342"/>
                </a:lnTo>
                <a:lnTo>
                  <a:pt x="666313" y="256829"/>
                </a:lnTo>
                <a:lnTo>
                  <a:pt x="649571" y="206479"/>
                </a:lnTo>
                <a:lnTo>
                  <a:pt x="625489" y="159991"/>
                </a:lnTo>
                <a:lnTo>
                  <a:pt x="594761" y="118059"/>
                </a:lnTo>
                <a:lnTo>
                  <a:pt x="558083" y="81381"/>
                </a:lnTo>
                <a:lnTo>
                  <a:pt x="516152" y="50652"/>
                </a:lnTo>
                <a:lnTo>
                  <a:pt x="469663" y="26568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BF33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6"/>
          <p:cNvSpPr/>
          <p:nvPr userDrawn="1"/>
        </p:nvSpPr>
        <p:spPr>
          <a:xfrm>
            <a:off x="3215642" y="4104874"/>
            <a:ext cx="341380" cy="37490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9"/>
          <p:cNvSpPr/>
          <p:nvPr userDrawn="1"/>
        </p:nvSpPr>
        <p:spPr>
          <a:xfrm>
            <a:off x="432903" y="2567927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8" y="0"/>
                </a:moveTo>
                <a:lnTo>
                  <a:pt x="283233" y="4424"/>
                </a:lnTo>
                <a:lnTo>
                  <a:pt x="231215" y="17234"/>
                </a:lnTo>
                <a:lnTo>
                  <a:pt x="182709" y="37733"/>
                </a:lnTo>
                <a:lnTo>
                  <a:pt x="138412" y="65225"/>
                </a:lnTo>
                <a:lnTo>
                  <a:pt x="99020" y="99014"/>
                </a:lnTo>
                <a:lnTo>
                  <a:pt x="65229" y="138405"/>
                </a:lnTo>
                <a:lnTo>
                  <a:pt x="37735" y="182702"/>
                </a:lnTo>
                <a:lnTo>
                  <a:pt x="17235" y="231208"/>
                </a:lnTo>
                <a:lnTo>
                  <a:pt x="4424" y="283227"/>
                </a:lnTo>
                <a:lnTo>
                  <a:pt x="0" y="338065"/>
                </a:lnTo>
                <a:lnTo>
                  <a:pt x="1120" y="365792"/>
                </a:lnTo>
                <a:lnTo>
                  <a:pt x="9825" y="419309"/>
                </a:lnTo>
                <a:lnTo>
                  <a:pt x="26568" y="469659"/>
                </a:lnTo>
                <a:lnTo>
                  <a:pt x="50652" y="516148"/>
                </a:lnTo>
                <a:lnTo>
                  <a:pt x="81381" y="558079"/>
                </a:lnTo>
                <a:lnTo>
                  <a:pt x="118059" y="594756"/>
                </a:lnTo>
                <a:lnTo>
                  <a:pt x="159991" y="625485"/>
                </a:lnTo>
                <a:lnTo>
                  <a:pt x="206479" y="649567"/>
                </a:lnTo>
                <a:lnTo>
                  <a:pt x="256829" y="666309"/>
                </a:lnTo>
                <a:lnTo>
                  <a:pt x="310342" y="675013"/>
                </a:lnTo>
                <a:lnTo>
                  <a:pt x="338068" y="676134"/>
                </a:lnTo>
                <a:lnTo>
                  <a:pt x="365794" y="675013"/>
                </a:lnTo>
                <a:lnTo>
                  <a:pt x="419306" y="666309"/>
                </a:lnTo>
                <a:lnTo>
                  <a:pt x="469655" y="649567"/>
                </a:lnTo>
                <a:lnTo>
                  <a:pt x="516143" y="625485"/>
                </a:lnTo>
                <a:lnTo>
                  <a:pt x="558074" y="594756"/>
                </a:lnTo>
                <a:lnTo>
                  <a:pt x="594752" y="558079"/>
                </a:lnTo>
                <a:lnTo>
                  <a:pt x="625481" y="516148"/>
                </a:lnTo>
                <a:lnTo>
                  <a:pt x="649565" y="469659"/>
                </a:lnTo>
                <a:lnTo>
                  <a:pt x="666308" y="419309"/>
                </a:lnTo>
                <a:lnTo>
                  <a:pt x="675013" y="365792"/>
                </a:lnTo>
                <a:lnTo>
                  <a:pt x="676134" y="338065"/>
                </a:lnTo>
                <a:lnTo>
                  <a:pt x="675013" y="310337"/>
                </a:lnTo>
                <a:lnTo>
                  <a:pt x="666308" y="256822"/>
                </a:lnTo>
                <a:lnTo>
                  <a:pt x="649565" y="206472"/>
                </a:lnTo>
                <a:lnTo>
                  <a:pt x="625481" y="159984"/>
                </a:lnTo>
                <a:lnTo>
                  <a:pt x="594752" y="118053"/>
                </a:lnTo>
                <a:lnTo>
                  <a:pt x="558074" y="81376"/>
                </a:lnTo>
                <a:lnTo>
                  <a:pt x="516143" y="50648"/>
                </a:lnTo>
                <a:lnTo>
                  <a:pt x="469655" y="26565"/>
                </a:lnTo>
                <a:lnTo>
                  <a:pt x="419306" y="9824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DE42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0"/>
          <p:cNvSpPr/>
          <p:nvPr userDrawn="1"/>
        </p:nvSpPr>
        <p:spPr>
          <a:xfrm>
            <a:off x="490730" y="2691381"/>
            <a:ext cx="490730" cy="490733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1"/>
          <p:cNvSpPr/>
          <p:nvPr userDrawn="1"/>
        </p:nvSpPr>
        <p:spPr>
          <a:xfrm>
            <a:off x="490730" y="3963291"/>
            <a:ext cx="676137" cy="676134"/>
          </a:xfrm>
          <a:custGeom>
            <a:avLst/>
            <a:gdLst/>
            <a:ahLst/>
            <a:cxnLst/>
            <a:rect l="l" t="t" r="r" b="b"/>
            <a:pathLst>
              <a:path w="676137" h="676134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5"/>
                </a:lnTo>
                <a:lnTo>
                  <a:pt x="138406" y="65229"/>
                </a:lnTo>
                <a:lnTo>
                  <a:pt x="99015" y="99019"/>
                </a:lnTo>
                <a:lnTo>
                  <a:pt x="65225" y="138411"/>
                </a:lnTo>
                <a:lnTo>
                  <a:pt x="37733" y="182708"/>
                </a:lnTo>
                <a:lnTo>
                  <a:pt x="17234" y="231213"/>
                </a:lnTo>
                <a:lnTo>
                  <a:pt x="4424" y="283231"/>
                </a:lnTo>
                <a:lnTo>
                  <a:pt x="0" y="338065"/>
                </a:lnTo>
                <a:lnTo>
                  <a:pt x="1120" y="365792"/>
                </a:lnTo>
                <a:lnTo>
                  <a:pt x="9824" y="419309"/>
                </a:lnTo>
                <a:lnTo>
                  <a:pt x="26566" y="469659"/>
                </a:lnTo>
                <a:lnTo>
                  <a:pt x="50648" y="516148"/>
                </a:lnTo>
                <a:lnTo>
                  <a:pt x="81376" y="558079"/>
                </a:lnTo>
                <a:lnTo>
                  <a:pt x="118054" y="594756"/>
                </a:lnTo>
                <a:lnTo>
                  <a:pt x="159985" y="625485"/>
                </a:lnTo>
                <a:lnTo>
                  <a:pt x="206474" y="649567"/>
                </a:lnTo>
                <a:lnTo>
                  <a:pt x="256824" y="666309"/>
                </a:lnTo>
                <a:lnTo>
                  <a:pt x="310340" y="675013"/>
                </a:lnTo>
                <a:lnTo>
                  <a:pt x="338068" y="676134"/>
                </a:lnTo>
                <a:lnTo>
                  <a:pt x="365796" y="675013"/>
                </a:lnTo>
                <a:lnTo>
                  <a:pt x="419313" y="666309"/>
                </a:lnTo>
                <a:lnTo>
                  <a:pt x="469663" y="649567"/>
                </a:lnTo>
                <a:lnTo>
                  <a:pt x="516152" y="625485"/>
                </a:lnTo>
                <a:lnTo>
                  <a:pt x="558083" y="594756"/>
                </a:lnTo>
                <a:lnTo>
                  <a:pt x="594761" y="558079"/>
                </a:lnTo>
                <a:lnTo>
                  <a:pt x="625489" y="516148"/>
                </a:lnTo>
                <a:lnTo>
                  <a:pt x="649571" y="469659"/>
                </a:lnTo>
                <a:lnTo>
                  <a:pt x="666313" y="419309"/>
                </a:lnTo>
                <a:lnTo>
                  <a:pt x="675017" y="365792"/>
                </a:lnTo>
                <a:lnTo>
                  <a:pt x="676137" y="338065"/>
                </a:lnTo>
                <a:lnTo>
                  <a:pt x="675017" y="310339"/>
                </a:lnTo>
                <a:lnTo>
                  <a:pt x="666313" y="256826"/>
                </a:lnTo>
                <a:lnTo>
                  <a:pt x="649571" y="206478"/>
                </a:lnTo>
                <a:lnTo>
                  <a:pt x="625489" y="159990"/>
                </a:lnTo>
                <a:lnTo>
                  <a:pt x="594761" y="118059"/>
                </a:lnTo>
                <a:lnTo>
                  <a:pt x="558083" y="81380"/>
                </a:lnTo>
                <a:lnTo>
                  <a:pt x="516152" y="50651"/>
                </a:lnTo>
                <a:lnTo>
                  <a:pt x="469663" y="26567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24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2"/>
          <p:cNvSpPr/>
          <p:nvPr userDrawn="1"/>
        </p:nvSpPr>
        <p:spPr>
          <a:xfrm>
            <a:off x="656740" y="4162947"/>
            <a:ext cx="341377" cy="27737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3"/>
          <p:cNvSpPr/>
          <p:nvPr userDrawn="1"/>
        </p:nvSpPr>
        <p:spPr>
          <a:xfrm>
            <a:off x="433101" y="1190527"/>
            <a:ext cx="676094" cy="676090"/>
          </a:xfrm>
          <a:custGeom>
            <a:avLst/>
            <a:gdLst/>
            <a:ahLst/>
            <a:cxnLst/>
            <a:rect l="l" t="t" r="r" b="b"/>
            <a:pathLst>
              <a:path w="676094" h="676090">
                <a:moveTo>
                  <a:pt x="338039" y="0"/>
                </a:moveTo>
                <a:lnTo>
                  <a:pt x="283206" y="4424"/>
                </a:lnTo>
                <a:lnTo>
                  <a:pt x="231191" y="17234"/>
                </a:lnTo>
                <a:lnTo>
                  <a:pt x="182688" y="37732"/>
                </a:lnTo>
                <a:lnTo>
                  <a:pt x="138395" y="65224"/>
                </a:lnTo>
                <a:lnTo>
                  <a:pt x="99007" y="99012"/>
                </a:lnTo>
                <a:lnTo>
                  <a:pt x="65220" y="138402"/>
                </a:lnTo>
                <a:lnTo>
                  <a:pt x="37730" y="182696"/>
                </a:lnTo>
                <a:lnTo>
                  <a:pt x="17233" y="231200"/>
                </a:lnTo>
                <a:lnTo>
                  <a:pt x="4424" y="283216"/>
                </a:lnTo>
                <a:lnTo>
                  <a:pt x="0" y="338049"/>
                </a:lnTo>
                <a:lnTo>
                  <a:pt x="1120" y="365774"/>
                </a:lnTo>
                <a:lnTo>
                  <a:pt x="9824" y="419284"/>
                </a:lnTo>
                <a:lnTo>
                  <a:pt x="26564" y="469629"/>
                </a:lnTo>
                <a:lnTo>
                  <a:pt x="50644" y="516114"/>
                </a:lnTo>
                <a:lnTo>
                  <a:pt x="81370" y="558042"/>
                </a:lnTo>
                <a:lnTo>
                  <a:pt x="118045" y="594717"/>
                </a:lnTo>
                <a:lnTo>
                  <a:pt x="159972" y="625443"/>
                </a:lnTo>
                <a:lnTo>
                  <a:pt x="206457" y="649525"/>
                </a:lnTo>
                <a:lnTo>
                  <a:pt x="256803" y="666266"/>
                </a:lnTo>
                <a:lnTo>
                  <a:pt x="310314" y="674970"/>
                </a:lnTo>
                <a:lnTo>
                  <a:pt x="338039" y="676090"/>
                </a:lnTo>
                <a:lnTo>
                  <a:pt x="365765" y="674970"/>
                </a:lnTo>
                <a:lnTo>
                  <a:pt x="419278" y="666266"/>
                </a:lnTo>
                <a:lnTo>
                  <a:pt x="469626" y="649525"/>
                </a:lnTo>
                <a:lnTo>
                  <a:pt x="516113" y="625443"/>
                </a:lnTo>
                <a:lnTo>
                  <a:pt x="558042" y="594717"/>
                </a:lnTo>
                <a:lnTo>
                  <a:pt x="594719" y="558042"/>
                </a:lnTo>
                <a:lnTo>
                  <a:pt x="625446" y="516114"/>
                </a:lnTo>
                <a:lnTo>
                  <a:pt x="649528" y="469629"/>
                </a:lnTo>
                <a:lnTo>
                  <a:pt x="666269" y="419284"/>
                </a:lnTo>
                <a:lnTo>
                  <a:pt x="674974" y="365774"/>
                </a:lnTo>
                <a:lnTo>
                  <a:pt x="676094" y="338049"/>
                </a:lnTo>
                <a:lnTo>
                  <a:pt x="674974" y="310324"/>
                </a:lnTo>
                <a:lnTo>
                  <a:pt x="666269" y="256812"/>
                </a:lnTo>
                <a:lnTo>
                  <a:pt x="649528" y="206465"/>
                </a:lnTo>
                <a:lnTo>
                  <a:pt x="625446" y="159980"/>
                </a:lnTo>
                <a:lnTo>
                  <a:pt x="594719" y="118051"/>
                </a:lnTo>
                <a:lnTo>
                  <a:pt x="558042" y="81374"/>
                </a:lnTo>
                <a:lnTo>
                  <a:pt x="516113" y="50647"/>
                </a:lnTo>
                <a:lnTo>
                  <a:pt x="469626" y="26565"/>
                </a:lnTo>
                <a:lnTo>
                  <a:pt x="419278" y="9824"/>
                </a:lnTo>
                <a:lnTo>
                  <a:pt x="365765" y="1120"/>
                </a:lnTo>
                <a:lnTo>
                  <a:pt x="338039" y="0"/>
                </a:lnTo>
              </a:path>
            </a:pathLst>
          </a:custGeom>
          <a:solidFill>
            <a:srgbClr val="87D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4"/>
          <p:cNvSpPr/>
          <p:nvPr userDrawn="1"/>
        </p:nvSpPr>
        <p:spPr>
          <a:xfrm>
            <a:off x="571982" y="1374944"/>
            <a:ext cx="402339" cy="332233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7"/>
          <p:cNvSpPr/>
          <p:nvPr userDrawn="1"/>
        </p:nvSpPr>
        <p:spPr>
          <a:xfrm>
            <a:off x="5829560" y="1190481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8" y="0"/>
                </a:moveTo>
                <a:lnTo>
                  <a:pt x="283233" y="4424"/>
                </a:lnTo>
                <a:lnTo>
                  <a:pt x="231215" y="17235"/>
                </a:lnTo>
                <a:lnTo>
                  <a:pt x="182709" y="37736"/>
                </a:lnTo>
                <a:lnTo>
                  <a:pt x="138412" y="65229"/>
                </a:lnTo>
                <a:lnTo>
                  <a:pt x="99020" y="99020"/>
                </a:lnTo>
                <a:lnTo>
                  <a:pt x="65229" y="138413"/>
                </a:lnTo>
                <a:lnTo>
                  <a:pt x="37735" y="182710"/>
                </a:lnTo>
                <a:lnTo>
                  <a:pt x="17235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5" y="419311"/>
                </a:lnTo>
                <a:lnTo>
                  <a:pt x="26568" y="469661"/>
                </a:lnTo>
                <a:lnTo>
                  <a:pt x="50652" y="516149"/>
                </a:lnTo>
                <a:lnTo>
                  <a:pt x="81381" y="558080"/>
                </a:lnTo>
                <a:lnTo>
                  <a:pt x="118059" y="594757"/>
                </a:lnTo>
                <a:lnTo>
                  <a:pt x="159991" y="625485"/>
                </a:lnTo>
                <a:lnTo>
                  <a:pt x="206479" y="649568"/>
                </a:lnTo>
                <a:lnTo>
                  <a:pt x="256829" y="666309"/>
                </a:lnTo>
                <a:lnTo>
                  <a:pt x="310342" y="675013"/>
                </a:lnTo>
                <a:lnTo>
                  <a:pt x="338068" y="676134"/>
                </a:lnTo>
                <a:lnTo>
                  <a:pt x="365794" y="675013"/>
                </a:lnTo>
                <a:lnTo>
                  <a:pt x="419306" y="666309"/>
                </a:lnTo>
                <a:lnTo>
                  <a:pt x="469655" y="649568"/>
                </a:lnTo>
                <a:lnTo>
                  <a:pt x="516143" y="625485"/>
                </a:lnTo>
                <a:lnTo>
                  <a:pt x="558074" y="594757"/>
                </a:lnTo>
                <a:lnTo>
                  <a:pt x="594752" y="558080"/>
                </a:lnTo>
                <a:lnTo>
                  <a:pt x="625481" y="516149"/>
                </a:lnTo>
                <a:lnTo>
                  <a:pt x="649565" y="469661"/>
                </a:lnTo>
                <a:lnTo>
                  <a:pt x="666308" y="419311"/>
                </a:lnTo>
                <a:lnTo>
                  <a:pt x="675013" y="365796"/>
                </a:lnTo>
                <a:lnTo>
                  <a:pt x="676134" y="338068"/>
                </a:lnTo>
                <a:lnTo>
                  <a:pt x="675013" y="310343"/>
                </a:lnTo>
                <a:lnTo>
                  <a:pt x="666308" y="256829"/>
                </a:lnTo>
                <a:lnTo>
                  <a:pt x="649565" y="206480"/>
                </a:lnTo>
                <a:lnTo>
                  <a:pt x="625481" y="159992"/>
                </a:lnTo>
                <a:lnTo>
                  <a:pt x="594752" y="118060"/>
                </a:lnTo>
                <a:lnTo>
                  <a:pt x="558074" y="81381"/>
                </a:lnTo>
                <a:lnTo>
                  <a:pt x="516143" y="50652"/>
                </a:lnTo>
                <a:lnTo>
                  <a:pt x="469655" y="26568"/>
                </a:lnTo>
                <a:lnTo>
                  <a:pt x="419306" y="9825"/>
                </a:lnTo>
                <a:lnTo>
                  <a:pt x="365794" y="1120"/>
                </a:lnTo>
                <a:lnTo>
                  <a:pt x="338068" y="0"/>
                </a:lnTo>
              </a:path>
            </a:pathLst>
          </a:custGeom>
          <a:solidFill>
            <a:srgbClr val="5C5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8"/>
          <p:cNvSpPr/>
          <p:nvPr userDrawn="1"/>
        </p:nvSpPr>
        <p:spPr>
          <a:xfrm>
            <a:off x="5972732" y="1375500"/>
            <a:ext cx="390146" cy="304804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3"/>
          <p:cNvSpPr/>
          <p:nvPr userDrawn="1"/>
        </p:nvSpPr>
        <p:spPr>
          <a:xfrm>
            <a:off x="3034393" y="2568203"/>
            <a:ext cx="676137" cy="676134"/>
          </a:xfrm>
          <a:custGeom>
            <a:avLst/>
            <a:gdLst/>
            <a:ahLst/>
            <a:cxnLst/>
            <a:rect l="l" t="t" r="r" b="b"/>
            <a:pathLst>
              <a:path w="676137" h="676134">
                <a:moveTo>
                  <a:pt x="338068" y="0"/>
                </a:moveTo>
                <a:lnTo>
                  <a:pt x="283230" y="4424"/>
                </a:lnTo>
                <a:lnTo>
                  <a:pt x="231210" y="17235"/>
                </a:lnTo>
                <a:lnTo>
                  <a:pt x="182703" y="37736"/>
                </a:lnTo>
                <a:lnTo>
                  <a:pt x="138406" y="65229"/>
                </a:lnTo>
                <a:lnTo>
                  <a:pt x="99015" y="99020"/>
                </a:lnTo>
                <a:lnTo>
                  <a:pt x="65225" y="138413"/>
                </a:lnTo>
                <a:lnTo>
                  <a:pt x="37733" y="182710"/>
                </a:lnTo>
                <a:lnTo>
                  <a:pt x="17234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4" y="419311"/>
                </a:lnTo>
                <a:lnTo>
                  <a:pt x="26566" y="469661"/>
                </a:lnTo>
                <a:lnTo>
                  <a:pt x="50648" y="516149"/>
                </a:lnTo>
                <a:lnTo>
                  <a:pt x="81376" y="558080"/>
                </a:lnTo>
                <a:lnTo>
                  <a:pt x="118054" y="594757"/>
                </a:lnTo>
                <a:lnTo>
                  <a:pt x="159985" y="625485"/>
                </a:lnTo>
                <a:lnTo>
                  <a:pt x="206474" y="649568"/>
                </a:lnTo>
                <a:lnTo>
                  <a:pt x="256824" y="666309"/>
                </a:lnTo>
                <a:lnTo>
                  <a:pt x="310340" y="675013"/>
                </a:lnTo>
                <a:lnTo>
                  <a:pt x="338068" y="676134"/>
                </a:lnTo>
                <a:lnTo>
                  <a:pt x="365796" y="675013"/>
                </a:lnTo>
                <a:lnTo>
                  <a:pt x="419313" y="666309"/>
                </a:lnTo>
                <a:lnTo>
                  <a:pt x="469663" y="649568"/>
                </a:lnTo>
                <a:lnTo>
                  <a:pt x="516152" y="625485"/>
                </a:lnTo>
                <a:lnTo>
                  <a:pt x="558083" y="594757"/>
                </a:lnTo>
                <a:lnTo>
                  <a:pt x="594761" y="558080"/>
                </a:lnTo>
                <a:lnTo>
                  <a:pt x="625489" y="516149"/>
                </a:lnTo>
                <a:lnTo>
                  <a:pt x="649571" y="469661"/>
                </a:lnTo>
                <a:lnTo>
                  <a:pt x="666313" y="419311"/>
                </a:lnTo>
                <a:lnTo>
                  <a:pt x="675017" y="365796"/>
                </a:lnTo>
                <a:lnTo>
                  <a:pt x="676137" y="338068"/>
                </a:lnTo>
                <a:lnTo>
                  <a:pt x="675017" y="310343"/>
                </a:lnTo>
                <a:lnTo>
                  <a:pt x="666313" y="256829"/>
                </a:lnTo>
                <a:lnTo>
                  <a:pt x="649571" y="206480"/>
                </a:lnTo>
                <a:lnTo>
                  <a:pt x="625489" y="159992"/>
                </a:lnTo>
                <a:lnTo>
                  <a:pt x="594761" y="118060"/>
                </a:lnTo>
                <a:lnTo>
                  <a:pt x="558083" y="81381"/>
                </a:lnTo>
                <a:lnTo>
                  <a:pt x="516152" y="50652"/>
                </a:lnTo>
                <a:lnTo>
                  <a:pt x="469663" y="26568"/>
                </a:lnTo>
                <a:lnTo>
                  <a:pt x="419313" y="9825"/>
                </a:lnTo>
                <a:lnTo>
                  <a:pt x="365796" y="1120"/>
                </a:lnTo>
                <a:lnTo>
                  <a:pt x="338068" y="0"/>
                </a:lnTo>
              </a:path>
            </a:pathLst>
          </a:custGeom>
          <a:solidFill>
            <a:srgbClr val="612B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4"/>
          <p:cNvSpPr/>
          <p:nvPr userDrawn="1"/>
        </p:nvSpPr>
        <p:spPr>
          <a:xfrm>
            <a:off x="3200403" y="2750173"/>
            <a:ext cx="341377" cy="31394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5"/>
          <p:cNvSpPr/>
          <p:nvPr userDrawn="1"/>
        </p:nvSpPr>
        <p:spPr>
          <a:xfrm>
            <a:off x="5829076" y="3969398"/>
            <a:ext cx="676134" cy="676134"/>
          </a:xfrm>
          <a:custGeom>
            <a:avLst/>
            <a:gdLst/>
            <a:ahLst/>
            <a:cxnLst/>
            <a:rect l="l" t="t" r="r" b="b"/>
            <a:pathLst>
              <a:path w="676134" h="676134">
                <a:moveTo>
                  <a:pt x="338065" y="0"/>
                </a:moveTo>
                <a:lnTo>
                  <a:pt x="283227" y="4424"/>
                </a:lnTo>
                <a:lnTo>
                  <a:pt x="231207" y="17235"/>
                </a:lnTo>
                <a:lnTo>
                  <a:pt x="182700" y="37736"/>
                </a:lnTo>
                <a:lnTo>
                  <a:pt x="138404" y="65229"/>
                </a:lnTo>
                <a:lnTo>
                  <a:pt x="99013" y="99020"/>
                </a:lnTo>
                <a:lnTo>
                  <a:pt x="65224" y="138413"/>
                </a:lnTo>
                <a:lnTo>
                  <a:pt x="37732" y="182710"/>
                </a:lnTo>
                <a:lnTo>
                  <a:pt x="17233" y="231215"/>
                </a:lnTo>
                <a:lnTo>
                  <a:pt x="4424" y="283234"/>
                </a:lnTo>
                <a:lnTo>
                  <a:pt x="0" y="338068"/>
                </a:lnTo>
                <a:lnTo>
                  <a:pt x="1120" y="365796"/>
                </a:lnTo>
                <a:lnTo>
                  <a:pt x="9824" y="419311"/>
                </a:lnTo>
                <a:lnTo>
                  <a:pt x="26565" y="469661"/>
                </a:lnTo>
                <a:lnTo>
                  <a:pt x="50647" y="516149"/>
                </a:lnTo>
                <a:lnTo>
                  <a:pt x="81375" y="558080"/>
                </a:lnTo>
                <a:lnTo>
                  <a:pt x="118052" y="594757"/>
                </a:lnTo>
                <a:lnTo>
                  <a:pt x="159983" y="625485"/>
                </a:lnTo>
                <a:lnTo>
                  <a:pt x="206471" y="649568"/>
                </a:lnTo>
                <a:lnTo>
                  <a:pt x="256821" y="666309"/>
                </a:lnTo>
                <a:lnTo>
                  <a:pt x="310337" y="675013"/>
                </a:lnTo>
                <a:lnTo>
                  <a:pt x="338065" y="676134"/>
                </a:lnTo>
                <a:lnTo>
                  <a:pt x="365792" y="675013"/>
                </a:lnTo>
                <a:lnTo>
                  <a:pt x="419308" y="666309"/>
                </a:lnTo>
                <a:lnTo>
                  <a:pt x="469658" y="649568"/>
                </a:lnTo>
                <a:lnTo>
                  <a:pt x="516147" y="625485"/>
                </a:lnTo>
                <a:lnTo>
                  <a:pt x="558078" y="594757"/>
                </a:lnTo>
                <a:lnTo>
                  <a:pt x="594756" y="558080"/>
                </a:lnTo>
                <a:lnTo>
                  <a:pt x="625484" y="516149"/>
                </a:lnTo>
                <a:lnTo>
                  <a:pt x="649567" y="469661"/>
                </a:lnTo>
                <a:lnTo>
                  <a:pt x="666309" y="419311"/>
                </a:lnTo>
                <a:lnTo>
                  <a:pt x="675013" y="365796"/>
                </a:lnTo>
                <a:lnTo>
                  <a:pt x="676134" y="338068"/>
                </a:lnTo>
                <a:lnTo>
                  <a:pt x="675013" y="310343"/>
                </a:lnTo>
                <a:lnTo>
                  <a:pt x="666309" y="256829"/>
                </a:lnTo>
                <a:lnTo>
                  <a:pt x="649567" y="206480"/>
                </a:lnTo>
                <a:lnTo>
                  <a:pt x="625484" y="159992"/>
                </a:lnTo>
                <a:lnTo>
                  <a:pt x="594756" y="118060"/>
                </a:lnTo>
                <a:lnTo>
                  <a:pt x="558078" y="81381"/>
                </a:lnTo>
                <a:lnTo>
                  <a:pt x="516147" y="50652"/>
                </a:lnTo>
                <a:lnTo>
                  <a:pt x="469658" y="26568"/>
                </a:lnTo>
                <a:lnTo>
                  <a:pt x="419308" y="9825"/>
                </a:lnTo>
                <a:lnTo>
                  <a:pt x="365792" y="1120"/>
                </a:lnTo>
                <a:lnTo>
                  <a:pt x="338065" y="0"/>
                </a:lnTo>
              </a:path>
            </a:pathLst>
          </a:custGeom>
          <a:solidFill>
            <a:srgbClr val="2B85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6"/>
          <p:cNvSpPr/>
          <p:nvPr userDrawn="1"/>
        </p:nvSpPr>
        <p:spPr>
          <a:xfrm>
            <a:off x="5958838" y="4130034"/>
            <a:ext cx="417578" cy="353570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object 2"/>
          <p:cNvSpPr/>
          <p:nvPr userDrawn="1"/>
        </p:nvSpPr>
        <p:spPr>
          <a:xfrm>
            <a:off x="0" y="5418000"/>
            <a:ext cx="9144000" cy="588481"/>
          </a:xfrm>
          <a:custGeom>
            <a:avLst/>
            <a:gdLst/>
            <a:ahLst/>
            <a:cxnLst/>
            <a:rect l="l" t="t" r="r" b="b"/>
            <a:pathLst>
              <a:path w="9144000" h="588481">
                <a:moveTo>
                  <a:pt x="0" y="588481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88481"/>
                </a:lnTo>
                <a:lnTo>
                  <a:pt x="0" y="588481"/>
                </a:lnTo>
              </a:path>
            </a:pathLst>
          </a:custGeom>
          <a:blipFill>
            <a:blip r:embed="rId11" cstate="email"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marL="12700" algn="ctr">
              <a:lnSpc>
                <a:spcPts val="2945"/>
              </a:lnSpc>
              <a:spcBef>
                <a:spcPts val="147"/>
              </a:spcBef>
            </a:pPr>
            <a:r>
              <a:rPr lang="ru-RU" sz="4150" spc="-54" baseline="1985" dirty="0">
                <a:solidFill>
                  <a:schemeClr val="bg1"/>
                </a:solidFill>
                <a:latin typeface="Calibri Light"/>
                <a:cs typeface="Calibri Light"/>
              </a:rPr>
              <a:t>«Прогноз»  =   IT + Консалтинг </a:t>
            </a:r>
            <a:r>
              <a:rPr lang="ru-RU" sz="4150" spc="-54" baseline="1985" dirty="0" smtClean="0">
                <a:solidFill>
                  <a:schemeClr val="bg1"/>
                </a:solidFill>
                <a:latin typeface="Calibri Light"/>
                <a:cs typeface="Calibri Light"/>
              </a:rPr>
              <a:t> =  </a:t>
            </a:r>
            <a:r>
              <a:rPr lang="ru-RU" sz="4150" spc="-54" baseline="1985" dirty="0">
                <a:solidFill>
                  <a:schemeClr val="bg1"/>
                </a:solidFill>
                <a:latin typeface="Calibri Light"/>
                <a:cs typeface="Calibri Light"/>
              </a:rPr>
              <a:t>Внедрение «под ключ»</a:t>
            </a:r>
            <a:endParaRPr lang="ru-RU" sz="41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45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7974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77558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51303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44408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378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2208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252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85271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2736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1193800"/>
            <a:ext cx="9144000" cy="2423962"/>
          </a:xfrm>
          <a:custGeom>
            <a:avLst/>
            <a:gdLst/>
            <a:ahLst/>
            <a:cxnLst/>
            <a:rect l="l" t="t" r="r" b="b"/>
            <a:pathLst>
              <a:path w="9144000" h="2423962">
                <a:moveTo>
                  <a:pt x="0" y="0"/>
                </a:moveTo>
                <a:lnTo>
                  <a:pt x="9144000" y="0"/>
                </a:lnTo>
                <a:lnTo>
                  <a:pt x="9144000" y="2423962"/>
                </a:lnTo>
                <a:lnTo>
                  <a:pt x="0" y="2423962"/>
                </a:lnTo>
                <a:lnTo>
                  <a:pt x="0" y="0"/>
                </a:lnTo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1"/>
          </p:nvPr>
        </p:nvSpPr>
        <p:spPr>
          <a:xfrm>
            <a:off x="400050" y="1193800"/>
            <a:ext cx="4008438" cy="2422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85000"/>
              </a:lnSpc>
              <a:defRPr sz="3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36"/>
          <p:cNvSpPr>
            <a:spLocks noGrp="1"/>
          </p:cNvSpPr>
          <p:nvPr>
            <p:ph type="body" sz="quarter" idx="18"/>
          </p:nvPr>
        </p:nvSpPr>
        <p:spPr>
          <a:xfrm>
            <a:off x="270344" y="4038600"/>
            <a:ext cx="8441656" cy="1957387"/>
          </a:xfrm>
          <a:prstGeom prst="rect">
            <a:avLst/>
          </a:prstGeom>
        </p:spPr>
        <p:txBody>
          <a:bodyPr lIns="0" tIns="0" rIns="0" bIns="0" numCol="2" spcCol="144000">
            <a:normAutofit/>
          </a:bodyPr>
          <a:lstStyle>
            <a:lvl1pPr marL="180975" indent="-180975">
              <a:spcBef>
                <a:spcPts val="600"/>
              </a:spcBef>
              <a:buSzPct val="90000"/>
              <a:buFontTx/>
              <a:buBlip>
                <a:blip r:embed="rId2"/>
              </a:buBlip>
              <a:defRPr sz="1350"/>
            </a:lvl1pPr>
            <a:lvl2pPr marL="361950" indent="-180975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―"/>
              <a:defRPr sz="1350"/>
            </a:lvl2pPr>
            <a:lvl3pPr marL="542925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─"/>
              <a:defRPr sz="1350"/>
            </a:lvl3pPr>
            <a:lvl4pPr marL="714375" indent="-171450">
              <a:spcBef>
                <a:spcPts val="600"/>
              </a:spcBef>
              <a:buClr>
                <a:schemeClr val="accent5"/>
              </a:buClr>
              <a:buFont typeface="Calibri Light" panose="020F0302020204030204" pitchFamily="34" charset="0"/>
              <a:buChar char="‒"/>
              <a:defRPr sz="1350"/>
            </a:lvl4pPr>
            <a:lvl5pPr marL="895350" indent="-180975">
              <a:spcBef>
                <a:spcPts val="600"/>
              </a:spcBef>
              <a:buClr>
                <a:schemeClr val="accent2"/>
              </a:buClr>
              <a:buFont typeface="Calibri Light" panose="020F0302020204030204" pitchFamily="34" charset="0"/>
              <a:buChar char="-"/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>
          <a:xfrm>
            <a:off x="4724400" y="1193800"/>
            <a:ext cx="4022725" cy="242411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035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55" Type="http://schemas.openxmlformats.org/officeDocument/2006/relationships/slideLayout" Target="../slideLayouts/slideLayout106.xml"/><Relationship Id="rId63" Type="http://schemas.openxmlformats.org/officeDocument/2006/relationships/slideLayout" Target="../slideLayouts/slideLayout114.xml"/><Relationship Id="rId68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slideLayout" Target="../slideLayouts/slideLayout104.xml"/><Relationship Id="rId58" Type="http://schemas.openxmlformats.org/officeDocument/2006/relationships/slideLayout" Target="../slideLayouts/slideLayout109.xml"/><Relationship Id="rId6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57" Type="http://schemas.openxmlformats.org/officeDocument/2006/relationships/slideLayout" Target="../slideLayouts/slideLayout108.xml"/><Relationship Id="rId61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slideLayout" Target="../slideLayouts/slideLayout103.xml"/><Relationship Id="rId60" Type="http://schemas.openxmlformats.org/officeDocument/2006/relationships/slideLayout" Target="../slideLayouts/slideLayout111.xml"/><Relationship Id="rId6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56" Type="http://schemas.openxmlformats.org/officeDocument/2006/relationships/slideLayout" Target="../slideLayouts/slideLayout107.xml"/><Relationship Id="rId64" Type="http://schemas.openxmlformats.org/officeDocument/2006/relationships/slideLayout" Target="../slideLayouts/slideLayout115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59.xml"/><Relationship Id="rId51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59" Type="http://schemas.openxmlformats.org/officeDocument/2006/relationships/slideLayout" Target="../slideLayouts/slideLayout110.xml"/><Relationship Id="rId67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Relationship Id="rId54" Type="http://schemas.openxmlformats.org/officeDocument/2006/relationships/slideLayout" Target="../slideLayouts/slideLayout105.xml"/><Relationship Id="rId62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p</a:t>
            </a:r>
            <a:r>
              <a:rPr sz="135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r</a:t>
            </a: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ognoz.ru</a:t>
            </a:r>
            <a:endParaRPr sz="135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Tahoma"/>
            </a:endParaRPr>
          </a:p>
        </p:txBody>
      </p:sp>
      <p:pic>
        <p:nvPicPr>
          <p:cNvPr id="11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7" r:id="rId3"/>
    <p:sldLayoutId id="2147483649" r:id="rId4"/>
    <p:sldLayoutId id="2147483666" r:id="rId5"/>
    <p:sldLayoutId id="2147483667" r:id="rId6"/>
    <p:sldLayoutId id="2147483668" r:id="rId7"/>
    <p:sldLayoutId id="2147483672" r:id="rId8"/>
    <p:sldLayoutId id="2147483669" r:id="rId9"/>
    <p:sldLayoutId id="2147483670" r:id="rId10"/>
    <p:sldLayoutId id="2147483671" r:id="rId11"/>
    <p:sldLayoutId id="2147483653" r:id="rId12"/>
    <p:sldLayoutId id="2147483654" r:id="rId13"/>
    <p:sldLayoutId id="2147483665" r:id="rId14"/>
    <p:sldLayoutId id="214748370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06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6" r:id="rId7"/>
    <p:sldLayoutId id="2147483779" r:id="rId8"/>
    <p:sldLayoutId id="2147483692" r:id="rId9"/>
    <p:sldLayoutId id="2147483693" r:id="rId10"/>
    <p:sldLayoutId id="2147483695" r:id="rId11"/>
    <p:sldLayoutId id="2147483696" r:id="rId12"/>
    <p:sldLayoutId id="2147483697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825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F005-842A-4BF4-ADF2-722E0B5DC67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object 3"/>
          <p:cNvSpPr/>
          <p:nvPr userDrawn="1"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66"/>
          <p:cNvSpPr txBox="1"/>
          <p:nvPr userDrawn="1"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p</a:t>
            </a:r>
            <a:r>
              <a:rPr sz="1350" spc="-4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r</a:t>
            </a:r>
            <a:r>
              <a:rPr sz="135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Tahoma"/>
              </a:rPr>
              <a:t>ognoz.ru</a:t>
            </a:r>
            <a:endParaRPr sz="1350" dirty="0">
              <a:solidFill>
                <a:srgbClr val="000000">
                  <a:lumMod val="50000"/>
                  <a:lumOff val="50000"/>
                </a:srgbClr>
              </a:solidFill>
              <a:cs typeface="Tahoma"/>
            </a:endParaRPr>
          </a:p>
        </p:txBody>
      </p:sp>
      <p:pic>
        <p:nvPicPr>
          <p:cNvPr id="11" name="Picture 2" descr="C:\Users\AnnaM\Desktop\прогноз.pn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7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336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859" r:id="rId33"/>
    <p:sldLayoutId id="2147483860" r:id="rId34"/>
    <p:sldLayoutId id="2147483861" r:id="rId35"/>
    <p:sldLayoutId id="2147483862" r:id="rId36"/>
    <p:sldLayoutId id="2147483863" r:id="rId37"/>
    <p:sldLayoutId id="2147483864" r:id="rId38"/>
    <p:sldLayoutId id="2147483865" r:id="rId39"/>
    <p:sldLayoutId id="2147483866" r:id="rId40"/>
    <p:sldLayoutId id="2147483867" r:id="rId41"/>
    <p:sldLayoutId id="2147483868" r:id="rId42"/>
    <p:sldLayoutId id="2147483869" r:id="rId43"/>
    <p:sldLayoutId id="2147483870" r:id="rId44"/>
    <p:sldLayoutId id="2147483871" r:id="rId45"/>
    <p:sldLayoutId id="2147483872" r:id="rId46"/>
    <p:sldLayoutId id="2147483873" r:id="rId47"/>
    <p:sldLayoutId id="2147483874" r:id="rId48"/>
    <p:sldLayoutId id="2147483875" r:id="rId49"/>
    <p:sldLayoutId id="2147483876" r:id="rId50"/>
    <p:sldLayoutId id="2147483877" r:id="rId51"/>
    <p:sldLayoutId id="2147483878" r:id="rId52"/>
    <p:sldLayoutId id="2147483879" r:id="rId53"/>
    <p:sldLayoutId id="2147483880" r:id="rId54"/>
    <p:sldLayoutId id="2147483881" r:id="rId55"/>
    <p:sldLayoutId id="2147483882" r:id="rId56"/>
    <p:sldLayoutId id="2147483883" r:id="rId57"/>
    <p:sldLayoutId id="2147483884" r:id="rId58"/>
    <p:sldLayoutId id="2147483885" r:id="rId59"/>
    <p:sldLayoutId id="2147483886" r:id="rId60"/>
    <p:sldLayoutId id="2147483887" r:id="rId61"/>
    <p:sldLayoutId id="2147483888" r:id="rId62"/>
    <p:sldLayoutId id="2147483889" r:id="rId63"/>
    <p:sldLayoutId id="2147483890" r:id="rId64"/>
    <p:sldLayoutId id="2147483891" r:id="rId65"/>
    <p:sldLayoutId id="2147483892" r:id="rId66"/>
    <p:sldLayoutId id="2147483893" r:id="rId67"/>
    <p:sldLayoutId id="2147483894" r:id="rId6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../../Examples/Dashboard.pp7" TargetMode="External"/><Relationship Id="rId13" Type="http://schemas.openxmlformats.org/officeDocument/2006/relationships/image" Target="../media/image138.png"/><Relationship Id="rId18" Type="http://schemas.openxmlformats.org/officeDocument/2006/relationships/image" Target="../media/image160.png"/><Relationship Id="rId3" Type="http://schemas.openxmlformats.org/officeDocument/2006/relationships/hyperlink" Target="../../Examples/MetadataManagement.pp7" TargetMode="External"/><Relationship Id="rId7" Type="http://schemas.openxmlformats.org/officeDocument/2006/relationships/hyperlink" Target="../../Examples/ReportDesigner.pp7" TargetMode="External"/><Relationship Id="rId12" Type="http://schemas.openxmlformats.org/officeDocument/2006/relationships/image" Target="../media/image137.png"/><Relationship Id="rId17" Type="http://schemas.openxmlformats.org/officeDocument/2006/relationships/image" Target="../media/image159.png"/><Relationship Id="rId2" Type="http://schemas.openxmlformats.org/officeDocument/2006/relationships/hyperlink" Target="../../Examples/DataWarehouseWS.pp7" TargetMode="Externa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Examples/TimeSeries.pp7" TargetMode="External"/><Relationship Id="rId11" Type="http://schemas.openxmlformats.org/officeDocument/2006/relationships/image" Target="../media/image136.png"/><Relationship Id="rId5" Type="http://schemas.openxmlformats.org/officeDocument/2006/relationships/hyperlink" Target="../../Examples/OLAP.pp7" TargetMode="External"/><Relationship Id="rId15" Type="http://schemas.openxmlformats.org/officeDocument/2006/relationships/image" Target="../media/image157.png"/><Relationship Id="rId10" Type="http://schemas.openxmlformats.org/officeDocument/2006/relationships/image" Target="../media/image135.png"/><Relationship Id="rId19" Type="http://schemas.openxmlformats.org/officeDocument/2006/relationships/image" Target="../media/image161.png"/><Relationship Id="rId4" Type="http://schemas.openxmlformats.org/officeDocument/2006/relationships/hyperlink" Target="../../Examples/Modelling.pp7" TargetMode="External"/><Relationship Id="rId9" Type="http://schemas.openxmlformats.org/officeDocument/2006/relationships/image" Target="../media/image134.png"/><Relationship Id="rId14" Type="http://schemas.openxmlformats.org/officeDocument/2006/relationships/image" Target="../media/image1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4.png"/><Relationship Id="rId21" Type="http://schemas.openxmlformats.org/officeDocument/2006/relationships/image" Target="../media/image77.png"/><Relationship Id="rId34" Type="http://schemas.openxmlformats.org/officeDocument/2006/relationships/image" Target="../media/image90.jpeg"/><Relationship Id="rId42" Type="http://schemas.openxmlformats.org/officeDocument/2006/relationships/image" Target="../media/image97.jpeg"/><Relationship Id="rId47" Type="http://schemas.openxmlformats.org/officeDocument/2006/relationships/image" Target="../media/image102.png"/><Relationship Id="rId50" Type="http://schemas.openxmlformats.org/officeDocument/2006/relationships/image" Target="../media/image105.png"/><Relationship Id="rId55" Type="http://schemas.openxmlformats.org/officeDocument/2006/relationships/image" Target="../media/image11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3.jpeg"/><Relationship Id="rId46" Type="http://schemas.openxmlformats.org/officeDocument/2006/relationships/image" Target="../media/image101.png"/><Relationship Id="rId59" Type="http://schemas.openxmlformats.org/officeDocument/2006/relationships/image" Target="../media/image1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gif"/><Relationship Id="rId41" Type="http://schemas.openxmlformats.org/officeDocument/2006/relationships/image" Target="../media/image96.png"/><Relationship Id="rId54" Type="http://schemas.openxmlformats.org/officeDocument/2006/relationships/image" Target="../media/image10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gif"/><Relationship Id="rId37" Type="http://schemas.openxmlformats.org/officeDocument/2006/relationships/hyperlink" Target="http://msk-kino.ru/credit/image/aHR0cDovL2NvbXBvc2FwaWVuY2UucnUvd3AtY29udGVudC91cGxvYWRzLzIwMTEvMDkvb3BlbmJhbmsuanBn" TargetMode="External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3" Type="http://schemas.openxmlformats.org/officeDocument/2006/relationships/image" Target="../media/image108.gif"/><Relationship Id="rId58" Type="http://schemas.openxmlformats.org/officeDocument/2006/relationships/image" Target="../media/image113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jpeg"/><Relationship Id="rId36" Type="http://schemas.openxmlformats.org/officeDocument/2006/relationships/image" Target="../media/image92.jpeg"/><Relationship Id="rId49" Type="http://schemas.openxmlformats.org/officeDocument/2006/relationships/image" Target="../media/image104.png"/><Relationship Id="rId57" Type="http://schemas.openxmlformats.org/officeDocument/2006/relationships/image" Target="../media/image112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4" Type="http://schemas.openxmlformats.org/officeDocument/2006/relationships/image" Target="../media/image99.jpeg"/><Relationship Id="rId52" Type="http://schemas.openxmlformats.org/officeDocument/2006/relationships/image" Target="../media/image10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jpeg"/><Relationship Id="rId35" Type="http://schemas.openxmlformats.org/officeDocument/2006/relationships/image" Target="../media/image91.jpeg"/><Relationship Id="rId43" Type="http://schemas.openxmlformats.org/officeDocument/2006/relationships/image" Target="../media/image98.png"/><Relationship Id="rId48" Type="http://schemas.openxmlformats.org/officeDocument/2006/relationships/image" Target="../media/image103.gif"/><Relationship Id="rId56" Type="http://schemas.openxmlformats.org/officeDocument/2006/relationships/image" Target="../media/image111.png"/><Relationship Id="rId8" Type="http://schemas.openxmlformats.org/officeDocument/2006/relationships/image" Target="../media/image64.png"/><Relationship Id="rId51" Type="http://schemas.openxmlformats.org/officeDocument/2006/relationships/image" Target="../media/image106.png"/><Relationship Id="rId3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../../Examples/ReportDesigner.pp7" TargetMode="External"/><Relationship Id="rId18" Type="http://schemas.openxmlformats.org/officeDocument/2006/relationships/image" Target="../media/image116.png"/><Relationship Id="rId26" Type="http://schemas.openxmlformats.org/officeDocument/2006/relationships/image" Target="../media/image122.png"/><Relationship Id="rId39" Type="http://schemas.openxmlformats.org/officeDocument/2006/relationships/image" Target="../media/image130.png"/><Relationship Id="rId21" Type="http://schemas.openxmlformats.org/officeDocument/2006/relationships/hyperlink" Target="http://v-platform80:81/" TargetMode="External"/><Relationship Id="rId34" Type="http://schemas.openxmlformats.org/officeDocument/2006/relationships/image" Target="../media/image126.png"/><Relationship Id="rId42" Type="http://schemas.openxmlformats.org/officeDocument/2006/relationships/image" Target="../media/image132.png"/><Relationship Id="rId47" Type="http://schemas.openxmlformats.org/officeDocument/2006/relationships/image" Target="../media/image136.png"/><Relationship Id="rId50" Type="http://schemas.openxmlformats.org/officeDocument/2006/relationships/image" Target="../media/image139.png"/><Relationship Id="rId55" Type="http://schemas.openxmlformats.org/officeDocument/2006/relationships/image" Target="../media/image144.png"/><Relationship Id="rId7" Type="http://schemas.openxmlformats.org/officeDocument/2006/relationships/hyperlink" Target="../../Examples/Security.pp7" TargetMode="External"/><Relationship Id="rId12" Type="http://schemas.openxmlformats.org/officeDocument/2006/relationships/hyperlink" Target="../../Examples/TimeSeries.pp7" TargetMode="External"/><Relationship Id="rId17" Type="http://schemas.openxmlformats.org/officeDocument/2006/relationships/hyperlink" Target="../../Examples/webStart.pp7" TargetMode="External"/><Relationship Id="rId25" Type="http://schemas.openxmlformats.org/officeDocument/2006/relationships/image" Target="../media/image121.png"/><Relationship Id="rId33" Type="http://schemas.openxmlformats.org/officeDocument/2006/relationships/hyperlink" Target="../../Examples/Addin.pptx.lnk" TargetMode="External"/><Relationship Id="rId38" Type="http://schemas.openxmlformats.org/officeDocument/2006/relationships/image" Target="../media/image129.png"/><Relationship Id="rId46" Type="http://schemas.openxmlformats.org/officeDocument/2006/relationships/image" Target="../media/image135.png"/><Relationship Id="rId59" Type="http://schemas.openxmlformats.org/officeDocument/2006/relationships/image" Target="../media/image148.png"/><Relationship Id="rId2" Type="http://schemas.openxmlformats.org/officeDocument/2006/relationships/hyperlink" Target="../../Examples/InteractiveVisualization.pp7" TargetMode="External"/><Relationship Id="rId16" Type="http://schemas.openxmlformats.org/officeDocument/2006/relationships/image" Target="../media/image115.png"/><Relationship Id="rId20" Type="http://schemas.openxmlformats.org/officeDocument/2006/relationships/image" Target="../media/image117.png"/><Relationship Id="rId29" Type="http://schemas.openxmlformats.org/officeDocument/2006/relationships/image" Target="../media/image124.png"/><Relationship Id="rId41" Type="http://schemas.openxmlformats.org/officeDocument/2006/relationships/hyperlink" Target="../../Examples/Hadoop.pp7" TargetMode="External"/><Relationship Id="rId54" Type="http://schemas.openxmlformats.org/officeDocument/2006/relationships/image" Target="../media/image143.png"/><Relationship Id="rId1" Type="http://schemas.openxmlformats.org/officeDocument/2006/relationships/slideLayout" Target="../slideLayouts/slideLayout39.xml"/><Relationship Id="rId6" Type="http://schemas.openxmlformats.org/officeDocument/2006/relationships/hyperlink" Target="../../Examples/SDK.pp7" TargetMode="External"/><Relationship Id="rId11" Type="http://schemas.openxmlformats.org/officeDocument/2006/relationships/hyperlink" Target="../../Examples/OLAP.pp7" TargetMode="External"/><Relationship Id="rId24" Type="http://schemas.openxmlformats.org/officeDocument/2006/relationships/image" Target="../media/image120.png"/><Relationship Id="rId32" Type="http://schemas.openxmlformats.org/officeDocument/2006/relationships/image" Target="../media/image125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45" Type="http://schemas.openxmlformats.org/officeDocument/2006/relationships/image" Target="../media/image134.png"/><Relationship Id="rId53" Type="http://schemas.openxmlformats.org/officeDocument/2006/relationships/image" Target="../media/image142.png"/><Relationship Id="rId58" Type="http://schemas.openxmlformats.org/officeDocument/2006/relationships/image" Target="../media/image147.png"/><Relationship Id="rId5" Type="http://schemas.openxmlformats.org/officeDocument/2006/relationships/hyperlink" Target="../../Examples/ETL.pp7" TargetMode="External"/><Relationship Id="rId15" Type="http://schemas.openxmlformats.org/officeDocument/2006/relationships/hyperlink" Target="../../Examples/DataWarehouse.pp7" TargetMode="External"/><Relationship Id="rId23" Type="http://schemas.openxmlformats.org/officeDocument/2006/relationships/image" Target="../media/image119.wmf"/><Relationship Id="rId28" Type="http://schemas.openxmlformats.org/officeDocument/2006/relationships/image" Target="../media/image123.png"/><Relationship Id="rId36" Type="http://schemas.openxmlformats.org/officeDocument/2006/relationships/image" Target="../media/image127.png"/><Relationship Id="rId49" Type="http://schemas.openxmlformats.org/officeDocument/2006/relationships/image" Target="../media/image138.png"/><Relationship Id="rId57" Type="http://schemas.openxmlformats.org/officeDocument/2006/relationships/image" Target="../media/image146.png"/><Relationship Id="rId10" Type="http://schemas.openxmlformats.org/officeDocument/2006/relationships/hyperlink" Target="../../Examples/Modelling.pp7" TargetMode="External"/><Relationship Id="rId19" Type="http://schemas.openxmlformats.org/officeDocument/2006/relationships/hyperlink" Target="../../Examples/Mobile.pp7" TargetMode="External"/><Relationship Id="rId31" Type="http://schemas.openxmlformats.org/officeDocument/2006/relationships/hyperlink" Target="../../Examples/AddIn.xlsx" TargetMode="External"/><Relationship Id="rId44" Type="http://schemas.openxmlformats.org/officeDocument/2006/relationships/image" Target="../media/image133.png"/><Relationship Id="rId52" Type="http://schemas.openxmlformats.org/officeDocument/2006/relationships/image" Target="../media/image141.png"/><Relationship Id="rId60" Type="http://schemas.openxmlformats.org/officeDocument/2006/relationships/image" Target="../media/image149.jpeg"/><Relationship Id="rId4" Type="http://schemas.openxmlformats.org/officeDocument/2006/relationships/hyperlink" Target="../../Examples/MDM.pp7" TargetMode="External"/><Relationship Id="rId9" Type="http://schemas.openxmlformats.org/officeDocument/2006/relationships/hyperlink" Target="../../Examples/MetadataManagement.pp7" TargetMode="External"/><Relationship Id="rId14" Type="http://schemas.openxmlformats.org/officeDocument/2006/relationships/hyperlink" Target="../../Examples/Dashboard.pp7" TargetMode="External"/><Relationship Id="rId22" Type="http://schemas.openxmlformats.org/officeDocument/2006/relationships/image" Target="../media/image118.wmf"/><Relationship Id="rId27" Type="http://schemas.microsoft.com/office/2007/relationships/hdphoto" Target="../media/hdphoto1.wdp"/><Relationship Id="rId30" Type="http://schemas.openxmlformats.org/officeDocument/2006/relationships/hyperlink" Target="../../Examples/Office.pp7" TargetMode="External"/><Relationship Id="rId35" Type="http://schemas.openxmlformats.org/officeDocument/2006/relationships/hyperlink" Target="../../Examples/AddIn.docx" TargetMode="External"/><Relationship Id="rId43" Type="http://schemas.openxmlformats.org/officeDocument/2006/relationships/hyperlink" Target="http://dataportal.prognoz.ru/" TargetMode="External"/><Relationship Id="rId48" Type="http://schemas.openxmlformats.org/officeDocument/2006/relationships/image" Target="../media/image137.png"/><Relationship Id="rId56" Type="http://schemas.openxmlformats.org/officeDocument/2006/relationships/image" Target="../media/image145.png"/><Relationship Id="rId8" Type="http://schemas.openxmlformats.org/officeDocument/2006/relationships/hyperlink" Target="../../Examples/BiServer.pp7" TargetMode="External"/><Relationship Id="rId51" Type="http://schemas.openxmlformats.org/officeDocument/2006/relationships/image" Target="../media/image140.png"/><Relationship Id="rId3" Type="http://schemas.openxmlformats.org/officeDocument/2006/relationships/hyperlink" Target="../../Examples/DataWarehouseWS.pp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6200" y="838200"/>
            <a:ext cx="3600450" cy="1676400"/>
          </a:xfrm>
        </p:spPr>
        <p:txBody>
          <a:bodyPr/>
          <a:lstStyle/>
          <a:p>
            <a:r>
              <a:rPr lang="ru-RU" sz="2400" dirty="0"/>
              <a:t>Современные требования к созданию региональной аналитической системы здравоохранения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152400" y="3505200"/>
            <a:ext cx="3600450" cy="1676400"/>
          </a:xfrm>
        </p:spPr>
        <p:txBody>
          <a:bodyPr/>
          <a:lstStyle/>
          <a:p>
            <a:r>
              <a:rPr lang="ru-RU" sz="1400" b="1" dirty="0" smtClean="0"/>
              <a:t>Вера Ивашкевич</a:t>
            </a:r>
          </a:p>
          <a:p>
            <a:r>
              <a:rPr lang="ru-RU" sz="1400" dirty="0" smtClean="0"/>
              <a:t>Главный менеджер по продуктам для государственного сектора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765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6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rmAutofit/>
          </a:bodyPr>
          <a:lstStyle/>
          <a:p>
            <a:r>
              <a:rPr lang="ru-RU" dirty="0" smtClean="0"/>
              <a:t>Задачи в сфере здравоохранения и </a:t>
            </a:r>
            <a:r>
              <a:rPr lang="en-US" dirty="0" smtClean="0"/>
              <a:t>BI-</a:t>
            </a:r>
            <a:r>
              <a:rPr lang="ru-RU" dirty="0" smtClean="0"/>
              <a:t>платформа</a:t>
            </a:r>
            <a:endParaRPr lang="ru-RU" sz="24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838200"/>
            <a:ext cx="8352928" cy="52295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174625" indent="-174625" algn="l" eaLnBrk="1" hangingPunct="1"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000066"/>
                </a:solidFill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Мониторинг и анализ эффективности системы здравоохранения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Мониторинг данных об услугах здравоохранения, анализ распределения услуг здравоохранения по регионам, сравнение услуг по выбранным критериям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Оценка и проведение комплексного анализа использования совокупных финансовых ресурсов в системе здравоохранения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Формирование медицинских паспортов регионов и сводных форм национального и регионального демографического и медицинского развития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Мониторинг реализации программ и проектов в сфере здравоохранения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Анализ тенденций текущих и будущих расходов на здравоохранение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Оценка величины, структуры и динамики финансовых потоков в системе здравоохранения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Анализ эффективности использования финансовых ресурсов в системе здравоохранения во взаимосвязи с показателями социально-экономического развития</a:t>
            </a: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Анализ распределения расходов по финансовым источникам системы здравоохранения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Прогнозирование финансовых потребностей сферы здравоохранения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dirty="0" smtClean="0">
                <a:solidFill>
                  <a:schemeClr val="tx1"/>
                </a:solidFill>
              </a:rPr>
              <a:t>Эффективное планирование использования финансовых ресурсов для удовлетворения потребностей населения в услугах здравоохранения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05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6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rmAutofit/>
          </a:bodyPr>
          <a:lstStyle/>
          <a:p>
            <a:r>
              <a:rPr lang="ru-RU" dirty="0" smtClean="0"/>
              <a:t>Задачи в сфере здравоохранения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en-US" dirty="0" smtClean="0"/>
              <a:t>BI</a:t>
            </a:r>
            <a:r>
              <a:rPr lang="ru-RU" dirty="0" smtClean="0"/>
              <a:t>-платформа</a:t>
            </a:r>
            <a:endParaRPr lang="ru-RU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4573" y="1306097"/>
            <a:ext cx="8679656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174625" indent="-174625" algn="l" eaLnBrk="1" hangingPunct="1"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000066"/>
                </a:solidFill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marL="265113" indent="-265113">
              <a:spcBef>
                <a:spcPts val="600"/>
              </a:spcBef>
              <a:buClr>
                <a:srgbClr val="0D0DB7"/>
              </a:buClr>
            </a:pPr>
            <a:r>
              <a:rPr lang="ru-RU" dirty="0">
                <a:solidFill>
                  <a:schemeClr val="tx1"/>
                </a:solidFill>
              </a:rPr>
              <a:t>Автоматизированный сбор данных из медицинских информационных систем, используемых в медицинских учреждениях субъектов РФ</a:t>
            </a:r>
          </a:p>
          <a:p>
            <a:pPr marL="265113" indent="-265113">
              <a:buClr>
                <a:srgbClr val="0D0DB7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Извлечение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данных из различных структурированных источников данных</a:t>
            </a:r>
          </a:p>
          <a:p>
            <a:pPr marL="265113" indent="-265113">
              <a:buClr>
                <a:srgbClr val="0D0DB7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Автоматизированный расчет на основе собранных данных значений ключевых показателей реализации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целевых</a:t>
            </a:r>
          </a:p>
          <a:p>
            <a:pPr marL="265113" indent="-265113">
              <a:buClr>
                <a:srgbClr val="0D0DB7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проведения интегральной оценки эффективности работы системы здравоохранения региона, муниципального образования, отдельного ЛПУ</a:t>
            </a:r>
          </a:p>
          <a:p>
            <a:pPr marL="265113" indent="-265113">
              <a:buClr>
                <a:srgbClr val="0D0DB7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ранжирования регионов, муниципальных образований, отдельных ЛПУ на основе интегрального показателя эффективности системы здравоохранения</a:t>
            </a:r>
          </a:p>
          <a:p>
            <a:pPr marL="265113" indent="-265113">
              <a:buClr>
                <a:srgbClr val="0D0DB7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Информационное взаимодействие с компонентами Информационно-аналитической системы Минздравсоцразвития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D:\VVS\2011-10-20\Презентация Ивакину\Snap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97" y="3789474"/>
            <a:ext cx="3820231" cy="2466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1" y="3789475"/>
            <a:ext cx="3581400" cy="2466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4573" y="876405"/>
            <a:ext cx="8522109" cy="48821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300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/>
              <a:t>Поддержка принятия решений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32604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6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rmAutofit/>
          </a:bodyPr>
          <a:lstStyle/>
          <a:p>
            <a:r>
              <a:rPr lang="ru-RU" dirty="0" smtClean="0"/>
              <a:t>Региональная информационно-</a:t>
            </a:r>
            <a:br>
              <a:rPr lang="ru-RU" dirty="0" smtClean="0"/>
            </a:br>
            <a:r>
              <a:rPr lang="ru-RU" dirty="0" smtClean="0"/>
              <a:t>аналитическая система</a:t>
            </a:r>
            <a:endParaRPr lang="ru-RU" sz="2400" dirty="0"/>
          </a:p>
        </p:txBody>
      </p:sp>
      <p:pic>
        <p:nvPicPr>
          <p:cNvPr id="1026" name="Picture 2" descr="D:\Фирменный стиль\ЛОГО jpeg cdr\ЛОГО_КМИС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34309" cy="7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999" y="1034474"/>
            <a:ext cx="8522109" cy="14619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65113" indent="-265113">
              <a:spcBef>
                <a:spcPts val="600"/>
              </a:spcBef>
              <a:buClr>
                <a:srgbClr val="0D0DB7"/>
              </a:buClr>
              <a:buFont typeface="Wingdings" pitchFamily="2" charset="2"/>
              <a:buChar char="§"/>
              <a:defRPr sz="14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marL="0" indent="0">
              <a:buNone/>
            </a:pPr>
            <a:r>
              <a:rPr lang="ru-RU" b="1" dirty="0"/>
              <a:t>Региональная информационно-аналитическая система (РИАС) </a:t>
            </a:r>
            <a:r>
              <a:rPr lang="ru-RU" dirty="0"/>
              <a:t>– это специальное программное обеспечение, предназначенное для централизованного сбора, аналитической обработки и визуального представления различной информации, характеризующей работу региональной системы здравоохранения.</a:t>
            </a:r>
          </a:p>
          <a:p>
            <a:pPr marL="0" indent="0">
              <a:buNone/>
            </a:pPr>
            <a:r>
              <a:rPr lang="ru-RU" dirty="0"/>
              <a:t>Целью разработки и внедрения РИАС является повышение эффективности и оперативности работы органов управления здравоохранения за счет предоставления удобной, наглядной и достоверной оперативной отчетности о работе системы здравоохранения.</a:t>
            </a:r>
          </a:p>
        </p:txBody>
      </p:sp>
      <p:pic>
        <p:nvPicPr>
          <p:cNvPr id="6" name="Picture 4" descr="http://www.kmis.ru/site.nsf/106b026c5d461d0bc32573b2004b631c/837198736fe9186843257eae002b59c7/Body/7.4CAC?OpenElement&amp;FieldElemFormat=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57799" y="2314995"/>
            <a:ext cx="3583781" cy="1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Информационная панель РИАС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57799" y="4382553"/>
            <a:ext cx="3583781" cy="18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0099" y="2705170"/>
            <a:ext cx="4435400" cy="3354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65113" indent="-265113">
              <a:spcBef>
                <a:spcPts val="600"/>
              </a:spcBef>
              <a:buClr>
                <a:srgbClr val="0D0DB7"/>
              </a:buClr>
              <a:buFont typeface="Wingdings" pitchFamily="2" charset="2"/>
              <a:buChar char="§"/>
              <a:defRPr sz="1400" b="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On-line</a:t>
            </a:r>
            <a:r>
              <a:rPr lang="ru-RU" dirty="0"/>
              <a:t> получение информации из различных источников</a:t>
            </a:r>
          </a:p>
          <a:p>
            <a:r>
              <a:rPr lang="ru-RU" dirty="0"/>
              <a:t>Консолидация показателей работы системы здравоохранения в едином центре данных</a:t>
            </a:r>
          </a:p>
          <a:p>
            <a:r>
              <a:rPr lang="ru-RU" dirty="0"/>
              <a:t>Простое и быстрое получение аналитических отчетов</a:t>
            </a:r>
          </a:p>
          <a:p>
            <a:r>
              <a:rPr lang="ru-RU" dirty="0"/>
              <a:t>Возможность создания и развития собственных отчетов</a:t>
            </a:r>
          </a:p>
          <a:p>
            <a:r>
              <a:rPr lang="ru-RU" dirty="0"/>
              <a:t>Доступ с любого компьютера, подключенного к Интернет (работа через </a:t>
            </a:r>
            <a:r>
              <a:rPr lang="en-US" dirty="0"/>
              <a:t>web</a:t>
            </a:r>
            <a:r>
              <a:rPr lang="ru-RU" dirty="0"/>
              <a:t>-браузер)</a:t>
            </a:r>
          </a:p>
          <a:p>
            <a:r>
              <a:rPr lang="ru-RU" dirty="0"/>
              <a:t>Мониторинг работы медицинских организаций по любым произвольным запросам (отчетам)</a:t>
            </a:r>
          </a:p>
          <a:p>
            <a:r>
              <a:rPr lang="ru-RU" dirty="0"/>
              <a:t>Гибкие возможность настройки</a:t>
            </a:r>
          </a:p>
        </p:txBody>
      </p:sp>
    </p:spTree>
    <p:extLst>
      <p:ext uri="{BB962C8B-B14F-4D97-AF65-F5344CB8AC3E}">
        <p14:creationId xmlns:p14="http://schemas.microsoft.com/office/powerpoint/2010/main" xmlns="" val="327379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Номер слайда 2"/>
          <p:cNvSpPr txBox="1">
            <a:spLocks/>
          </p:cNvSpPr>
          <p:nvPr/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6F9B80-CAA7-4612-9AA8-09086140AF76}" type="slidenum">
              <a:rPr lang="ru-RU" smtClean="0"/>
              <a:pPr/>
              <a:t>13</a:t>
            </a:fld>
            <a:endParaRPr lang="en-US" dirty="0"/>
          </a:p>
        </p:txBody>
      </p:sp>
      <p:sp>
        <p:nvSpPr>
          <p:cNvPr id="99" name="TextBox 355">
            <a:hlinkClick r:id="rId2" action="ppaction://hlinkfile"/>
          </p:cNvPr>
          <p:cNvSpPr txBox="1">
            <a:spLocks/>
          </p:cNvSpPr>
          <p:nvPr/>
        </p:nvSpPr>
        <p:spPr>
          <a:xfrm>
            <a:off x="466457" y="3475549"/>
            <a:ext cx="8113809" cy="460028"/>
          </a:xfrm>
          <a:prstGeom prst="rect">
            <a:avLst/>
          </a:prstGeom>
          <a:solidFill>
            <a:srgbClr val="8AB4CC"/>
          </a:solidFill>
        </p:spPr>
        <p:txBody>
          <a:bodyPr wrap="square" lIns="91431" tIns="45716" rIns="91431" bIns="45716" rtlCol="0" anchor="ctr">
            <a:noAutofit/>
          </a:bodyPr>
          <a:lstStyle/>
          <a:p>
            <a:pPr algn="ctr" defTabSz="913380">
              <a:lnSpc>
                <a:spcPct val="90000"/>
              </a:lnSpc>
            </a:pPr>
            <a:r>
              <a:rPr lang="ru-RU" sz="1400" dirty="0" smtClean="0">
                <a:solidFill>
                  <a:srgbClr val="FFFFFF"/>
                </a:solidFill>
              </a:rPr>
              <a:t>Управление хранилищем </a:t>
            </a:r>
            <a:r>
              <a:rPr lang="ru-RU" sz="1400" dirty="0">
                <a:solidFill>
                  <a:srgbClr val="FFFFFF"/>
                </a:solidFill>
              </a:rPr>
              <a:t>данных</a:t>
            </a:r>
          </a:p>
        </p:txBody>
      </p:sp>
      <p:sp>
        <p:nvSpPr>
          <p:cNvPr id="105" name="Прямоугольник 104">
            <a:hlinkClick r:id="rId3" action="ppaction://hlinkfile"/>
          </p:cNvPr>
          <p:cNvSpPr/>
          <p:nvPr/>
        </p:nvSpPr>
        <p:spPr>
          <a:xfrm>
            <a:off x="472906" y="4585402"/>
            <a:ext cx="8117995" cy="468668"/>
          </a:xfrm>
          <a:prstGeom prst="rect">
            <a:avLst/>
          </a:prstGeom>
          <a:solidFill>
            <a:srgbClr val="80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1" rIns="91431" bIns="45716" rtlCol="0" anchor="t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FFFFFF"/>
                </a:solidFill>
              </a:rPr>
              <a:t>Интеграционный шлюз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06" name="object 4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7068674" y="2423251"/>
            <a:ext cx="1511592" cy="656519"/>
          </a:xfrm>
          <a:prstGeom prst="rect">
            <a:avLst/>
          </a:prstGeom>
          <a:solidFill>
            <a:srgbClr val="DE8F2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380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Моделирование</a:t>
            </a:r>
            <a:endParaRPr lang="en-US" sz="950" dirty="0">
              <a:solidFill>
                <a:srgbClr val="FFFFFF"/>
              </a:solidFill>
            </a:endParaRPr>
          </a:p>
          <a:p>
            <a:pPr algn="ctr" defTabSz="913380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и прогнозирование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07" name="object 48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3767157" y="2423251"/>
            <a:ext cx="1520550" cy="656519"/>
          </a:xfrm>
          <a:prstGeom prst="rect">
            <a:avLst/>
          </a:prstGeom>
          <a:solidFill>
            <a:srgbClr val="8264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Аналитические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запросы</a:t>
            </a:r>
            <a:r>
              <a:rPr lang="en-US" sz="950" dirty="0" smtClean="0">
                <a:solidFill>
                  <a:srgbClr val="FFFFFF"/>
                </a:solidFill>
              </a:rPr>
              <a:t> </a:t>
            </a:r>
            <a:r>
              <a:rPr lang="en-US" sz="950" dirty="0">
                <a:solidFill>
                  <a:srgbClr val="FFFFFF"/>
                </a:solidFill>
              </a:rPr>
              <a:t>(OLAP)</a:t>
            </a:r>
          </a:p>
        </p:txBody>
      </p:sp>
      <p:sp>
        <p:nvSpPr>
          <p:cNvPr id="108" name="object 49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5417507" y="2423251"/>
            <a:ext cx="1521369" cy="656519"/>
          </a:xfrm>
          <a:prstGeom prst="rect">
            <a:avLst/>
          </a:prstGeom>
          <a:solidFill>
            <a:srgbClr val="CE5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Анализ временных </a:t>
            </a:r>
            <a:br>
              <a:rPr lang="ru-RU" sz="950" dirty="0">
                <a:solidFill>
                  <a:srgbClr val="FFFFFF"/>
                </a:solidFill>
              </a:rPr>
            </a:br>
            <a:r>
              <a:rPr lang="ru-RU" sz="950" dirty="0">
                <a:solidFill>
                  <a:srgbClr val="FFFFFF"/>
                </a:solidFill>
              </a:rPr>
              <a:t>рядов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09" name="object 50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2116807" y="2423251"/>
            <a:ext cx="1520550" cy="656519"/>
          </a:xfrm>
          <a:prstGeom prst="rect">
            <a:avLst/>
          </a:prstGeom>
          <a:solidFill>
            <a:srgbClr val="59AA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Отчеты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10" name="object 52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466457" y="2423251"/>
            <a:ext cx="1520550" cy="656519"/>
          </a:xfrm>
          <a:prstGeom prst="rect">
            <a:avLst/>
          </a:prstGeom>
          <a:solidFill>
            <a:srgbClr val="5082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 anchor="t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Аналитические </a:t>
            </a:r>
            <a:br>
              <a:rPr lang="ru-RU" sz="950" dirty="0">
                <a:solidFill>
                  <a:srgbClr val="FFFFFF"/>
                </a:solidFill>
              </a:rPr>
            </a:br>
            <a:r>
              <a:rPr lang="ru-RU" sz="950" dirty="0">
                <a:solidFill>
                  <a:srgbClr val="FFFFFF"/>
                </a:solidFill>
              </a:rPr>
              <a:t>панели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11" name="TextBox 9"/>
          <p:cNvSpPr txBox="1">
            <a:spLocks noChangeAspect="1"/>
          </p:cNvSpPr>
          <p:nvPr/>
        </p:nvSpPr>
        <p:spPr>
          <a:xfrm>
            <a:off x="472907" y="3199537"/>
            <a:ext cx="5292465" cy="253908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>
            <a:defPPr>
              <a:defRPr lang="ru-RU"/>
            </a:defPPr>
            <a:lvl1pPr defTabSz="913932">
              <a:defRPr sz="11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050" dirty="0" smtClean="0">
                <a:latin typeface="+mn-lt"/>
              </a:rPr>
              <a:t>Средства разработки, поддержка доступа к сторонним продуктам и интеграция данных</a:t>
            </a:r>
            <a:endParaRPr lang="ru-RU" sz="1050" dirty="0">
              <a:latin typeface="+mn-lt"/>
            </a:endParaRPr>
          </a:p>
        </p:txBody>
      </p:sp>
      <p:sp>
        <p:nvSpPr>
          <p:cNvPr id="112" name="TextBox 10"/>
          <p:cNvSpPr txBox="1">
            <a:spLocks noChangeAspect="1"/>
          </p:cNvSpPr>
          <p:nvPr/>
        </p:nvSpPr>
        <p:spPr>
          <a:xfrm>
            <a:off x="472907" y="4146380"/>
            <a:ext cx="2790178" cy="253908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>
            <a:defPPr>
              <a:defRPr lang="ru-RU"/>
            </a:defPPr>
            <a:lvl1pPr defTabSz="913932">
              <a:defRPr sz="11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050" dirty="0" smtClean="0">
                <a:latin typeface="+mn-lt"/>
              </a:rPr>
              <a:t>Администрирование</a:t>
            </a:r>
            <a:r>
              <a:rPr lang="ru-RU" sz="1050" dirty="0">
                <a:latin typeface="+mn-lt"/>
              </a:rPr>
              <a:t> </a:t>
            </a:r>
            <a:r>
              <a:rPr lang="ru-RU" sz="1050" dirty="0" smtClean="0">
                <a:latin typeface="+mn-lt"/>
              </a:rPr>
              <a:t>и средства развертывания</a:t>
            </a:r>
            <a:endParaRPr lang="ru-RU" sz="1050" dirty="0">
              <a:latin typeface="+mn-lt"/>
            </a:endParaRPr>
          </a:p>
        </p:txBody>
      </p:sp>
      <p:sp>
        <p:nvSpPr>
          <p:cNvPr id="147" name="TextBox 291"/>
          <p:cNvSpPr txBox="1">
            <a:spLocks noChangeAspect="1"/>
          </p:cNvSpPr>
          <p:nvPr/>
        </p:nvSpPr>
        <p:spPr>
          <a:xfrm>
            <a:off x="472907" y="5220297"/>
            <a:ext cx="1413434" cy="233389"/>
          </a:xfrm>
          <a:prstGeom prst="rect">
            <a:avLst/>
          </a:prstGeom>
          <a:noFill/>
        </p:spPr>
        <p:txBody>
          <a:bodyPr wrap="square" lIns="0" tIns="45716" rIns="91431" bIns="45716" rtlCol="0">
            <a:spAutoFit/>
          </a:bodyPr>
          <a:lstStyle>
            <a:defPPr>
              <a:defRPr lang="ru-RU"/>
            </a:defPPr>
            <a:lvl1pPr defTabSz="913380">
              <a:lnSpc>
                <a:spcPts val="1100"/>
              </a:lnSpc>
              <a:defRPr sz="1050" b="1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00000"/>
                </a:solidFill>
                <a:latin typeface="+mn-lt"/>
              </a:rPr>
              <a:t>Источники данных</a:t>
            </a:r>
          </a:p>
        </p:txBody>
      </p:sp>
      <p:pic>
        <p:nvPicPr>
          <p:cNvPr id="153" name="Picture 2" descr="C:\Users\Maria\Рабочий Стол\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933" y="2540088"/>
            <a:ext cx="136738" cy="1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 descr="C:\Users\Maria\Рабочий Стол\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177" y="2540214"/>
            <a:ext cx="238551" cy="17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6" descr="C:\Users\Maria\Рабочий Стол\5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801" y="2541844"/>
            <a:ext cx="218780" cy="1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3" descr="C:\Users\Maria\Рабочий Стол\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997" y="2542180"/>
            <a:ext cx="178402" cy="1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2" descr="C:\Users\Maria\Рабочий Стол\Умная аналитика на основе Prognoz Platform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811" y="2547254"/>
            <a:ext cx="193318" cy="1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Прямая соединительная линия 303"/>
          <p:cNvCxnSpPr/>
          <p:nvPr/>
        </p:nvCxnSpPr>
        <p:spPr>
          <a:xfrm>
            <a:off x="472907" y="5638800"/>
            <a:ext cx="811799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"/>
          <p:cNvSpPr txBox="1">
            <a:spLocks noChangeAspect="1"/>
          </p:cNvSpPr>
          <p:nvPr/>
        </p:nvSpPr>
        <p:spPr>
          <a:xfrm>
            <a:off x="472907" y="2158537"/>
            <a:ext cx="847339" cy="253908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/>
          <a:p>
            <a:pPr defTabSz="913932"/>
            <a:r>
              <a:rPr lang="en-US" sz="1050" b="1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BI</a:t>
            </a:r>
            <a:r>
              <a:rPr lang="ru-RU" sz="1050" b="1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-платформа</a:t>
            </a:r>
            <a:endParaRPr lang="ru-RU" sz="1050" b="1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>
            <a:off x="432000" y="0"/>
            <a:ext cx="82800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5000"/>
              </a:lnSpc>
            </a:pPr>
            <a:r>
              <a:rPr lang="ru-RU" sz="3000" dirty="0">
                <a:solidFill>
                  <a:schemeClr val="tx2"/>
                </a:solidFill>
                <a:latin typeface="Calibri Light" panose="020F0302020204030204" pitchFamily="34" charset="0"/>
              </a:rPr>
              <a:t>Региональная информационно-</a:t>
            </a:r>
            <a:br>
              <a:rPr lang="ru-RU" sz="3000" dirty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Calibri Light" panose="020F0302020204030204" pitchFamily="34" charset="0"/>
              </a:rPr>
              <a:t>аналитическая система</a:t>
            </a:r>
          </a:p>
        </p:txBody>
      </p:sp>
      <p:pic>
        <p:nvPicPr>
          <p:cNvPr id="92" name="Picture 2" descr="D:\Фирменный стиль\ЛОГО jpeg cdr\ЛОГО_КМИС2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34309" cy="7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57" y="5734360"/>
            <a:ext cx="371743" cy="371743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817768" y="5800211"/>
            <a:ext cx="218163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 smtClean="0"/>
              <a:t>Данные в виде файлов</a:t>
            </a:r>
            <a:endParaRPr lang="ru-RU" sz="950" dirty="0"/>
          </a:p>
        </p:txBody>
      </p:sp>
      <p:pic>
        <p:nvPicPr>
          <p:cNvPr id="185" name="Рисунок 18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14" y="5748729"/>
            <a:ext cx="371743" cy="371743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3689022" y="5758576"/>
            <a:ext cx="2027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 smtClean="0"/>
              <a:t>Сторонние медицинские информационные системы</a:t>
            </a:r>
            <a:endParaRPr lang="ru-RU" sz="950" dirty="0"/>
          </a:p>
        </p:txBody>
      </p:sp>
      <p:pic>
        <p:nvPicPr>
          <p:cNvPr id="187" name="Рисунок 18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83018" y="5770443"/>
            <a:ext cx="389208" cy="389208"/>
          </a:xfrm>
          <a:prstGeom prst="rect">
            <a:avLst/>
          </a:prstGeom>
        </p:spPr>
      </p:pic>
      <p:sp>
        <p:nvSpPr>
          <p:cNvPr id="188" name="TextBox 187"/>
          <p:cNvSpPr txBox="1"/>
          <p:nvPr/>
        </p:nvSpPr>
        <p:spPr>
          <a:xfrm>
            <a:off x="6341661" y="5800210"/>
            <a:ext cx="202730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 smtClean="0"/>
              <a:t>Региональная учетная система</a:t>
            </a:r>
            <a:endParaRPr lang="ru-RU" sz="950" dirty="0"/>
          </a:p>
        </p:txBody>
      </p:sp>
      <p:pic>
        <p:nvPicPr>
          <p:cNvPr id="189" name="Рисунок 18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9399" y="4589359"/>
            <a:ext cx="476030" cy="476030"/>
          </a:xfrm>
          <a:prstGeom prst="rect">
            <a:avLst/>
          </a:prstGeom>
        </p:spPr>
      </p:pic>
      <p:pic>
        <p:nvPicPr>
          <p:cNvPr id="190" name="Рисунок 18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629" y="3464028"/>
            <a:ext cx="563137" cy="563137"/>
          </a:xfrm>
          <a:prstGeom prst="rect">
            <a:avLst/>
          </a:prstGeom>
        </p:spPr>
      </p:pic>
      <p:sp>
        <p:nvSpPr>
          <p:cNvPr id="191" name="Прямоугольник 190">
            <a:hlinkClick r:id="rId3" action="ppaction://hlinkfile"/>
          </p:cNvPr>
          <p:cNvSpPr/>
          <p:nvPr/>
        </p:nvSpPr>
        <p:spPr>
          <a:xfrm>
            <a:off x="466457" y="1410854"/>
            <a:ext cx="8073921" cy="451113"/>
          </a:xfrm>
          <a:prstGeom prst="rect">
            <a:avLst/>
          </a:prstGeom>
          <a:solidFill>
            <a:srgbClr val="80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1" rIns="91431" bIns="45716" rtlCol="0" anchor="t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FFFFFF"/>
                </a:solidFill>
              </a:rPr>
              <a:t>Клиентское приложение</a:t>
            </a: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192" name="Рисунок 19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834" y="1385612"/>
            <a:ext cx="501595" cy="501595"/>
          </a:xfrm>
          <a:prstGeom prst="rect">
            <a:avLst/>
          </a:prstGeom>
        </p:spPr>
      </p:pic>
      <p:sp>
        <p:nvSpPr>
          <p:cNvPr id="193" name="TextBox 18"/>
          <p:cNvSpPr txBox="1">
            <a:spLocks noChangeAspect="1"/>
          </p:cNvSpPr>
          <p:nvPr/>
        </p:nvSpPr>
        <p:spPr>
          <a:xfrm>
            <a:off x="487182" y="1122638"/>
            <a:ext cx="1147100" cy="253908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/>
          <a:p>
            <a:pPr defTabSz="913932"/>
            <a:r>
              <a:rPr lang="ru-RU" sz="1050" b="1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Клиентский доступ</a:t>
            </a:r>
            <a:endParaRPr lang="ru-RU" sz="1050" b="1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9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559" y="210511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D5CA3"/>
                </a:solidFill>
                <a:latin typeface="Calibri Light" panose="020F0302020204030204" pitchFamily="34" charset="0"/>
                <a:ea typeface="+mj-ea"/>
                <a:cs typeface="+mj-cs"/>
              </a:rPr>
              <a:t>Наши клиенты в сфере здравоохранения</a:t>
            </a:r>
            <a:endParaRPr lang="ru-RU" sz="2800" dirty="0">
              <a:solidFill>
                <a:srgbClr val="0D5CA3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66"/>
          <p:cNvSpPr txBox="1"/>
          <p:nvPr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p</a:t>
            </a:r>
            <a:r>
              <a:rPr sz="135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r</a:t>
            </a: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ognoz.ru</a:t>
            </a:r>
            <a:endParaRPr sz="135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Tahoma"/>
            </a:endParaRPr>
          </a:p>
        </p:txBody>
      </p:sp>
      <p:pic>
        <p:nvPicPr>
          <p:cNvPr id="11" name="Picture 2" descr="C:\Users\AnnaM\Desktop\прогноз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2575051" y="534680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Номер слайда 2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836F9B80-CAA7-4612-9AA8-09086140AF76}" type="slidenum"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9" y="846420"/>
            <a:ext cx="680801" cy="680801"/>
          </a:xfrm>
          <a:prstGeom prst="rect">
            <a:avLst/>
          </a:prstGeom>
        </p:spPr>
      </p:pic>
      <p:sp>
        <p:nvSpPr>
          <p:cNvPr id="18" name="Текст 20"/>
          <p:cNvSpPr txBox="1">
            <a:spLocks/>
          </p:cNvSpPr>
          <p:nvPr/>
        </p:nvSpPr>
        <p:spPr>
          <a:xfrm>
            <a:off x="1272665" y="836299"/>
            <a:ext cx="7848600" cy="690922"/>
          </a:xfrm>
          <a:prstGeom prst="rect">
            <a:avLst/>
          </a:prstGeom>
        </p:spPr>
        <p:txBody>
          <a:bodyPr wrap="square" lIns="0" tIns="288000" rIns="0" bIns="0" anchor="b">
            <a:sp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2A8AF0"/>
              </a:buClr>
            </a:pPr>
            <a:r>
              <a:rPr lang="ru-RU" sz="1300" dirty="0" smtClean="0">
                <a:solidFill>
                  <a:srgbClr val="000000"/>
                </a:solidFill>
              </a:rPr>
              <a:t>Портал для Министерства Здравоохранения США</a:t>
            </a:r>
          </a:p>
          <a:p>
            <a:pPr marL="0" lvl="1">
              <a:buClr>
                <a:srgbClr val="2A8AF0"/>
              </a:buClr>
            </a:pPr>
            <a:r>
              <a:rPr lang="ru-RU" sz="1300" dirty="0" smtClean="0">
                <a:solidFill>
                  <a:srgbClr val="000000"/>
                </a:solidFill>
              </a:rPr>
              <a:t>Аналитические панели для руководства Министерства здравоохранения США.</a:t>
            </a:r>
            <a:endParaRPr lang="ru-RU" sz="13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1334" y="1752600"/>
            <a:ext cx="725466" cy="762000"/>
          </a:xfrm>
          <a:prstGeom prst="rect">
            <a:avLst/>
          </a:prstGeom>
        </p:spPr>
      </p:pic>
      <p:sp>
        <p:nvSpPr>
          <p:cNvPr id="27" name="Текст 20"/>
          <p:cNvSpPr txBox="1">
            <a:spLocks/>
          </p:cNvSpPr>
          <p:nvPr/>
        </p:nvSpPr>
        <p:spPr>
          <a:xfrm>
            <a:off x="1295400" y="1778365"/>
            <a:ext cx="7848600" cy="706311"/>
          </a:xfrm>
          <a:prstGeom prst="rect">
            <a:avLst/>
          </a:prstGeom>
        </p:spPr>
        <p:txBody>
          <a:bodyPr wrap="square" lIns="0" tIns="288000" rIns="0" bIns="0" anchor="b">
            <a:spAutoFit/>
          </a:bodyPr>
          <a:lstStyle>
            <a:defPPr>
              <a:defRPr lang="ru-RU"/>
            </a:defPPr>
            <a:lvl1pPr indent="0" algn="just">
              <a:spcBef>
                <a:spcPts val="0"/>
              </a:spcBef>
              <a:buFont typeface="Arial" pitchFamily="34" charset="0"/>
              <a:buNone/>
              <a:defRPr sz="1200">
                <a:latin typeface="Calibri Light" panose="020F0302020204030204" pitchFamily="34" charset="0"/>
              </a:defRPr>
            </a:lvl1pPr>
            <a:lvl2pPr marL="0" lvl="1" indent="0">
              <a:spcBef>
                <a:spcPts val="0"/>
              </a:spcBef>
              <a:buClr>
                <a:srgbClr val="2A8AF0"/>
              </a:buClr>
              <a:buFont typeface="Arial" pitchFamily="34" charset="0"/>
              <a:buNone/>
              <a:defRPr sz="130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 sz="1200">
                <a:latin typeface="Calibri Light" panose="020F0302020204030204" pitchFamily="34" charset="0"/>
              </a:defRPr>
            </a:lvl3pPr>
            <a:lvl4pPr indent="0">
              <a:spcBef>
                <a:spcPts val="0"/>
              </a:spcBef>
              <a:buFont typeface="Arial" pitchFamily="34" charset="0"/>
              <a:buNone/>
              <a:defRPr sz="1200">
                <a:latin typeface="Calibri Light" panose="020F0302020204030204" pitchFamily="34" charset="0"/>
              </a:defRPr>
            </a:lvl4pPr>
            <a:lvl5pPr indent="0">
              <a:spcBef>
                <a:spcPts val="0"/>
              </a:spcBef>
              <a:buFont typeface="Arial" pitchFamily="34" charset="0"/>
              <a:buNone/>
              <a:defRPr sz="1200">
                <a:latin typeface="Calibri Light" panose="020F03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ru-RU" dirty="0"/>
              <a:t>Всемирная организация здравоохранения</a:t>
            </a:r>
          </a:p>
          <a:p>
            <a:pPr lvl="1"/>
            <a:r>
              <a:rPr lang="ru-RU" dirty="0"/>
              <a:t>Система сбора статистики и анализа данных по показателям национальных счетов здравоохранения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34" y="2810883"/>
            <a:ext cx="954066" cy="65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Текст 20"/>
          <p:cNvSpPr txBox="1">
            <a:spLocks/>
          </p:cNvSpPr>
          <p:nvPr/>
        </p:nvSpPr>
        <p:spPr>
          <a:xfrm>
            <a:off x="1272665" y="2605130"/>
            <a:ext cx="7848600" cy="706311"/>
          </a:xfrm>
          <a:prstGeom prst="rect">
            <a:avLst/>
          </a:prstGeom>
        </p:spPr>
        <p:txBody>
          <a:bodyPr wrap="square" lIns="0" tIns="288000" rIns="0" bIns="0" anchor="b">
            <a:spAutoFit/>
          </a:bodyPr>
          <a:lstStyle>
            <a:defPPr>
              <a:defRPr lang="ru-RU"/>
            </a:defPPr>
            <a:lvl1pPr indent="0" algn="just">
              <a:spcBef>
                <a:spcPts val="0"/>
              </a:spcBef>
              <a:buFont typeface="Arial" pitchFamily="34" charset="0"/>
              <a:buNone/>
              <a:defRPr sz="1200">
                <a:latin typeface="Calibri Light" panose="020F0302020204030204" pitchFamily="34" charset="0"/>
              </a:defRPr>
            </a:lvl1pPr>
            <a:lvl2pPr marL="0" lvl="1" indent="0">
              <a:spcBef>
                <a:spcPts val="0"/>
              </a:spcBef>
              <a:buClr>
                <a:srgbClr val="2A8AF0"/>
              </a:buClr>
              <a:buFont typeface="Arial" pitchFamily="34" charset="0"/>
              <a:buNone/>
              <a:defRPr sz="130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 sz="1200">
                <a:latin typeface="Calibri Light" panose="020F0302020204030204" pitchFamily="34" charset="0"/>
              </a:defRPr>
            </a:lvl3pPr>
            <a:lvl4pPr indent="0">
              <a:spcBef>
                <a:spcPts val="0"/>
              </a:spcBef>
              <a:buFont typeface="Arial" pitchFamily="34" charset="0"/>
              <a:buNone/>
              <a:defRPr sz="1200">
                <a:latin typeface="Calibri Light" panose="020F0302020204030204" pitchFamily="34" charset="0"/>
              </a:defRPr>
            </a:lvl4pPr>
            <a:lvl5pPr indent="0">
              <a:spcBef>
                <a:spcPts val="0"/>
              </a:spcBef>
              <a:buFont typeface="Arial" pitchFamily="34" charset="0"/>
              <a:buNone/>
              <a:defRPr sz="1200">
                <a:latin typeface="Calibri Light" panose="020F03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ru-RU" dirty="0"/>
              <a:t>Минздравсоцразвития России </a:t>
            </a:r>
          </a:p>
          <a:p>
            <a:pPr lvl="1"/>
            <a:r>
              <a:rPr lang="ru-RU" dirty="0"/>
              <a:t>Система мониторинга сферы здравоохранения и оказания медицинской помощи</a:t>
            </a:r>
          </a:p>
        </p:txBody>
      </p:sp>
      <p:pic>
        <p:nvPicPr>
          <p:cNvPr id="30" name="Picture 2" descr="C:\VVS\2011-10-20\Snap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04" y="3604372"/>
            <a:ext cx="4622950" cy="2598893"/>
          </a:xfrm>
          <a:prstGeom prst="rect">
            <a:avLst/>
          </a:prstGeom>
          <a:noFill/>
          <a:ln w="12700">
            <a:solidFill>
              <a:srgbClr val="FFFFFF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VVS\2011-10-20\Презентация Ивакину\Snap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837" y="3604373"/>
            <a:ext cx="3954410" cy="2598893"/>
          </a:xfrm>
          <a:prstGeom prst="rect">
            <a:avLst/>
          </a:prstGeom>
          <a:noFill/>
          <a:ln w="12700">
            <a:solidFill>
              <a:srgbClr val="FFFFFF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38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558" y="210511"/>
            <a:ext cx="759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D5CA3"/>
                </a:solidFill>
                <a:latin typeface="Calibri Light" panose="020F0302020204030204" pitchFamily="34" charset="0"/>
                <a:ea typeface="+mj-ea"/>
                <a:cs typeface="+mj-cs"/>
              </a:rPr>
              <a:t>Наш опыт. Мониторинг ГП в здравоохранении</a:t>
            </a:r>
            <a:endParaRPr lang="ru-RU" sz="2800" dirty="0">
              <a:solidFill>
                <a:srgbClr val="0D5CA3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4572000" y="6403945"/>
            <a:ext cx="0" cy="213123"/>
          </a:xfrm>
          <a:custGeom>
            <a:avLst/>
            <a:gdLst/>
            <a:ahLst/>
            <a:cxnLst/>
            <a:rect l="l" t="t" r="r" b="b"/>
            <a:pathLst>
              <a:path h="213123">
                <a:moveTo>
                  <a:pt x="0" y="0"/>
                </a:moveTo>
                <a:lnTo>
                  <a:pt x="0" y="213123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66"/>
          <p:cNvSpPr txBox="1"/>
          <p:nvPr/>
        </p:nvSpPr>
        <p:spPr>
          <a:xfrm>
            <a:off x="4755950" y="6400164"/>
            <a:ext cx="882031" cy="196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  <a:spcBef>
                <a:spcPts val="74"/>
              </a:spcBef>
            </a:pP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p</a:t>
            </a:r>
            <a:r>
              <a:rPr sz="135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r</a:t>
            </a:r>
            <a:r>
              <a:rPr sz="13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Tahoma"/>
              </a:rPr>
              <a:t>ognoz.ru</a:t>
            </a:r>
            <a:endParaRPr sz="135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Tahoma"/>
            </a:endParaRPr>
          </a:p>
        </p:txBody>
      </p:sp>
      <p:pic>
        <p:nvPicPr>
          <p:cNvPr id="11" name="Picture 2" descr="C:\Users\AnnaM\Desktop\прогноз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97" y="6454355"/>
            <a:ext cx="1054100" cy="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2575051" y="534680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Номер слайда 2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836F9B80-CAA7-4612-9AA8-09086140AF76}" type="slidenum"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15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6009" y="733731"/>
            <a:ext cx="5018419" cy="4975800"/>
          </a:xfrm>
          <a:prstGeom prst="rect">
            <a:avLst/>
          </a:prstGeom>
          <a:noFill/>
          <a:ln w="12700">
            <a:solidFill>
              <a:srgbClr val="FFFFFF">
                <a:lumMod val="75000"/>
              </a:srgb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82306" y="2053225"/>
            <a:ext cx="4449750" cy="4245377"/>
          </a:xfrm>
          <a:prstGeom prst="rect">
            <a:avLst/>
          </a:prstGeom>
          <a:noFill/>
          <a:ln w="12700">
            <a:solidFill>
              <a:srgbClr val="FFFFFF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51070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157" y="62484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39871" y="0"/>
            <a:ext cx="3904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466165" y="2514600"/>
            <a:ext cx="4351233" cy="1338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458" marR="235480" algn="ctr">
              <a:lnSpc>
                <a:spcPts val="6005"/>
              </a:lnSpc>
              <a:spcBef>
                <a:spcPts val="300"/>
              </a:spcBef>
            </a:pPr>
            <a:r>
              <a:rPr sz="8250" baseline="1916" dirty="0">
                <a:solidFill>
                  <a:schemeClr val="accent3"/>
                </a:solidFill>
                <a:latin typeface="Calibri Light"/>
                <a:cs typeface="Calibri Light"/>
              </a:rPr>
              <a:t>Спасибо</a:t>
            </a:r>
          </a:p>
          <a:p>
            <a:pPr algn="ctr">
              <a:lnSpc>
                <a:spcPts val="4535"/>
              </a:lnSpc>
              <a:tabLst>
                <a:tab pos="584200" algn="l"/>
              </a:tabLst>
            </a:pPr>
            <a:r>
              <a:rPr sz="8250" baseline="1916" dirty="0">
                <a:solidFill>
                  <a:schemeClr val="accent3"/>
                </a:solidFill>
                <a:latin typeface="Calibri Light"/>
                <a:cs typeface="Calibri Light"/>
              </a:rPr>
              <a:t>за	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6630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6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rmAutofit/>
          </a:bodyPr>
          <a:lstStyle/>
          <a:p>
            <a:r>
              <a:rPr lang="ru-RU" dirty="0" smtClean="0"/>
              <a:t>Демонстрация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0299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531865" y="3654648"/>
            <a:ext cx="1978779" cy="2332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3099" y="3654650"/>
            <a:ext cx="1978776" cy="233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4335" y="3654648"/>
            <a:ext cx="1978775" cy="2332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3" name="object 13"/>
          <p:cNvSpPr txBox="1"/>
          <p:nvPr/>
        </p:nvSpPr>
        <p:spPr>
          <a:xfrm>
            <a:off x="420637" y="3654658"/>
            <a:ext cx="1978776" cy="2332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1858" y="1186822"/>
            <a:ext cx="1978779" cy="2332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5" name="object 15"/>
          <p:cNvSpPr txBox="1"/>
          <p:nvPr/>
        </p:nvSpPr>
        <p:spPr>
          <a:xfrm>
            <a:off x="420627" y="1186818"/>
            <a:ext cx="1978775" cy="2332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6" name="object 16"/>
          <p:cNvSpPr txBox="1"/>
          <p:nvPr/>
        </p:nvSpPr>
        <p:spPr>
          <a:xfrm>
            <a:off x="4643175" y="1186814"/>
            <a:ext cx="1978775" cy="233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7" name="object 17"/>
          <p:cNvSpPr txBox="1"/>
          <p:nvPr/>
        </p:nvSpPr>
        <p:spPr>
          <a:xfrm>
            <a:off x="6754327" y="1186818"/>
            <a:ext cx="1978779" cy="2332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0" name="object 4"/>
          <p:cNvSpPr txBox="1"/>
          <p:nvPr/>
        </p:nvSpPr>
        <p:spPr>
          <a:xfrm>
            <a:off x="2668358" y="2487197"/>
            <a:ext cx="1544157" cy="944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5">
              <a:lnSpc>
                <a:spcPts val="1450"/>
              </a:lnSpc>
              <a:spcBef>
                <a:spcPts val="102"/>
              </a:spcBef>
            </a:pP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Име</a:t>
            </a:r>
            <a:r>
              <a:rPr sz="1400" spc="-4" dirty="0" smtClean="0">
                <a:solidFill>
                  <a:schemeClr val="bg1"/>
                </a:solidFill>
                <a:latin typeface="Calibri Light"/>
                <a:cs typeface="Calibri Light"/>
              </a:rPr>
              <a:t>е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т 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опыт вн</a:t>
            </a:r>
            <a:r>
              <a:rPr sz="1400" b="1" spc="-19" dirty="0" smtClean="0">
                <a:solidFill>
                  <a:schemeClr val="bg1"/>
                </a:solidFill>
                <a:latin typeface="Calibri"/>
                <a:cs typeface="Calibri"/>
              </a:rPr>
              <a:t>е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дрения 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б</a:t>
            </a:r>
            <a:r>
              <a:rPr sz="1400" spc="-29" dirty="0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лее чем 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1500 проек</a:t>
            </a:r>
            <a:r>
              <a:rPr sz="1400" b="1" spc="-14" dirty="0" smtClean="0">
                <a:solidFill>
                  <a:schemeClr val="bg1"/>
                </a:solidFill>
                <a:latin typeface="Calibri"/>
                <a:cs typeface="Calibri"/>
              </a:rPr>
              <a:t>т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ов 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для 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450 за</a:t>
            </a:r>
            <a:r>
              <a:rPr sz="1400" b="1" spc="-19" dirty="0" smtClean="0">
                <a:solidFill>
                  <a:schemeClr val="bg1"/>
                </a:solidFill>
                <a:latin typeface="Calibri"/>
                <a:cs typeface="Calibri"/>
              </a:rPr>
              <a:t>к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азчи</a:t>
            </a:r>
            <a:r>
              <a:rPr sz="1400" b="1" spc="-25" dirty="0" smtClean="0">
                <a:solidFill>
                  <a:schemeClr val="bg1"/>
                </a:solidFill>
                <a:latin typeface="Calibri"/>
                <a:cs typeface="Calibri"/>
              </a:rPr>
              <a:t>к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ов 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в 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70 стран</a:t>
            </a:r>
            <a:r>
              <a:rPr sz="1400" b="1" spc="-9" dirty="0" smtClean="0">
                <a:solidFill>
                  <a:schemeClr val="bg1"/>
                </a:solidFill>
                <a:latin typeface="Calibri"/>
                <a:cs typeface="Calibri"/>
              </a:rPr>
              <a:t>а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х мира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6889712" y="2486664"/>
            <a:ext cx="1492339" cy="944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5">
              <a:lnSpc>
                <a:spcPts val="1450"/>
              </a:lnSpc>
              <a:spcBef>
                <a:spcPts val="102"/>
              </a:spcBef>
            </a:pPr>
            <a:r>
              <a:rPr lang="ru-RU" sz="1400" dirty="0" smtClean="0">
                <a:solidFill>
                  <a:schemeClr val="bg1"/>
                </a:solidFill>
                <a:latin typeface="Calibri Light"/>
                <a:cs typeface="Calibri Light"/>
              </a:rPr>
              <a:t>Является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1400" spc="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разраб</a:t>
            </a:r>
            <a:r>
              <a:rPr sz="1400" spc="-19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400" spc="-34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т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- </a:t>
            </a:r>
            <a:r>
              <a:rPr sz="1400" spc="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чи</a:t>
            </a:r>
            <a:r>
              <a:rPr sz="1400" spc="-4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к</a:t>
            </a:r>
            <a:r>
              <a:rPr sz="1400" spc="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ом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ru-RU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уникальной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программной пл</a:t>
            </a:r>
            <a:r>
              <a:rPr sz="1400" b="1" spc="-4" dirty="0" smtClean="0">
                <a:solidFill>
                  <a:schemeClr val="bg1"/>
                </a:solidFill>
                <a:latin typeface="Calibri"/>
                <a:cs typeface="Calibri"/>
              </a:rPr>
              <a:t>а</a:t>
            </a:r>
            <a:r>
              <a:rPr sz="1400" b="1" spc="-9" dirty="0" smtClean="0">
                <a:solidFill>
                  <a:schemeClr val="bg1"/>
                </a:solidFill>
                <a:latin typeface="Calibri"/>
                <a:cs typeface="Calibri"/>
              </a:rPr>
              <a:t>т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формы –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Prognoz 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Platform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553238" y="2500203"/>
            <a:ext cx="1594624" cy="917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6">
              <a:lnSpc>
                <a:spcPts val="1708"/>
              </a:lnSpc>
              <a:spcBef>
                <a:spcPts val="25"/>
              </a:spcBef>
            </a:pP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Раб</a:t>
            </a:r>
            <a:r>
              <a:rPr sz="1400" b="1" spc="-4" dirty="0" smtClean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тает на м</a:t>
            </a:r>
            <a:r>
              <a:rPr sz="1400" b="1" spc="-25" dirty="0" smtClean="0">
                <a:solidFill>
                  <a:schemeClr val="bg1"/>
                </a:solidFill>
                <a:latin typeface="Calibri"/>
                <a:cs typeface="Calibri"/>
              </a:rPr>
              <a:t>е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ж</a:t>
            </a:r>
            <a:r>
              <a:rPr sz="1400" b="1" spc="-19" dirty="0" smtClean="0">
                <a:solidFill>
                  <a:schemeClr val="bg1"/>
                </a:solidFill>
                <a:latin typeface="Calibri"/>
                <a:cs typeface="Calibri"/>
              </a:rPr>
              <a:t>д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у- 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1456"/>
              </a:lnSpc>
            </a:pP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нар</a:t>
            </a:r>
            <a:r>
              <a:rPr sz="1400" b="1" spc="-34" dirty="0" smtClean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дном рын</a:t>
            </a:r>
            <a:r>
              <a:rPr sz="1400" b="1" spc="-25" dirty="0" smtClean="0">
                <a:solidFill>
                  <a:schemeClr val="bg1"/>
                </a:solidFill>
                <a:latin typeface="Calibri"/>
                <a:cs typeface="Calibri"/>
              </a:rPr>
              <a:t>к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е </a:t>
            </a:r>
            <a:endParaRPr sz="13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>
              <a:lnSpc>
                <a:spcPts val="1395"/>
              </a:lnSpc>
            </a:pPr>
            <a:r>
              <a:rPr sz="135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бизнес-аналитики</a:t>
            </a:r>
            <a:endParaRPr sz="13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 marR="117710">
              <a:lnSpc>
                <a:spcPts val="1404"/>
              </a:lnSpc>
            </a:pPr>
            <a:r>
              <a:rPr sz="135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и информационных </a:t>
            </a:r>
            <a:endParaRPr sz="13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 marR="117710">
              <a:lnSpc>
                <a:spcPts val="1400"/>
              </a:lnSpc>
            </a:pPr>
            <a:r>
              <a:rPr sz="1350" spc="-9" dirty="0" smtClean="0">
                <a:solidFill>
                  <a:schemeClr val="bg1"/>
                </a:solidFill>
                <a:latin typeface="Calibri Light"/>
                <a:cs typeface="Calibri Light"/>
              </a:rPr>
              <a:t>т</a:t>
            </a:r>
            <a:r>
              <a:rPr sz="1350" spc="-19" dirty="0" smtClean="0">
                <a:solidFill>
                  <a:schemeClr val="bg1"/>
                </a:solidFill>
                <a:latin typeface="Calibri Light"/>
                <a:cs typeface="Calibri Light"/>
              </a:rPr>
              <a:t>е</a:t>
            </a:r>
            <a:r>
              <a:rPr sz="135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хн</a:t>
            </a:r>
            <a:r>
              <a:rPr sz="1350" spc="-29" dirty="0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35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логий</a:t>
            </a:r>
            <a:endParaRPr sz="13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4781534" y="2497072"/>
            <a:ext cx="1818323" cy="911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708"/>
              </a:lnSpc>
              <a:spcBef>
                <a:spcPts val="25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Развивает</a:t>
            </a:r>
            <a:r>
              <a:rPr sz="1400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широ- 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just">
              <a:lnSpc>
                <a:spcPts val="1456"/>
              </a:lnSpc>
            </a:pP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кую линейку</a:t>
            </a:r>
            <a:r>
              <a:rPr sz="1400" b="1" spc="-4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типовых 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just">
              <a:lnSpc>
                <a:spcPts val="1456"/>
              </a:lnSpc>
            </a:pP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пр</a:t>
            </a:r>
            <a:r>
              <a:rPr sz="1400" b="1" spc="-34" dirty="0" smtClean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400" b="1" spc="-19" dirty="0" smtClean="0">
                <a:solidFill>
                  <a:schemeClr val="bg1"/>
                </a:solidFill>
                <a:latin typeface="Calibri"/>
                <a:cs typeface="Calibri"/>
              </a:rPr>
              <a:t>д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ук</a:t>
            </a:r>
            <a:r>
              <a:rPr sz="1400" b="1" spc="-14" dirty="0" smtClean="0">
                <a:solidFill>
                  <a:schemeClr val="bg1"/>
                </a:solidFill>
                <a:latin typeface="Calibri"/>
                <a:cs typeface="Calibri"/>
              </a:rPr>
              <a:t>т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ов 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для </a:t>
            </a:r>
            <a:r>
              <a:rPr sz="1300" spc="-14" dirty="0" smtClean="0">
                <a:solidFill>
                  <a:schemeClr val="bg1"/>
                </a:solidFill>
                <a:latin typeface="Calibri Light"/>
                <a:cs typeface="Calibri Light"/>
              </a:rPr>
              <a:t>г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ос</a:t>
            </a:r>
            <a:r>
              <a:rPr sz="1300" spc="-50" dirty="0" smtClean="0">
                <a:solidFill>
                  <a:schemeClr val="bg1"/>
                </a:solidFill>
                <a:latin typeface="Calibri Light"/>
                <a:cs typeface="Calibri Light"/>
              </a:rPr>
              <a:t>у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дар- </a:t>
            </a:r>
            <a:endParaRPr sz="13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 algn="just">
              <a:lnSpc>
                <a:spcPts val="1333"/>
              </a:lnSpc>
            </a:pPr>
            <a:r>
              <a:rPr sz="1300" spc="-49" dirty="0" smtClean="0">
                <a:solidFill>
                  <a:schemeClr val="bg1"/>
                </a:solidFill>
                <a:latin typeface="Calibri Light"/>
                <a:cs typeface="Calibri Light"/>
              </a:rPr>
              <a:t>ственног</a:t>
            </a:r>
            <a:r>
              <a:rPr sz="1300" spc="-77" dirty="0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300" spc="-25" dirty="0" smtClean="0">
                <a:solidFill>
                  <a:schemeClr val="bg1"/>
                </a:solidFill>
                <a:latin typeface="Calibri Light"/>
                <a:cs typeface="Calibri Light"/>
              </a:rPr>
              <a:t>,</a:t>
            </a:r>
            <a:r>
              <a:rPr sz="1300" spc="-23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1300" spc="-45" dirty="0" smtClean="0">
                <a:solidFill>
                  <a:schemeClr val="bg1"/>
                </a:solidFill>
                <a:latin typeface="Calibri Light"/>
                <a:cs typeface="Calibri Light"/>
              </a:rPr>
              <a:t>к</a:t>
            </a:r>
            <a:r>
              <a:rPr sz="1300" spc="-47" dirty="0" smtClean="0">
                <a:solidFill>
                  <a:schemeClr val="bg1"/>
                </a:solidFill>
                <a:latin typeface="Calibri Light"/>
                <a:cs typeface="Calibri Light"/>
              </a:rPr>
              <a:t>орпор</a:t>
            </a:r>
            <a:r>
              <a:rPr sz="1300" spc="-57" dirty="0" smtClean="0">
                <a:solidFill>
                  <a:schemeClr val="bg1"/>
                </a:solidFill>
                <a:latin typeface="Calibri Light"/>
                <a:cs typeface="Calibri Light"/>
              </a:rPr>
              <a:t>а</a:t>
            </a:r>
            <a:r>
              <a:rPr sz="1300" spc="-44" dirty="0" smtClean="0">
                <a:solidFill>
                  <a:schemeClr val="bg1"/>
                </a:solidFill>
                <a:latin typeface="Calibri Light"/>
                <a:cs typeface="Calibri Light"/>
              </a:rPr>
              <a:t>тивно</a:t>
            </a:r>
            <a:r>
              <a:rPr sz="1300" spc="-45" dirty="0" smtClean="0">
                <a:solidFill>
                  <a:schemeClr val="bg1"/>
                </a:solidFill>
                <a:latin typeface="Calibri Light"/>
                <a:cs typeface="Calibri Light"/>
              </a:rPr>
              <a:t>г</a:t>
            </a:r>
            <a:r>
              <a:rPr sz="1300" spc="-47" dirty="0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300" spc="-20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endParaRPr sz="13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 algn="just">
              <a:lnSpc>
                <a:spcPts val="1352"/>
              </a:lnSpc>
            </a:pPr>
            <a:r>
              <a:rPr sz="1300" spc="-20" dirty="0" smtClean="0">
                <a:solidFill>
                  <a:schemeClr val="bg1"/>
                </a:solidFill>
                <a:latin typeface="Calibri Light"/>
                <a:cs typeface="Calibri Light"/>
              </a:rPr>
              <a:t>и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 финан</a:t>
            </a:r>
            <a:r>
              <a:rPr sz="1300" spc="-14" dirty="0" smtClean="0">
                <a:solidFill>
                  <a:schemeClr val="bg1"/>
                </a:solidFill>
                <a:latin typeface="Calibri Light"/>
                <a:cs typeface="Calibri Light"/>
              </a:rPr>
              <a:t>с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ово</a:t>
            </a:r>
            <a:r>
              <a:rPr sz="1300" spc="-14" dirty="0" smtClean="0">
                <a:solidFill>
                  <a:schemeClr val="bg1"/>
                </a:solidFill>
                <a:latin typeface="Calibri Light"/>
                <a:cs typeface="Calibri Light"/>
              </a:rPr>
              <a:t>г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о сек</a:t>
            </a:r>
            <a:r>
              <a:rPr sz="1300" spc="-14" dirty="0" smtClean="0">
                <a:solidFill>
                  <a:schemeClr val="bg1"/>
                </a:solidFill>
                <a:latin typeface="Calibri Light"/>
                <a:cs typeface="Calibri Light"/>
              </a:rPr>
              <a:t>т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оров</a:t>
            </a:r>
            <a:endParaRPr sz="1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6886938" y="4946282"/>
            <a:ext cx="1544544" cy="94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3">
              <a:lnSpc>
                <a:spcPts val="1450"/>
              </a:lnSpc>
              <a:spcBef>
                <a:spcPts val="102"/>
              </a:spcBef>
            </a:pP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П</a:t>
            </a:r>
            <a:r>
              <a:rPr sz="1400" spc="-19" dirty="0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400" spc="39" dirty="0" smtClean="0">
                <a:solidFill>
                  <a:schemeClr val="bg1"/>
                </a:solidFill>
                <a:latin typeface="Calibri Light"/>
                <a:cs typeface="Calibri Light"/>
              </a:rPr>
              <a:t>д</a:t>
            </a:r>
            <a:r>
              <a:rPr sz="1400" spc="-9" dirty="0" smtClean="0">
                <a:solidFill>
                  <a:schemeClr val="bg1"/>
                </a:solidFill>
                <a:latin typeface="Calibri Light"/>
                <a:cs typeface="Calibri Light"/>
              </a:rPr>
              <a:t>д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е</a:t>
            </a:r>
            <a:r>
              <a:rPr sz="1400" spc="-9" dirty="0" smtClean="0">
                <a:solidFill>
                  <a:schemeClr val="bg1"/>
                </a:solidFill>
                <a:latin typeface="Calibri Light"/>
                <a:cs typeface="Calibri Light"/>
              </a:rPr>
              <a:t>р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жива</a:t>
            </a:r>
            <a:r>
              <a:rPr sz="1400" spc="-4" dirty="0" smtClean="0">
                <a:solidFill>
                  <a:schemeClr val="bg1"/>
                </a:solidFill>
                <a:latin typeface="Calibri Light"/>
                <a:cs typeface="Calibri Light"/>
              </a:rPr>
              <a:t>е</a:t>
            </a:r>
            <a:r>
              <a:rPr sz="14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т 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профе</a:t>
            </a:r>
            <a:r>
              <a:rPr sz="1400" b="1" spc="-9" dirty="0" smtClean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сиональное сооб</a:t>
            </a:r>
            <a:r>
              <a:rPr sz="1400" b="1" spc="-14" dirty="0" smtClean="0">
                <a:solidFill>
                  <a:schemeClr val="bg1"/>
                </a:solidFill>
                <a:latin typeface="Calibri"/>
                <a:cs typeface="Calibri"/>
              </a:rPr>
              <a:t>щ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ество партнеров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19856">
              <a:lnSpc>
                <a:spcPts val="1540"/>
              </a:lnSpc>
              <a:spcBef>
                <a:spcPts val="4"/>
              </a:spcBef>
            </a:pPr>
            <a:r>
              <a:rPr sz="2100" spc="0" baseline="1950" dirty="0" smtClean="0">
                <a:solidFill>
                  <a:schemeClr val="bg1"/>
                </a:solidFill>
                <a:latin typeface="Calibri Light"/>
                <a:cs typeface="Calibri Light"/>
              </a:rPr>
              <a:t>по всему ми</a:t>
            </a:r>
            <a:r>
              <a:rPr sz="2100" spc="-14" baseline="1950" dirty="0" smtClean="0">
                <a:solidFill>
                  <a:schemeClr val="bg1"/>
                </a:solidFill>
                <a:latin typeface="Calibri Light"/>
                <a:cs typeface="Calibri Light"/>
              </a:rPr>
              <a:t>р</a:t>
            </a:r>
            <a:r>
              <a:rPr sz="2100" spc="0" baseline="1950" dirty="0" smtClean="0">
                <a:solidFill>
                  <a:schemeClr val="bg1"/>
                </a:solidFill>
                <a:latin typeface="Calibri Light"/>
                <a:cs typeface="Calibri Light"/>
              </a:rPr>
              <a:t>у</a:t>
            </a:r>
            <a:endParaRPr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559678" y="4959317"/>
            <a:ext cx="1780733" cy="885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3">
              <a:lnSpc>
                <a:spcPts val="1708"/>
              </a:lnSpc>
              <a:spcBef>
                <a:spcPts val="25"/>
              </a:spcBef>
            </a:pP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Лиди</a:t>
            </a:r>
            <a:r>
              <a:rPr sz="1400" b="1" spc="-14" dirty="0" smtClean="0">
                <a:solidFill>
                  <a:schemeClr val="bg1"/>
                </a:solidFill>
                <a:latin typeface="Calibri"/>
                <a:cs typeface="Calibri"/>
              </a:rPr>
              <a:t>ру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ет в рейтин</a:t>
            </a:r>
            <a:r>
              <a:rPr sz="1400" b="1" spc="-14" dirty="0" smtClean="0">
                <a:solidFill>
                  <a:schemeClr val="bg1"/>
                </a:solidFill>
                <a:latin typeface="Calibri"/>
                <a:cs typeface="Calibri"/>
              </a:rPr>
              <a:t>г</a:t>
            </a:r>
            <a:r>
              <a:rPr sz="1400" b="1" spc="-4" dirty="0" smtClean="0">
                <a:solidFill>
                  <a:schemeClr val="bg1"/>
                </a:solidFill>
                <a:latin typeface="Calibri"/>
                <a:cs typeface="Calibri"/>
              </a:rPr>
              <a:t>а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х </a:t>
            </a:r>
            <a:endParaRPr sz="13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>
              <a:lnSpc>
                <a:spcPts val="1333"/>
              </a:lnSpc>
            </a:pP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в се</a:t>
            </a:r>
            <a:r>
              <a:rPr sz="1300" spc="-9" dirty="0" smtClean="0">
                <a:solidFill>
                  <a:schemeClr val="bg1"/>
                </a:solidFill>
                <a:latin typeface="Calibri Light"/>
                <a:cs typeface="Calibri Light"/>
              </a:rPr>
              <a:t>г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мент</a:t>
            </a:r>
            <a:r>
              <a:rPr sz="1300" spc="-9" dirty="0" smtClean="0">
                <a:solidFill>
                  <a:schemeClr val="bg1"/>
                </a:solidFill>
                <a:latin typeface="Calibri Light"/>
                <a:cs typeface="Calibri Light"/>
              </a:rPr>
              <a:t>а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х бизнес- </a:t>
            </a:r>
            <a:endParaRPr sz="13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>
              <a:lnSpc>
                <a:spcPts val="1352"/>
              </a:lnSpc>
            </a:pP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аналитики и разраб</a:t>
            </a:r>
            <a:r>
              <a:rPr sz="1300" spc="-14" dirty="0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тки </a:t>
            </a:r>
            <a:endParaRPr sz="13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>
              <a:lnSpc>
                <a:spcPts val="1352"/>
              </a:lnSpc>
            </a:pP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за</a:t>
            </a:r>
            <a:r>
              <a:rPr sz="1300" spc="-9" dirty="0" smtClean="0">
                <a:solidFill>
                  <a:schemeClr val="bg1"/>
                </a:solidFill>
                <a:latin typeface="Calibri Light"/>
                <a:cs typeface="Calibri Light"/>
              </a:rPr>
              <a:t>к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азно</a:t>
            </a:r>
            <a:r>
              <a:rPr sz="1300" spc="-14" dirty="0" smtClean="0">
                <a:solidFill>
                  <a:schemeClr val="bg1"/>
                </a:solidFill>
                <a:latin typeface="Calibri Light"/>
                <a:cs typeface="Calibri Light"/>
              </a:rPr>
              <a:t>г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о программно</a:t>
            </a:r>
            <a:r>
              <a:rPr sz="1300" spc="-19" dirty="0" smtClean="0">
                <a:solidFill>
                  <a:schemeClr val="bg1"/>
                </a:solidFill>
                <a:latin typeface="Calibri Light"/>
                <a:cs typeface="Calibri Light"/>
              </a:rPr>
              <a:t>г</a:t>
            </a: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о </a:t>
            </a:r>
            <a:endParaRPr sz="13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>
              <a:lnSpc>
                <a:spcPts val="1352"/>
              </a:lnSpc>
            </a:pPr>
            <a:r>
              <a:rPr sz="130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обеспечения</a:t>
            </a:r>
            <a:endParaRPr sz="1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6" name="object 10"/>
          <p:cNvSpPr txBox="1"/>
          <p:nvPr/>
        </p:nvSpPr>
        <p:spPr>
          <a:xfrm>
            <a:off x="2590800" y="4949716"/>
            <a:ext cx="1860497" cy="740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Calibri Light"/>
                <a:cs typeface="Calibri Light"/>
              </a:rPr>
              <a:t>Предлагает российские </a:t>
            </a:r>
            <a:r>
              <a:rPr lang="ru-RU" sz="1400" b="1" dirty="0">
                <a:solidFill>
                  <a:schemeClr val="bg1"/>
                </a:solidFill>
                <a:latin typeface="Calibri"/>
                <a:cs typeface="Calibri"/>
              </a:rPr>
              <a:t>разработки, конкурентоспособные на мировом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ИТ-рынке</a:t>
            </a:r>
            <a:endParaRPr lang="ru-RU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4778333" y="4959821"/>
            <a:ext cx="1596257" cy="924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8">
              <a:lnSpc>
                <a:spcPts val="1708"/>
              </a:lnSpc>
              <a:spcBef>
                <a:spcPts val="30"/>
              </a:spcBef>
            </a:pP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400" b="1" spc="-25" dirty="0" smtClean="0">
                <a:solidFill>
                  <a:schemeClr val="bg1"/>
                </a:solidFill>
                <a:latin typeface="Calibri"/>
                <a:cs typeface="Calibri"/>
              </a:rPr>
              <a:t>б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ладает собствен- 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1454"/>
              </a:lnSpc>
            </a:pPr>
            <a:r>
              <a:rPr sz="1400" b="1" spc="0" dirty="0" err="1" smtClean="0">
                <a:solidFill>
                  <a:schemeClr val="bg1"/>
                </a:solidFill>
                <a:latin typeface="Calibri"/>
                <a:cs typeface="Calibri"/>
              </a:rPr>
              <a:t>ным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spc="0" dirty="0" err="1" smtClean="0">
                <a:solidFill>
                  <a:schemeClr val="bg1"/>
                </a:solidFill>
                <a:latin typeface="Calibri"/>
                <a:cs typeface="Calibri"/>
              </a:rPr>
              <a:t>н</a:t>
            </a:r>
            <a:r>
              <a:rPr sz="1400" b="1" spc="-14" dirty="0" err="1" smtClean="0">
                <a:solidFill>
                  <a:schemeClr val="bg1"/>
                </a:solidFill>
                <a:latin typeface="Calibri"/>
                <a:cs typeface="Calibri"/>
              </a:rPr>
              <a:t>а</a:t>
            </a:r>
            <a:r>
              <a:rPr sz="1400" b="1" spc="0" dirty="0" err="1" smtClean="0">
                <a:solidFill>
                  <a:schemeClr val="bg1"/>
                </a:solidFill>
                <a:latin typeface="Calibri"/>
                <a:cs typeface="Calibri"/>
              </a:rPr>
              <a:t>учн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о-методологическим</a:t>
            </a:r>
            <a:r>
              <a:rPr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1454"/>
              </a:lnSpc>
            </a:pPr>
            <a:r>
              <a:rPr lang="ru-RU" sz="1400" b="1" spc="-9" dirty="0" smtClean="0">
                <a:solidFill>
                  <a:schemeClr val="bg1"/>
                </a:solidFill>
                <a:latin typeface="Calibri"/>
                <a:cs typeface="Calibri"/>
              </a:rPr>
              <a:t>центром</a:t>
            </a:r>
            <a:endParaRPr sz="13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005-842A-4BF4-ADF2-722E0B5DC67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Компания «Прогноз» сегодня</a:t>
            </a:r>
          </a:p>
        </p:txBody>
      </p:sp>
    </p:spTree>
    <p:extLst>
      <p:ext uri="{BB962C8B-B14F-4D97-AF65-F5344CB8AC3E}">
        <p14:creationId xmlns:p14="http://schemas.microsoft.com/office/powerpoint/2010/main" xmlns="" val="33715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Заголовок 150"/>
          <p:cNvSpPr>
            <a:spLocks noGrp="1"/>
          </p:cNvSpPr>
          <p:nvPr>
            <p:ph type="title"/>
          </p:nvPr>
        </p:nvSpPr>
        <p:spPr>
          <a:xfrm>
            <a:off x="432001" y="0"/>
            <a:ext cx="8317638" cy="1173600"/>
          </a:xfrm>
        </p:spPr>
        <p:txBody>
          <a:bodyPr/>
          <a:lstStyle/>
          <a:p>
            <a:r>
              <a:rPr lang="ru-RU" dirty="0"/>
              <a:t>«Прогноз» – один из ведущих BI-разработчиков</a:t>
            </a:r>
          </a:p>
        </p:txBody>
      </p:sp>
      <p:sp>
        <p:nvSpPr>
          <p:cNvPr id="79" name="object 14"/>
          <p:cNvSpPr txBox="1"/>
          <p:nvPr/>
        </p:nvSpPr>
        <p:spPr>
          <a:xfrm>
            <a:off x="607557" y="1464323"/>
            <a:ext cx="3084149" cy="796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800" spc="13" baseline="3034" dirty="0">
                <a:solidFill>
                  <a:srgbClr val="0E5DA2"/>
                </a:solidFill>
                <a:cs typeface="Calibri Light"/>
              </a:rPr>
              <a:t>«</a:t>
            </a:r>
            <a:r>
              <a:rPr sz="4800" spc="13" baseline="3034" dirty="0" err="1" smtClean="0">
                <a:solidFill>
                  <a:srgbClr val="0E5DA2"/>
                </a:solidFill>
                <a:cs typeface="Calibri Light"/>
              </a:rPr>
              <a:t>Прогно</a:t>
            </a:r>
            <a:r>
              <a:rPr lang="ru-RU" sz="4800" spc="13" baseline="3034" dirty="0" smtClean="0">
                <a:solidFill>
                  <a:srgbClr val="0E5DA2"/>
                </a:solidFill>
                <a:cs typeface="Calibri Light"/>
              </a:rPr>
              <a:t>з» №1</a:t>
            </a:r>
            <a:endParaRPr sz="4800" dirty="0">
              <a:solidFill>
                <a:srgbClr val="0E5DA2"/>
              </a:solidFill>
              <a:cs typeface="Calibri Light"/>
            </a:endParaRPr>
          </a:p>
        </p:txBody>
      </p:sp>
      <p:sp>
        <p:nvSpPr>
          <p:cNvPr id="87" name="object 22"/>
          <p:cNvSpPr txBox="1"/>
          <p:nvPr/>
        </p:nvSpPr>
        <p:spPr>
          <a:xfrm>
            <a:off x="669316" y="1984067"/>
            <a:ext cx="3301924" cy="531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spc="9" baseline="2100" dirty="0" smtClean="0">
                <a:solidFill>
                  <a:srgbClr val="144570"/>
                </a:solidFill>
                <a:cs typeface="Calibri Light"/>
              </a:rPr>
              <a:t>в</a:t>
            </a:r>
            <a:r>
              <a:rPr lang="ru-RU" sz="2200" spc="9" dirty="0" smtClean="0">
                <a:solidFill>
                  <a:srgbClr val="144570"/>
                </a:solidFill>
                <a:cs typeface="Calibri Light"/>
              </a:rPr>
              <a:t> </a:t>
            </a:r>
            <a:r>
              <a:rPr lang="ru-RU" sz="2200" spc="9" baseline="2100" dirty="0" smtClean="0">
                <a:solidFill>
                  <a:srgbClr val="144570"/>
                </a:solidFill>
                <a:cs typeface="Calibri Light"/>
              </a:rPr>
              <a:t>рейтинге</a:t>
            </a:r>
            <a:r>
              <a:rPr sz="2200" baseline="2100" dirty="0" smtClean="0">
                <a:solidFill>
                  <a:srgbClr val="144570"/>
                </a:solidFill>
                <a:cs typeface="Calibri Light"/>
              </a:rPr>
              <a:t> </a:t>
            </a:r>
            <a:r>
              <a:rPr lang="ru-RU" sz="2200" baseline="2100" dirty="0" smtClean="0">
                <a:solidFill>
                  <a:srgbClr val="144570"/>
                </a:solidFill>
                <a:cs typeface="Calibri Light"/>
              </a:rPr>
              <a:t>крупнейших поставщиков </a:t>
            </a:r>
            <a:r>
              <a:rPr lang="en-US" sz="2200" baseline="2100" dirty="0" smtClean="0">
                <a:solidFill>
                  <a:srgbClr val="144570"/>
                </a:solidFill>
                <a:cs typeface="Calibri Light"/>
              </a:rPr>
              <a:t>BI-</a:t>
            </a:r>
            <a:r>
              <a:rPr lang="ru-RU" sz="2200" baseline="2100" dirty="0" smtClean="0">
                <a:solidFill>
                  <a:srgbClr val="144570"/>
                </a:solidFill>
                <a:cs typeface="Calibri Light"/>
              </a:rPr>
              <a:t>решений в России, </a:t>
            </a:r>
            <a:r>
              <a:rPr sz="2200" baseline="2100" dirty="0" smtClean="0">
                <a:solidFill>
                  <a:srgbClr val="144570"/>
                </a:solidFill>
                <a:cs typeface="Calibri Light"/>
              </a:rPr>
              <a:t>201</a:t>
            </a:r>
            <a:r>
              <a:rPr lang="ru-RU" sz="2200" baseline="2100" dirty="0" smtClean="0">
                <a:solidFill>
                  <a:srgbClr val="144570"/>
                </a:solidFill>
                <a:cs typeface="Calibri Light"/>
              </a:rPr>
              <a:t>5</a:t>
            </a:r>
            <a:endParaRPr sz="2200" baseline="2100" dirty="0">
              <a:solidFill>
                <a:srgbClr val="144570"/>
              </a:solidFill>
              <a:cs typeface="Calibri Light"/>
            </a:endParaRPr>
          </a:p>
        </p:txBody>
      </p:sp>
      <p:sp>
        <p:nvSpPr>
          <p:cNvPr id="197" name="object 27"/>
          <p:cNvSpPr txBox="1"/>
          <p:nvPr/>
        </p:nvSpPr>
        <p:spPr>
          <a:xfrm>
            <a:off x="1337101" y="3429000"/>
            <a:ext cx="1966353" cy="4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6" marR="15238">
              <a:lnSpc>
                <a:spcPts val="1245"/>
              </a:lnSpc>
              <a:spcBef>
                <a:spcPts val="62"/>
              </a:spcBef>
              <a:spcAft>
                <a:spcPts val="300"/>
              </a:spcAft>
            </a:pPr>
            <a:r>
              <a:rPr sz="2400" spc="9" baseline="2482" dirty="0">
                <a:solidFill>
                  <a:srgbClr val="0D5CA3"/>
                </a:solidFill>
                <a:cs typeface="Calibri Light"/>
              </a:rPr>
              <a:t>Пе</a:t>
            </a:r>
            <a:r>
              <a:rPr sz="2400" spc="4" baseline="2482" dirty="0">
                <a:solidFill>
                  <a:srgbClr val="0D5CA3"/>
                </a:solidFill>
                <a:cs typeface="Calibri Light"/>
              </a:rPr>
              <a:t>рво</a:t>
            </a:r>
            <a:r>
              <a:rPr sz="2400" baseline="2482" dirty="0">
                <a:solidFill>
                  <a:srgbClr val="0D5CA3"/>
                </a:solidFill>
                <a:cs typeface="Calibri Light"/>
              </a:rPr>
              <a:t>е </a:t>
            </a:r>
            <a:r>
              <a:rPr sz="2400" spc="9" baseline="2482" dirty="0">
                <a:solidFill>
                  <a:srgbClr val="0D5CA3"/>
                </a:solidFill>
                <a:cs typeface="Calibri Light"/>
              </a:rPr>
              <a:t>мес</a:t>
            </a:r>
            <a:r>
              <a:rPr sz="2400" spc="-4" baseline="2482" dirty="0">
                <a:solidFill>
                  <a:srgbClr val="0D5CA3"/>
                </a:solidFill>
                <a:cs typeface="Calibri Light"/>
              </a:rPr>
              <a:t>т</a:t>
            </a:r>
            <a:r>
              <a:rPr sz="2400" baseline="2482" dirty="0">
                <a:solidFill>
                  <a:srgbClr val="0D5CA3"/>
                </a:solidFill>
                <a:cs typeface="Calibri Light"/>
              </a:rPr>
              <a:t>о</a:t>
            </a:r>
            <a:endParaRPr sz="2400" dirty="0">
              <a:solidFill>
                <a:srgbClr val="000000"/>
              </a:solidFill>
              <a:cs typeface="Calibri Light"/>
            </a:endParaRPr>
          </a:p>
          <a:p>
            <a:pPr marL="12722" marR="15238">
              <a:lnSpc>
                <a:spcPts val="825"/>
              </a:lnSpc>
              <a:spcAft>
                <a:spcPts val="200"/>
              </a:spcAft>
            </a:pP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п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о д</a:t>
            </a:r>
            <a:r>
              <a:rPr sz="1300" spc="-9" baseline="3413" dirty="0">
                <a:solidFill>
                  <a:srgbClr val="383630"/>
                </a:solidFill>
                <a:cs typeface="Calibri Light"/>
              </a:rPr>
              <a:t>о</a:t>
            </a:r>
            <a:r>
              <a:rPr sz="1300" spc="-19" baseline="3413" dirty="0">
                <a:solidFill>
                  <a:srgbClr val="383630"/>
                </a:solidFill>
                <a:cs typeface="Calibri Light"/>
              </a:rPr>
              <a:t>х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од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а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м в 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рейтин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ге к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омпани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й</a:t>
            </a:r>
            <a:endParaRPr sz="1300" dirty="0">
              <a:solidFill>
                <a:srgbClr val="000000"/>
              </a:solidFill>
              <a:cs typeface="Calibri Light"/>
            </a:endParaRPr>
          </a:p>
          <a:p>
            <a:pPr marL="12700">
              <a:lnSpc>
                <a:spcPts val="835"/>
              </a:lnSpc>
              <a:spcAft>
                <a:spcPts val="200"/>
              </a:spcAft>
            </a:pP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российс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к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о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го р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ын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ка 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ав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то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м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ат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изаци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и</a:t>
            </a:r>
            <a:r>
              <a:rPr sz="1300" spc="14" baseline="3413" dirty="0">
                <a:solidFill>
                  <a:srgbClr val="383630"/>
                </a:solidFill>
                <a:cs typeface="Calibri Light"/>
              </a:rPr>
              <a:t> </a:t>
            </a:r>
            <a:r>
              <a:rPr sz="1300" spc="34" baseline="3413" dirty="0">
                <a:solidFill>
                  <a:srgbClr val="383630"/>
                </a:solidFill>
                <a:cs typeface="Calibri Light"/>
              </a:rPr>
              <a:t>B</a:t>
            </a:r>
            <a:r>
              <a:rPr sz="1300" baseline="3413" dirty="0">
                <a:solidFill>
                  <a:srgbClr val="383630"/>
                </a:solidFill>
                <a:cs typeface="Calibri Light"/>
              </a:rPr>
              <a:t>I</a:t>
            </a:r>
            <a:endParaRPr sz="1300" dirty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198" name="object 28"/>
          <p:cNvSpPr txBox="1"/>
          <p:nvPr/>
        </p:nvSpPr>
        <p:spPr>
          <a:xfrm>
            <a:off x="4257253" y="3442527"/>
            <a:ext cx="2128180" cy="376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6" marR="15238">
              <a:lnSpc>
                <a:spcPts val="1245"/>
              </a:lnSpc>
              <a:spcBef>
                <a:spcPts val="62"/>
              </a:spcBef>
              <a:spcAft>
                <a:spcPts val="300"/>
              </a:spcAft>
            </a:pPr>
            <a:r>
              <a:rPr lang="ru-RU" sz="2400" spc="9" baseline="2482" dirty="0">
                <a:solidFill>
                  <a:srgbClr val="0D5CA3"/>
                </a:solidFill>
                <a:cs typeface="Calibri Light"/>
              </a:rPr>
              <a:t>Первое место</a:t>
            </a:r>
            <a:endParaRPr sz="2400" spc="9" baseline="2482" dirty="0">
              <a:solidFill>
                <a:srgbClr val="0D5CA3"/>
              </a:solidFill>
              <a:cs typeface="Calibri Light"/>
            </a:endParaRPr>
          </a:p>
          <a:p>
            <a:pPr marL="12759">
              <a:lnSpc>
                <a:spcPts val="825"/>
              </a:lnSpc>
              <a:spcAft>
                <a:spcPts val="200"/>
              </a:spcAft>
            </a:pP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в </a:t>
            </a:r>
            <a:r>
              <a:rPr lang="ru-RU" sz="1300" spc="4" baseline="3413" dirty="0" smtClean="0">
                <a:solidFill>
                  <a:srgbClr val="383630"/>
                </a:solidFill>
                <a:cs typeface="Calibri Light"/>
              </a:rPr>
              <a:t>рейтинге российских разработчиков</a:t>
            </a:r>
            <a:endParaRPr sz="1300" spc="4" baseline="3413" dirty="0">
              <a:solidFill>
                <a:srgbClr val="383630"/>
              </a:solidFill>
              <a:cs typeface="Calibri Light"/>
            </a:endParaRPr>
          </a:p>
          <a:p>
            <a:pPr marL="12700" marR="15238">
              <a:lnSpc>
                <a:spcPts val="835"/>
              </a:lnSpc>
              <a:spcAft>
                <a:spcPts val="200"/>
              </a:spcAft>
            </a:pPr>
            <a:r>
              <a:rPr lang="ru-RU" sz="1300" spc="4" baseline="3413" dirty="0" smtClean="0">
                <a:solidFill>
                  <a:srgbClr val="383630"/>
                </a:solidFill>
                <a:cs typeface="Calibri Light"/>
              </a:rPr>
              <a:t>заказного</a:t>
            </a:r>
            <a:r>
              <a:rPr sz="1300" spc="4" baseline="3413" dirty="0" smtClean="0">
                <a:solidFill>
                  <a:srgbClr val="383630"/>
                </a:solidFill>
                <a:cs typeface="Calibri Light"/>
              </a:rPr>
              <a:t> </a:t>
            </a: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программного обеспечения</a:t>
            </a:r>
          </a:p>
        </p:txBody>
      </p:sp>
      <p:sp>
        <p:nvSpPr>
          <p:cNvPr id="199" name="object 29"/>
          <p:cNvSpPr txBox="1"/>
          <p:nvPr/>
        </p:nvSpPr>
        <p:spPr>
          <a:xfrm>
            <a:off x="7239000" y="3442527"/>
            <a:ext cx="1981179" cy="37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6" marR="15238">
              <a:lnSpc>
                <a:spcPts val="1245"/>
              </a:lnSpc>
              <a:spcBef>
                <a:spcPts val="62"/>
              </a:spcBef>
              <a:spcAft>
                <a:spcPts val="300"/>
              </a:spcAft>
            </a:pPr>
            <a:r>
              <a:rPr sz="2400" spc="9" baseline="2482" dirty="0">
                <a:solidFill>
                  <a:srgbClr val="0D5CA3"/>
                </a:solidFill>
                <a:cs typeface="Calibri Light"/>
              </a:rPr>
              <a:t>Шестое место</a:t>
            </a:r>
          </a:p>
          <a:p>
            <a:pPr marL="12721" marR="15238">
              <a:lnSpc>
                <a:spcPts val="825"/>
              </a:lnSpc>
              <a:spcAft>
                <a:spcPts val="200"/>
              </a:spcAft>
            </a:pP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в рейтинге поставщиков решений</a:t>
            </a:r>
          </a:p>
          <a:p>
            <a:pPr marL="12700">
              <a:lnSpc>
                <a:spcPts val="835"/>
              </a:lnSpc>
              <a:spcAft>
                <a:spcPts val="200"/>
              </a:spcAft>
            </a:pPr>
            <a:r>
              <a:rPr sz="1300" spc="4" baseline="3413" dirty="0">
                <a:solidFill>
                  <a:srgbClr val="383630"/>
                </a:solidFill>
                <a:cs typeface="Calibri Light"/>
              </a:rPr>
              <a:t>в сфере бизнес-аналитики в России</a:t>
            </a:r>
          </a:p>
        </p:txBody>
      </p:sp>
      <p:grpSp>
        <p:nvGrpSpPr>
          <p:cNvPr id="200" name="Группа 199"/>
          <p:cNvGrpSpPr/>
          <p:nvPr/>
        </p:nvGrpSpPr>
        <p:grpSpPr>
          <a:xfrm>
            <a:off x="7409780" y="1689179"/>
            <a:ext cx="300000" cy="379845"/>
            <a:chOff x="8414259" y="1196254"/>
            <a:chExt cx="300000" cy="379845"/>
          </a:xfrm>
        </p:grpSpPr>
        <p:sp>
          <p:nvSpPr>
            <p:cNvPr id="201" name="object 12"/>
            <p:cNvSpPr txBox="1"/>
            <p:nvPr/>
          </p:nvSpPr>
          <p:spPr>
            <a:xfrm>
              <a:off x="8462502" y="1196254"/>
              <a:ext cx="239004" cy="3311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610"/>
                </a:lnSpc>
                <a:spcBef>
                  <a:spcPts val="130"/>
                </a:spcBef>
              </a:pPr>
              <a:r>
                <a:rPr lang="ru-RU" sz="4000" baseline="2275" dirty="0" smtClean="0">
                  <a:solidFill>
                    <a:srgbClr val="FFFFFF"/>
                  </a:solidFill>
                  <a:cs typeface="Calibri Light"/>
                </a:rPr>
                <a:t>5</a:t>
              </a:r>
              <a:endParaRPr sz="4000" dirty="0">
                <a:solidFill>
                  <a:srgbClr val="FFFFFF"/>
                </a:solidFill>
                <a:cs typeface="Calibri Light"/>
              </a:endParaRPr>
            </a:p>
          </p:txBody>
        </p:sp>
        <p:sp>
          <p:nvSpPr>
            <p:cNvPr id="202" name="object 16"/>
            <p:cNvSpPr txBox="1"/>
            <p:nvPr/>
          </p:nvSpPr>
          <p:spPr>
            <a:xfrm>
              <a:off x="8414259" y="1452021"/>
              <a:ext cx="300000" cy="12407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905"/>
                </a:lnSpc>
                <a:spcBef>
                  <a:spcPts val="45"/>
                </a:spcBef>
              </a:pPr>
              <a:r>
                <a:rPr sz="750" spc="19" dirty="0">
                  <a:solidFill>
                    <a:srgbClr val="FFFFFF"/>
                  </a:solidFill>
                  <a:cs typeface="Calibri Light"/>
                </a:rPr>
                <a:t>м</a:t>
              </a:r>
              <a:r>
                <a:rPr sz="750" spc="16" dirty="0">
                  <a:solidFill>
                    <a:srgbClr val="FFFFFF"/>
                  </a:solidFill>
                  <a:cs typeface="Calibri Light"/>
                </a:rPr>
                <a:t>е</a:t>
              </a:r>
              <a:r>
                <a:rPr sz="750" spc="14" dirty="0">
                  <a:solidFill>
                    <a:srgbClr val="FFFFFF"/>
                  </a:solidFill>
                  <a:cs typeface="Calibri Light"/>
                </a:rPr>
                <a:t>с</a:t>
              </a:r>
              <a:r>
                <a:rPr sz="750" spc="10" dirty="0">
                  <a:solidFill>
                    <a:srgbClr val="FFFFFF"/>
                  </a:solidFill>
                  <a:cs typeface="Calibri Light"/>
                </a:rPr>
                <a:t>то</a:t>
              </a:r>
              <a:endParaRPr sz="750">
                <a:solidFill>
                  <a:srgbClr val="FFFFFF"/>
                </a:solidFill>
                <a:cs typeface="Calibri Light"/>
              </a:endParaRPr>
            </a:p>
          </p:txBody>
        </p:sp>
      </p:grpSp>
      <p:sp>
        <p:nvSpPr>
          <p:cNvPr id="203" name="object 13"/>
          <p:cNvSpPr txBox="1"/>
          <p:nvPr/>
        </p:nvSpPr>
        <p:spPr>
          <a:xfrm>
            <a:off x="5091365" y="1732620"/>
            <a:ext cx="1327091" cy="267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1">
              <a:lnSpc>
                <a:spcPts val="1000"/>
              </a:lnSpc>
              <a:spcBef>
                <a:spcPts val="101"/>
              </a:spcBef>
            </a:pPr>
            <a:r>
              <a:rPr lang="ru-RU" sz="1000" spc="-18" dirty="0" smtClean="0">
                <a:solidFill>
                  <a:srgbClr val="FFFFFF"/>
                </a:solidFill>
                <a:cs typeface="Calibri Light"/>
              </a:rPr>
              <a:t>Крупнейшие</a:t>
            </a:r>
            <a:r>
              <a:rPr lang="ru-RU" sz="1000" spc="4" dirty="0" smtClean="0">
                <a:solidFill>
                  <a:srgbClr val="FFFFFF"/>
                </a:solidFill>
                <a:cs typeface="Calibri Light"/>
              </a:rPr>
              <a:t> ИТ-разработчики России</a:t>
            </a:r>
            <a:endParaRPr sz="1000" dirty="0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204" name="Группа 203"/>
          <p:cNvGrpSpPr/>
          <p:nvPr/>
        </p:nvGrpSpPr>
        <p:grpSpPr>
          <a:xfrm>
            <a:off x="8382000" y="1218778"/>
            <a:ext cx="298892" cy="378347"/>
            <a:chOff x="7929136" y="1667550"/>
            <a:chExt cx="298892" cy="378347"/>
          </a:xfrm>
        </p:grpSpPr>
        <p:sp>
          <p:nvSpPr>
            <p:cNvPr id="205" name="object 17"/>
            <p:cNvSpPr txBox="1"/>
            <p:nvPr/>
          </p:nvSpPr>
          <p:spPr>
            <a:xfrm>
              <a:off x="7977179" y="1667550"/>
              <a:ext cx="238153" cy="3298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12700">
                <a:lnSpc>
                  <a:spcPts val="2610"/>
                </a:lnSpc>
                <a:spcBef>
                  <a:spcPts val="130"/>
                </a:spcBef>
                <a:defRPr sz="4000" baseline="2275">
                  <a:solidFill>
                    <a:srgbClr val="FFFFFF"/>
                  </a:solidFill>
                  <a:cs typeface="Calibri Light"/>
                </a:defRPr>
              </a:lvl1pPr>
            </a:lstStyle>
            <a:p>
              <a:r>
                <a:rPr lang="ru-RU" dirty="0"/>
                <a:t>2</a:t>
              </a:r>
              <a:endParaRPr dirty="0"/>
            </a:p>
          </p:txBody>
        </p:sp>
        <p:sp>
          <p:nvSpPr>
            <p:cNvPr id="206" name="object 19"/>
            <p:cNvSpPr txBox="1"/>
            <p:nvPr/>
          </p:nvSpPr>
          <p:spPr>
            <a:xfrm>
              <a:off x="7929136" y="1922238"/>
              <a:ext cx="298892" cy="1236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905"/>
                </a:lnSpc>
                <a:spcBef>
                  <a:spcPts val="45"/>
                </a:spcBef>
              </a:pPr>
              <a:r>
                <a:rPr sz="750" spc="19" dirty="0">
                  <a:solidFill>
                    <a:srgbClr val="FFFFFF"/>
                  </a:solidFill>
                  <a:cs typeface="Calibri Light"/>
                </a:rPr>
                <a:t>м</a:t>
              </a:r>
              <a:r>
                <a:rPr sz="750" spc="16" dirty="0">
                  <a:solidFill>
                    <a:srgbClr val="FFFFFF"/>
                  </a:solidFill>
                  <a:cs typeface="Calibri Light"/>
                </a:rPr>
                <a:t>е</a:t>
              </a:r>
              <a:r>
                <a:rPr sz="750" spc="14" dirty="0">
                  <a:solidFill>
                    <a:srgbClr val="FFFFFF"/>
                  </a:solidFill>
                  <a:cs typeface="Calibri Light"/>
                </a:rPr>
                <a:t>с</a:t>
              </a:r>
              <a:r>
                <a:rPr sz="750" spc="10" dirty="0">
                  <a:solidFill>
                    <a:srgbClr val="FFFFFF"/>
                  </a:solidFill>
                  <a:cs typeface="Calibri Light"/>
                </a:rPr>
                <a:t>то</a:t>
              </a:r>
              <a:endParaRPr sz="750" dirty="0">
                <a:solidFill>
                  <a:srgbClr val="FFFFFF"/>
                </a:solidFill>
                <a:cs typeface="Calibri Light"/>
              </a:endParaRPr>
            </a:p>
          </p:txBody>
        </p:sp>
      </p:grpSp>
      <p:sp>
        <p:nvSpPr>
          <p:cNvPr id="207" name="object 18"/>
          <p:cNvSpPr txBox="1"/>
          <p:nvPr/>
        </p:nvSpPr>
        <p:spPr>
          <a:xfrm>
            <a:off x="5087353" y="1288018"/>
            <a:ext cx="1350045" cy="258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marL="12700" indent="31">
              <a:lnSpc>
                <a:spcPts val="1000"/>
              </a:lnSpc>
              <a:spcBef>
                <a:spcPts val="101"/>
              </a:spcBef>
              <a:defRPr sz="1100" spc="-18">
                <a:solidFill>
                  <a:srgbClr val="FFFFFF"/>
                </a:solidFill>
                <a:cs typeface="Calibri Light"/>
              </a:defRPr>
            </a:lvl1pPr>
          </a:lstStyle>
          <a:p>
            <a:r>
              <a:rPr dirty="0"/>
              <a:t>«Разработка програм- много обеспечения»</a:t>
            </a:r>
          </a:p>
        </p:txBody>
      </p:sp>
      <p:grpSp>
        <p:nvGrpSpPr>
          <p:cNvPr id="208" name="Группа 207"/>
          <p:cNvGrpSpPr/>
          <p:nvPr/>
        </p:nvGrpSpPr>
        <p:grpSpPr>
          <a:xfrm>
            <a:off x="7391400" y="2153352"/>
            <a:ext cx="301090" cy="381346"/>
            <a:chOff x="7463772" y="2134615"/>
            <a:chExt cx="301090" cy="381346"/>
          </a:xfrm>
        </p:grpSpPr>
        <p:sp>
          <p:nvSpPr>
            <p:cNvPr id="209" name="object 20"/>
            <p:cNvSpPr txBox="1"/>
            <p:nvPr/>
          </p:nvSpPr>
          <p:spPr>
            <a:xfrm>
              <a:off x="7512225" y="2134615"/>
              <a:ext cx="239855" cy="33248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12700">
                <a:lnSpc>
                  <a:spcPts val="2610"/>
                </a:lnSpc>
                <a:spcBef>
                  <a:spcPts val="130"/>
                </a:spcBef>
                <a:defRPr sz="4000" baseline="2275">
                  <a:solidFill>
                    <a:srgbClr val="FFFFFF"/>
                  </a:solidFill>
                  <a:cs typeface="Calibri Light"/>
                </a:defRPr>
              </a:lvl1pPr>
            </a:lstStyle>
            <a:p>
              <a:r>
                <a:rPr dirty="0"/>
                <a:t>5</a:t>
              </a:r>
            </a:p>
          </p:txBody>
        </p:sp>
        <p:sp>
          <p:nvSpPr>
            <p:cNvPr id="210" name="object 23"/>
            <p:cNvSpPr txBox="1"/>
            <p:nvPr/>
          </p:nvSpPr>
          <p:spPr>
            <a:xfrm>
              <a:off x="7463772" y="2391476"/>
              <a:ext cx="301090" cy="12448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910"/>
                </a:lnSpc>
                <a:spcBef>
                  <a:spcPts val="45"/>
                </a:spcBef>
              </a:pPr>
              <a:r>
                <a:rPr sz="750" spc="24" dirty="0">
                  <a:solidFill>
                    <a:srgbClr val="FFFFFF"/>
                  </a:solidFill>
                  <a:cs typeface="Calibri Light"/>
                </a:rPr>
                <a:t>м</a:t>
              </a:r>
              <a:r>
                <a:rPr sz="750" spc="19" dirty="0">
                  <a:solidFill>
                    <a:srgbClr val="FFFFFF"/>
                  </a:solidFill>
                  <a:cs typeface="Calibri Light"/>
                </a:rPr>
                <a:t>е</a:t>
              </a:r>
              <a:r>
                <a:rPr sz="750" spc="17" dirty="0">
                  <a:solidFill>
                    <a:srgbClr val="FFFFFF"/>
                  </a:solidFill>
                  <a:cs typeface="Calibri Light"/>
                </a:rPr>
                <a:t>с</a:t>
              </a:r>
              <a:r>
                <a:rPr sz="750" spc="13" dirty="0">
                  <a:solidFill>
                    <a:srgbClr val="FFFFFF"/>
                  </a:solidFill>
                  <a:cs typeface="Calibri Light"/>
                </a:rPr>
                <a:t>то</a:t>
              </a:r>
              <a:endParaRPr sz="750" dirty="0">
                <a:solidFill>
                  <a:srgbClr val="FFFFFF"/>
                </a:solidFill>
                <a:cs typeface="Calibri Light"/>
              </a:endParaRPr>
            </a:p>
          </p:txBody>
        </p:sp>
      </p:grpSp>
      <p:sp>
        <p:nvSpPr>
          <p:cNvPr id="211" name="object 21"/>
          <p:cNvSpPr txBox="1"/>
          <p:nvPr/>
        </p:nvSpPr>
        <p:spPr>
          <a:xfrm>
            <a:off x="5079888" y="2214573"/>
            <a:ext cx="1302673" cy="258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marL="12700" indent="31">
              <a:lnSpc>
                <a:spcPts val="1000"/>
              </a:lnSpc>
              <a:spcBef>
                <a:spcPts val="101"/>
              </a:spcBef>
              <a:defRPr sz="1100" spc="-18">
                <a:solidFill>
                  <a:srgbClr val="FFFFFF"/>
                </a:solidFill>
                <a:cs typeface="Calibri Light"/>
              </a:defRPr>
            </a:lvl1pPr>
          </a:lstStyle>
          <a:p>
            <a:r>
              <a:rPr dirty="0"/>
              <a:t>«Разработка програм- много обеспечения»</a:t>
            </a:r>
          </a:p>
        </p:txBody>
      </p:sp>
      <p:grpSp>
        <p:nvGrpSpPr>
          <p:cNvPr id="212" name="Группа 211"/>
          <p:cNvGrpSpPr/>
          <p:nvPr/>
        </p:nvGrpSpPr>
        <p:grpSpPr>
          <a:xfrm>
            <a:off x="6524625" y="2621118"/>
            <a:ext cx="394544" cy="390954"/>
            <a:chOff x="6349965" y="2594716"/>
            <a:chExt cx="394544" cy="390954"/>
          </a:xfrm>
        </p:grpSpPr>
        <p:sp>
          <p:nvSpPr>
            <p:cNvPr id="213" name="object 24"/>
            <p:cNvSpPr txBox="1"/>
            <p:nvPr/>
          </p:nvSpPr>
          <p:spPr>
            <a:xfrm>
              <a:off x="6349965" y="2594716"/>
              <a:ext cx="394544" cy="3298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12700">
                <a:lnSpc>
                  <a:spcPts val="2610"/>
                </a:lnSpc>
                <a:spcBef>
                  <a:spcPts val="130"/>
                </a:spcBef>
                <a:defRPr sz="4000" baseline="2275">
                  <a:solidFill>
                    <a:srgbClr val="FFFFFF"/>
                  </a:solidFill>
                  <a:cs typeface="Calibri Light"/>
                </a:defRPr>
              </a:lvl1pPr>
            </a:lstStyle>
            <a:p>
              <a:r>
                <a:rPr dirty="0"/>
                <a:t>10</a:t>
              </a:r>
            </a:p>
          </p:txBody>
        </p:sp>
        <p:sp>
          <p:nvSpPr>
            <p:cNvPr id="214" name="object 26"/>
            <p:cNvSpPr txBox="1"/>
            <p:nvPr/>
          </p:nvSpPr>
          <p:spPr>
            <a:xfrm>
              <a:off x="6397795" y="2862011"/>
              <a:ext cx="298884" cy="1236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905"/>
                </a:lnSpc>
                <a:spcBef>
                  <a:spcPts val="45"/>
                </a:spcBef>
              </a:pPr>
              <a:r>
                <a:rPr sz="750" spc="19" dirty="0">
                  <a:solidFill>
                    <a:srgbClr val="FFFFFF"/>
                  </a:solidFill>
                  <a:cs typeface="Calibri Light"/>
                </a:rPr>
                <a:t>м</a:t>
              </a:r>
              <a:r>
                <a:rPr sz="750" spc="16" dirty="0">
                  <a:solidFill>
                    <a:srgbClr val="FFFFFF"/>
                  </a:solidFill>
                  <a:cs typeface="Calibri Light"/>
                </a:rPr>
                <a:t>е</a:t>
              </a:r>
              <a:r>
                <a:rPr sz="750" spc="14" dirty="0">
                  <a:solidFill>
                    <a:srgbClr val="FFFFFF"/>
                  </a:solidFill>
                  <a:cs typeface="Calibri Light"/>
                </a:rPr>
                <a:t>с</a:t>
              </a:r>
              <a:r>
                <a:rPr sz="750" spc="10" dirty="0">
                  <a:solidFill>
                    <a:srgbClr val="FFFFFF"/>
                  </a:solidFill>
                  <a:cs typeface="Calibri Light"/>
                </a:rPr>
                <a:t>то</a:t>
              </a:r>
              <a:endParaRPr sz="750" dirty="0">
                <a:solidFill>
                  <a:srgbClr val="FFFFFF"/>
                </a:solidFill>
                <a:cs typeface="Calibri Light"/>
              </a:endParaRPr>
            </a:p>
          </p:txBody>
        </p:sp>
      </p:grpSp>
      <p:sp>
        <p:nvSpPr>
          <p:cNvPr id="215" name="object 25"/>
          <p:cNvSpPr txBox="1"/>
          <p:nvPr/>
        </p:nvSpPr>
        <p:spPr>
          <a:xfrm>
            <a:off x="5087353" y="2608584"/>
            <a:ext cx="1161047" cy="260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marL="12700" indent="31">
              <a:lnSpc>
                <a:spcPts val="1000"/>
              </a:lnSpc>
              <a:spcBef>
                <a:spcPts val="101"/>
              </a:spcBef>
              <a:defRPr sz="1100" spc="-18">
                <a:solidFill>
                  <a:srgbClr val="FFFFFF"/>
                </a:solidFill>
                <a:cs typeface="Calibri Light"/>
              </a:defRPr>
            </a:lvl1pPr>
          </a:lstStyle>
          <a:p>
            <a:r>
              <a:rPr dirty="0"/>
              <a:t>500 крупнейших</a:t>
            </a:r>
          </a:p>
          <a:p>
            <a:r>
              <a:rPr dirty="0"/>
              <a:t>BI-разработчиков мира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04808" y="1391764"/>
            <a:ext cx="91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FFFF"/>
                </a:solidFill>
              </a:rPr>
              <a:t>2015</a:t>
            </a:r>
            <a:endParaRPr lang="ru-RU" sz="800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4808" y="2302709"/>
            <a:ext cx="91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FFFF"/>
                </a:solidFill>
              </a:rPr>
              <a:t>2014</a:t>
            </a:r>
            <a:endParaRPr lang="ru-RU" sz="800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4808" y="1862580"/>
            <a:ext cx="91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FFFF"/>
                </a:solidFill>
              </a:rPr>
              <a:t>2015</a:t>
            </a:r>
            <a:endParaRPr lang="ru-RU" sz="800" b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04808" y="2816595"/>
            <a:ext cx="91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FFFF"/>
                </a:solidFill>
              </a:rPr>
              <a:t>2014</a:t>
            </a:r>
            <a:endParaRPr lang="ru-RU" sz="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5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/>
          <p:cNvSpPr txBox="1"/>
          <p:nvPr/>
        </p:nvSpPr>
        <p:spPr>
          <a:xfrm>
            <a:off x="420627" y="3561351"/>
            <a:ext cx="2716989" cy="681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000" marR="30230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-20" baseline="2000" dirty="0">
                <a:solidFill>
                  <a:srgbClr val="383630"/>
                </a:solidFill>
                <a:latin typeface="Calibri Light"/>
                <a:cs typeface="Calibri Light"/>
              </a:rPr>
              <a:t>Нефтегазовая промышленность</a:t>
            </a:r>
          </a:p>
          <a:p>
            <a:pPr marL="180000" marR="30230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-20" baseline="2000" dirty="0">
                <a:solidFill>
                  <a:srgbClr val="383630"/>
                </a:solidFill>
                <a:latin typeface="Calibri Light"/>
                <a:cs typeface="Calibri Light"/>
              </a:rPr>
              <a:t>Порты и контейнерные терминалы</a:t>
            </a:r>
          </a:p>
          <a:p>
            <a:pPr marL="180000" marR="30230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-20" baseline="2000" dirty="0">
                <a:solidFill>
                  <a:srgbClr val="383630"/>
                </a:solidFill>
                <a:latin typeface="Calibri Light"/>
                <a:cs typeface="Calibri Light"/>
              </a:rPr>
              <a:t>Химическая </a:t>
            </a:r>
            <a:r>
              <a:rPr lang="ru-RU" sz="1950" spc="-20" baseline="2000" dirty="0" smtClean="0">
                <a:solidFill>
                  <a:srgbClr val="383630"/>
                </a:solidFill>
                <a:latin typeface="Calibri Light"/>
                <a:cs typeface="Calibri Light"/>
              </a:rPr>
              <a:t>промышленность</a:t>
            </a:r>
          </a:p>
          <a:p>
            <a:pPr marL="180000" marR="30230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endParaRPr sz="1300" dirty="0">
              <a:latin typeface="Calibri Light"/>
              <a:cs typeface="Calibri Light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3057035" y="3561351"/>
            <a:ext cx="1565328" cy="641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000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100" dirty="0">
                <a:solidFill>
                  <a:srgbClr val="383630"/>
                </a:solidFill>
                <a:latin typeface="Calibri Light"/>
                <a:cs typeface="Calibri Light"/>
              </a:rPr>
              <a:t>Сельское хозяйство</a:t>
            </a:r>
          </a:p>
          <a:p>
            <a:pPr marL="179388" indent="3175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</a:pPr>
            <a:r>
              <a:rPr lang="ru-RU" sz="1950" baseline="2100" dirty="0">
                <a:solidFill>
                  <a:srgbClr val="383630"/>
                </a:solidFill>
                <a:latin typeface="Calibri Light"/>
                <a:cs typeface="Calibri Light"/>
              </a:rPr>
              <a:t>и пищевая </a:t>
            </a:r>
          </a:p>
          <a:p>
            <a:pPr marL="179388" indent="3175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</a:pPr>
            <a:r>
              <a:rPr lang="ru-RU" sz="1950" baseline="2100" dirty="0" smtClean="0">
                <a:solidFill>
                  <a:srgbClr val="383630"/>
                </a:solidFill>
                <a:latin typeface="Calibri Light"/>
                <a:cs typeface="Calibri Light"/>
              </a:rPr>
              <a:t>промышленность</a:t>
            </a:r>
          </a:p>
          <a:p>
            <a:pPr marL="180000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endParaRPr sz="1300" dirty="0">
              <a:latin typeface="Calibri Light"/>
              <a:cs typeface="Calibri Light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4935242" y="3552664"/>
            <a:ext cx="1091505" cy="681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-20" baseline="2000" dirty="0">
                <a:solidFill>
                  <a:srgbClr val="383630"/>
                </a:solidFill>
                <a:latin typeface="Calibri Light"/>
                <a:cs typeface="Calibri Light"/>
              </a:rPr>
              <a:t>Транспорт</a:t>
            </a:r>
          </a:p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-20" baseline="2000" dirty="0">
                <a:solidFill>
                  <a:srgbClr val="383630"/>
                </a:solidFill>
                <a:latin typeface="Calibri Light"/>
                <a:cs typeface="Calibri Light"/>
              </a:rPr>
              <a:t>Энергетика</a:t>
            </a:r>
          </a:p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-20" baseline="2000" dirty="0" smtClean="0">
                <a:solidFill>
                  <a:srgbClr val="383630"/>
                </a:solidFill>
                <a:latin typeface="Calibri Light"/>
                <a:cs typeface="Calibri Light"/>
              </a:rPr>
              <a:t>Металлургия</a:t>
            </a:r>
          </a:p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rgbClr val="E3CCF5"/>
              </a:buClr>
              <a:buSzPct val="70000"/>
              <a:buFont typeface="Arial" panose="020B0604020202020204" pitchFamily="34" charset="0"/>
              <a:buChar char="•"/>
            </a:pPr>
            <a:endParaRPr sz="1300" dirty="0">
              <a:latin typeface="Calibri Light"/>
              <a:cs typeface="Calibri Light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6711307" y="3598223"/>
            <a:ext cx="1848300" cy="520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7">
              <a:lnSpc>
                <a:spcPts val="1935"/>
              </a:lnSpc>
              <a:spcBef>
                <a:spcPts val="96"/>
              </a:spcBef>
            </a:pPr>
            <a:r>
              <a:rPr sz="2625" spc="25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К</a:t>
            </a:r>
            <a:r>
              <a:rPr sz="2625" spc="69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ОРПО</a:t>
            </a:r>
            <a:r>
              <a:rPr sz="2625" spc="-69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РА</a:t>
            </a:r>
            <a:r>
              <a:rPr sz="2625" spc="69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ТИВНЫ</a:t>
            </a:r>
            <a:r>
              <a:rPr sz="2625" spc="0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Й</a:t>
            </a:r>
            <a:endParaRPr sz="17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042634">
              <a:lnSpc>
                <a:spcPct val="101725"/>
              </a:lnSpc>
            </a:pPr>
            <a:r>
              <a:rPr sz="1750" spc="69" dirty="0" smtClean="0">
                <a:solidFill>
                  <a:schemeClr val="bg1"/>
                </a:solidFill>
                <a:latin typeface="Calibri Light"/>
                <a:cs typeface="Calibri Light"/>
              </a:rPr>
              <a:t>СЕ</a:t>
            </a:r>
            <a:r>
              <a:rPr sz="1750" spc="44" dirty="0" smtClean="0">
                <a:solidFill>
                  <a:schemeClr val="bg1"/>
                </a:solidFill>
                <a:latin typeface="Calibri Light"/>
                <a:cs typeface="Calibri Light"/>
              </a:rPr>
              <a:t>К</a:t>
            </a:r>
            <a:r>
              <a:rPr sz="1750" spc="19" dirty="0" smtClean="0">
                <a:solidFill>
                  <a:schemeClr val="bg1"/>
                </a:solidFill>
                <a:latin typeface="Calibri Light"/>
                <a:cs typeface="Calibri Light"/>
              </a:rPr>
              <a:t>Т</a:t>
            </a:r>
            <a:r>
              <a:rPr sz="1750" spc="69" dirty="0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75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Р</a:t>
            </a:r>
            <a:endParaRPr sz="17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0" name="object 11"/>
          <p:cNvSpPr txBox="1"/>
          <p:nvPr/>
        </p:nvSpPr>
        <p:spPr>
          <a:xfrm>
            <a:off x="563006" y="5140096"/>
            <a:ext cx="1533679" cy="520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>
              <a:lnSpc>
                <a:spcPts val="1935"/>
              </a:lnSpc>
              <a:spcBef>
                <a:spcPts val="96"/>
              </a:spcBef>
            </a:pPr>
            <a:r>
              <a:rPr sz="2625" spc="69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ФИН</a:t>
            </a:r>
            <a:r>
              <a:rPr sz="2625" spc="64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А</a:t>
            </a:r>
            <a:r>
              <a:rPr sz="2625" spc="69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Н</a:t>
            </a:r>
            <a:r>
              <a:rPr sz="2625" spc="50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С</a:t>
            </a:r>
            <a:r>
              <a:rPr sz="2625" spc="69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ОВЫ</a:t>
            </a:r>
            <a:r>
              <a:rPr sz="2625" spc="0" baseline="3120" dirty="0" smtClean="0">
                <a:solidFill>
                  <a:schemeClr val="bg1"/>
                </a:solidFill>
                <a:latin typeface="Calibri Light"/>
                <a:cs typeface="Calibri Light"/>
              </a:rPr>
              <a:t>Й</a:t>
            </a:r>
            <a:endParaRPr sz="17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 marR="33409">
              <a:lnSpc>
                <a:spcPct val="101725"/>
              </a:lnSpc>
            </a:pPr>
            <a:r>
              <a:rPr sz="1750" spc="69" dirty="0" smtClean="0">
                <a:solidFill>
                  <a:schemeClr val="bg1"/>
                </a:solidFill>
                <a:latin typeface="Calibri Light"/>
                <a:cs typeface="Calibri Light"/>
              </a:rPr>
              <a:t>СЕ</a:t>
            </a:r>
            <a:r>
              <a:rPr sz="1750" spc="44" dirty="0" smtClean="0">
                <a:solidFill>
                  <a:schemeClr val="bg1"/>
                </a:solidFill>
                <a:latin typeface="Calibri Light"/>
                <a:cs typeface="Calibri Light"/>
              </a:rPr>
              <a:t>К</a:t>
            </a:r>
            <a:r>
              <a:rPr sz="1750" spc="19" dirty="0" smtClean="0">
                <a:solidFill>
                  <a:schemeClr val="bg1"/>
                </a:solidFill>
                <a:latin typeface="Calibri Light"/>
                <a:cs typeface="Calibri Light"/>
              </a:rPr>
              <a:t>Т</a:t>
            </a:r>
            <a:r>
              <a:rPr sz="1750" spc="69" dirty="0" smtClean="0">
                <a:solidFill>
                  <a:schemeClr val="bg1"/>
                </a:solidFill>
                <a:latin typeface="Calibri Light"/>
                <a:cs typeface="Calibri Light"/>
              </a:rPr>
              <a:t>О</a:t>
            </a:r>
            <a:r>
              <a:rPr sz="1750" spc="0" dirty="0" smtClean="0">
                <a:solidFill>
                  <a:schemeClr val="bg1"/>
                </a:solidFill>
                <a:latin typeface="Calibri Light"/>
                <a:cs typeface="Calibri Light"/>
              </a:rPr>
              <a:t>Р</a:t>
            </a:r>
            <a:endParaRPr sz="17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6400796" y="5171289"/>
            <a:ext cx="2322579" cy="396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chemeClr val="accent2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000" dirty="0">
                <a:solidFill>
                  <a:srgbClr val="383630"/>
                </a:solidFill>
                <a:latin typeface="Calibri Light"/>
                <a:cs typeface="Calibri Light"/>
              </a:rPr>
              <a:t>Управляющие</a:t>
            </a:r>
          </a:p>
          <a:p>
            <a:pPr marL="182563" marR="25058">
              <a:lnSpc>
                <a:spcPct val="102000"/>
              </a:lnSpc>
              <a:spcBef>
                <a:spcPts val="266"/>
              </a:spcBef>
              <a:buClr>
                <a:schemeClr val="accent2">
                  <a:lumMod val="20000"/>
                  <a:lumOff val="80000"/>
                </a:schemeClr>
              </a:buClr>
              <a:buSzPct val="70000"/>
            </a:pPr>
            <a:r>
              <a:rPr lang="ru-RU" sz="1950" baseline="2000" dirty="0">
                <a:solidFill>
                  <a:srgbClr val="383630"/>
                </a:solidFill>
                <a:latin typeface="Calibri Light"/>
                <a:cs typeface="Calibri Light"/>
              </a:rPr>
              <a:t>и инвестиционные компании</a:t>
            </a:r>
          </a:p>
        </p:txBody>
      </p:sp>
      <p:sp>
        <p:nvSpPr>
          <p:cNvPr id="22" name="object 13"/>
          <p:cNvSpPr txBox="1"/>
          <p:nvPr/>
        </p:nvSpPr>
        <p:spPr>
          <a:xfrm>
            <a:off x="3057034" y="5179223"/>
            <a:ext cx="1878207" cy="437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000" indent="-180000">
              <a:lnSpc>
                <a:spcPct val="102000"/>
              </a:lnSpc>
              <a:spcBef>
                <a:spcPts val="266"/>
              </a:spcBef>
              <a:buClr>
                <a:schemeClr val="accent2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000" dirty="0">
                <a:solidFill>
                  <a:srgbClr val="383630"/>
                </a:solidFill>
                <a:latin typeface="Calibri Light"/>
                <a:cs typeface="Calibri Light"/>
              </a:rPr>
              <a:t>Национальные банки</a:t>
            </a:r>
          </a:p>
          <a:p>
            <a:pPr marL="180000" indent="-180000">
              <a:lnSpc>
                <a:spcPct val="102000"/>
              </a:lnSpc>
              <a:spcBef>
                <a:spcPts val="266"/>
              </a:spcBef>
              <a:buClr>
                <a:schemeClr val="accent2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000" dirty="0">
                <a:solidFill>
                  <a:srgbClr val="383630"/>
                </a:solidFill>
                <a:latin typeface="Calibri Light"/>
                <a:cs typeface="Calibri Light"/>
              </a:rPr>
              <a:t>Банки развития</a:t>
            </a:r>
            <a:endParaRPr sz="1300" baseline="2000" dirty="0">
              <a:latin typeface="Calibri Light"/>
              <a:cs typeface="Calibri Light"/>
            </a:endParaRPr>
          </a:p>
        </p:txBody>
      </p:sp>
      <p:sp>
        <p:nvSpPr>
          <p:cNvPr id="23" name="object 14"/>
          <p:cNvSpPr txBox="1"/>
          <p:nvPr/>
        </p:nvSpPr>
        <p:spPr>
          <a:xfrm>
            <a:off x="4935242" y="5179223"/>
            <a:ext cx="1465554" cy="396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000" indent="-180000">
              <a:lnSpc>
                <a:spcPct val="102000"/>
              </a:lnSpc>
              <a:spcBef>
                <a:spcPts val="266"/>
              </a:spcBef>
              <a:buClr>
                <a:schemeClr val="accent2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000" dirty="0">
                <a:solidFill>
                  <a:srgbClr val="383630"/>
                </a:solidFill>
                <a:latin typeface="Calibri Light"/>
                <a:cs typeface="Calibri Light"/>
              </a:rPr>
              <a:t>Коммерческие</a:t>
            </a:r>
          </a:p>
          <a:p>
            <a:pPr indent="182563">
              <a:lnSpc>
                <a:spcPct val="102000"/>
              </a:lnSpc>
              <a:spcBef>
                <a:spcPts val="266"/>
              </a:spcBef>
              <a:buClr>
                <a:schemeClr val="accent2">
                  <a:lumMod val="20000"/>
                  <a:lumOff val="80000"/>
                </a:schemeClr>
              </a:buClr>
              <a:buSzPct val="70000"/>
            </a:pPr>
            <a:r>
              <a:rPr lang="ru-RU" sz="1950" baseline="2000" dirty="0">
                <a:solidFill>
                  <a:srgbClr val="383630"/>
                </a:solidFill>
                <a:latin typeface="Calibri Light"/>
                <a:cs typeface="Calibri Light"/>
              </a:rPr>
              <a:t>банки</a:t>
            </a:r>
            <a:endParaRPr sz="1300" baseline="2000" dirty="0">
              <a:latin typeface="Calibri Light"/>
              <a:cs typeface="Calibri Light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3057035" y="1468207"/>
            <a:ext cx="1643076" cy="1171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563" marR="25058" indent="-182563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5" baseline="2100" dirty="0" smtClean="0">
                <a:solidFill>
                  <a:srgbClr val="383630"/>
                </a:solidFill>
                <a:latin typeface="Calibri Light"/>
                <a:cs typeface="Calibri Light"/>
              </a:rPr>
              <a:t>Здравоохранение</a:t>
            </a:r>
          </a:p>
          <a:p>
            <a:pPr marL="182563" marR="25058" indent="-182563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5" baseline="2100" dirty="0" smtClean="0">
                <a:solidFill>
                  <a:srgbClr val="383630"/>
                </a:solidFill>
                <a:latin typeface="Calibri Light"/>
                <a:cs typeface="Calibri Light"/>
              </a:rPr>
              <a:t>Статистика</a:t>
            </a:r>
          </a:p>
          <a:p>
            <a:pPr marL="182563" marR="25058" indent="-182563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5" baseline="2100" dirty="0" smtClean="0">
                <a:solidFill>
                  <a:srgbClr val="383630"/>
                </a:solidFill>
                <a:latin typeface="Calibri Light"/>
                <a:cs typeface="Calibri Light"/>
              </a:rPr>
              <a:t>Промышленность</a:t>
            </a:r>
          </a:p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5" baseline="2100" dirty="0" smtClean="0">
                <a:solidFill>
                  <a:srgbClr val="383630"/>
                </a:solidFill>
                <a:latin typeface="Calibri Light"/>
                <a:cs typeface="Calibri Light"/>
              </a:rPr>
              <a:t>Энергетика</a:t>
            </a:r>
          </a:p>
          <a:p>
            <a:pPr marL="182563" marR="25058" indent="-182563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5" baseline="2100" dirty="0" smtClean="0">
                <a:solidFill>
                  <a:srgbClr val="383630"/>
                </a:solidFill>
                <a:latin typeface="Calibri Light"/>
                <a:cs typeface="Calibri Light"/>
              </a:rPr>
              <a:t>Труд </a:t>
            </a:r>
            <a:r>
              <a:rPr lang="ru-RU" sz="1950" spc="5" baseline="2100" dirty="0">
                <a:solidFill>
                  <a:srgbClr val="383630"/>
                </a:solidFill>
                <a:latin typeface="Calibri Light"/>
                <a:cs typeface="Calibri Light"/>
              </a:rPr>
              <a:t>и </a:t>
            </a:r>
            <a:r>
              <a:rPr lang="ru-RU" sz="1950" spc="5" baseline="2100" dirty="0" smtClean="0">
                <a:solidFill>
                  <a:srgbClr val="383630"/>
                </a:solidFill>
                <a:latin typeface="Calibri Light"/>
                <a:cs typeface="Calibri Light"/>
              </a:rPr>
              <a:t>занятость</a:t>
            </a:r>
          </a:p>
        </p:txBody>
      </p:sp>
      <p:sp>
        <p:nvSpPr>
          <p:cNvPr id="13" name="object 4"/>
          <p:cNvSpPr txBox="1"/>
          <p:nvPr/>
        </p:nvSpPr>
        <p:spPr>
          <a:xfrm>
            <a:off x="4935242" y="1468541"/>
            <a:ext cx="1236958" cy="117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000" marR="17530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7" baseline="2100" dirty="0">
                <a:solidFill>
                  <a:srgbClr val="383630"/>
                </a:solidFill>
                <a:latin typeface="Calibri Light"/>
                <a:cs typeface="Calibri Light"/>
              </a:rPr>
              <a:t>Финансы</a:t>
            </a:r>
          </a:p>
          <a:p>
            <a:pPr marL="180000" marR="17530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7" baseline="2100" dirty="0">
                <a:solidFill>
                  <a:srgbClr val="383630"/>
                </a:solidFill>
                <a:latin typeface="Calibri Light"/>
                <a:cs typeface="Calibri Light"/>
              </a:rPr>
              <a:t>Таможня </a:t>
            </a:r>
          </a:p>
          <a:p>
            <a:pPr marL="180000" marR="17530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7" baseline="2100" dirty="0">
                <a:solidFill>
                  <a:srgbClr val="383630"/>
                </a:solidFill>
                <a:latin typeface="Calibri Light"/>
                <a:cs typeface="Calibri Light"/>
              </a:rPr>
              <a:t>Туризм </a:t>
            </a:r>
          </a:p>
          <a:p>
            <a:pPr marL="180000" marR="17530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7" baseline="2100" dirty="0">
                <a:solidFill>
                  <a:srgbClr val="383630"/>
                </a:solidFill>
                <a:latin typeface="Calibri Light"/>
                <a:cs typeface="Calibri Light"/>
              </a:rPr>
              <a:t>Кадастр </a:t>
            </a:r>
          </a:p>
          <a:p>
            <a:pPr marL="180000" marR="17530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spc="7" baseline="2100" dirty="0" smtClean="0">
                <a:solidFill>
                  <a:srgbClr val="383630"/>
                </a:solidFill>
                <a:latin typeface="Calibri Light"/>
                <a:cs typeface="Calibri Light"/>
              </a:rPr>
              <a:t>Транспорт</a:t>
            </a:r>
          </a:p>
          <a:p>
            <a:pPr marL="180000" marR="17530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endParaRPr sz="1300" dirty="0">
              <a:latin typeface="Calibri Light"/>
              <a:cs typeface="Calibri Light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400796" y="1467202"/>
            <a:ext cx="2649334" cy="1171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100" dirty="0">
                <a:solidFill>
                  <a:srgbClr val="383630"/>
                </a:solidFill>
                <a:latin typeface="Calibri Light"/>
                <a:cs typeface="Calibri Light"/>
              </a:rPr>
              <a:t>Правоохранительные органы</a:t>
            </a:r>
          </a:p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100" dirty="0">
                <a:solidFill>
                  <a:srgbClr val="383630"/>
                </a:solidFill>
                <a:latin typeface="Calibri Light"/>
                <a:cs typeface="Calibri Light"/>
              </a:rPr>
              <a:t>Сельское хозяйство </a:t>
            </a:r>
          </a:p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100" dirty="0">
                <a:solidFill>
                  <a:srgbClr val="383630"/>
                </a:solidFill>
                <a:latin typeface="Calibri Light"/>
                <a:cs typeface="Calibri Light"/>
              </a:rPr>
              <a:t>Налоговая сфера </a:t>
            </a:r>
          </a:p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100" dirty="0">
                <a:solidFill>
                  <a:srgbClr val="383630"/>
                </a:solidFill>
                <a:latin typeface="Calibri Light"/>
                <a:cs typeface="Calibri Light"/>
              </a:rPr>
              <a:t>Контрольная деятельность</a:t>
            </a:r>
          </a:p>
          <a:p>
            <a:pPr marL="180000" marR="25058" indent="-180000">
              <a:lnSpc>
                <a:spcPct val="102000"/>
              </a:lnSpc>
              <a:spcBef>
                <a:spcPts val="266"/>
              </a:spcBef>
              <a:buClr>
                <a:schemeClr val="accent5">
                  <a:lumMod val="20000"/>
                  <a:lumOff val="8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950" baseline="2100" dirty="0">
                <a:solidFill>
                  <a:srgbClr val="383630"/>
                </a:solidFill>
                <a:latin typeface="Calibri Light"/>
                <a:cs typeface="Calibri Light"/>
              </a:rPr>
              <a:t>Экология и природопользование</a:t>
            </a:r>
          </a:p>
        </p:txBody>
      </p:sp>
      <p:sp>
        <p:nvSpPr>
          <p:cNvPr id="24" name="object 11"/>
          <p:cNvSpPr txBox="1"/>
          <p:nvPr/>
        </p:nvSpPr>
        <p:spPr>
          <a:xfrm>
            <a:off x="563006" y="1511368"/>
            <a:ext cx="2086797" cy="520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>
              <a:lnSpc>
                <a:spcPts val="1935"/>
              </a:lnSpc>
              <a:spcBef>
                <a:spcPts val="96"/>
              </a:spcBef>
            </a:pPr>
            <a:r>
              <a:rPr lang="ru-RU" sz="2625" spc="69" baseline="3120" dirty="0">
                <a:solidFill>
                  <a:schemeClr val="bg1"/>
                </a:solidFill>
                <a:latin typeface="Calibri Light"/>
                <a:cs typeface="Calibri Light"/>
              </a:rPr>
              <a:t>ГОСУДАРСТВЕННЫЙ</a:t>
            </a:r>
          </a:p>
          <a:p>
            <a:pPr marL="12708">
              <a:lnSpc>
                <a:spcPts val="1935"/>
              </a:lnSpc>
              <a:spcBef>
                <a:spcPts val="96"/>
              </a:spcBef>
            </a:pPr>
            <a:r>
              <a:rPr lang="ru-RU" sz="2625" spc="69" baseline="3120" dirty="0">
                <a:solidFill>
                  <a:schemeClr val="bg1"/>
                </a:solidFill>
                <a:latin typeface="Calibri Light"/>
                <a:cs typeface="Calibri Light"/>
              </a:rPr>
              <a:t>СЕКТОР</a:t>
            </a:r>
          </a:p>
          <a:p>
            <a:pPr marL="12708">
              <a:lnSpc>
                <a:spcPts val="1935"/>
              </a:lnSpc>
              <a:spcBef>
                <a:spcPts val="96"/>
              </a:spcBef>
            </a:pPr>
            <a:endParaRPr lang="ru-RU" sz="2625" spc="69" baseline="312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836F9B80-CAA7-4612-9AA8-09086140AF76}" type="slidenum"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Отраслевой опыт</a:t>
            </a:r>
          </a:p>
        </p:txBody>
      </p:sp>
    </p:spTree>
    <p:extLst>
      <p:ext uri="{BB962C8B-B14F-4D97-AF65-F5344CB8AC3E}">
        <p14:creationId xmlns:p14="http://schemas.microsoft.com/office/powerpoint/2010/main" xmlns="" val="37965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47145"/>
            <a:ext cx="4032839" cy="2534261"/>
          </a:xfrm>
          <a:prstGeom prst="rect">
            <a:avLst/>
          </a:prstGeom>
          <a:noFill/>
          <a:ln w="12700">
            <a:solidFill>
              <a:srgbClr val="0D5CA3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1653" y="1043007"/>
            <a:ext cx="4029594" cy="2534262"/>
          </a:xfrm>
          <a:prstGeom prst="rect">
            <a:avLst/>
          </a:prstGeom>
          <a:noFill/>
          <a:ln w="12700">
            <a:solidFill>
              <a:srgbClr val="0D5CA3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669101"/>
            <a:ext cx="4032839" cy="2534262"/>
          </a:xfrm>
          <a:prstGeom prst="rect">
            <a:avLst/>
          </a:prstGeom>
          <a:noFill/>
          <a:ln w="12700">
            <a:solidFill>
              <a:srgbClr val="0D5CA3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8408" y="3669100"/>
            <a:ext cx="4032839" cy="2534262"/>
          </a:xfrm>
          <a:prstGeom prst="rect">
            <a:avLst/>
          </a:prstGeom>
          <a:noFill/>
          <a:ln w="12700">
            <a:solidFill>
              <a:srgbClr val="0D5CA3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047145"/>
            <a:ext cx="4032839" cy="374021"/>
          </a:xfrm>
          <a:prstGeom prst="rect">
            <a:avLst/>
          </a:prstGeom>
          <a:solidFill>
            <a:srgbClr val="0D5C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Международные 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8407" y="1045905"/>
            <a:ext cx="4032839" cy="374021"/>
          </a:xfrm>
          <a:prstGeom prst="rect">
            <a:avLst/>
          </a:prstGeom>
          <a:solidFill>
            <a:srgbClr val="0D5C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Корпоративные 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3" y="3667861"/>
            <a:ext cx="4032839" cy="374021"/>
          </a:xfrm>
          <a:prstGeom prst="rect">
            <a:avLst/>
          </a:prstGeom>
          <a:solidFill>
            <a:srgbClr val="0D5C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Финансовые 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8408" y="3667861"/>
            <a:ext cx="4032839" cy="374021"/>
          </a:xfrm>
          <a:prstGeom prst="rect">
            <a:avLst/>
          </a:prstGeom>
          <a:solidFill>
            <a:srgbClr val="0D5C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Государственные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15" name="Picture 9" descr="C:\Users\sumyanova\Pictures\Логотипы\International_Monetary_Fund_logo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290" y="1560409"/>
            <a:ext cx="596724" cy="6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http://upload.wikimedia.org/wikipedia/en/thumb/2/24/WWF_logo.svg/263px-WWF_logo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006" y="1611338"/>
            <a:ext cx="360366" cy="5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C:\Users\sumyanova\Pictures\Логотипы\WHO_Logo_290x29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1618"/>
            <a:ext cx="645589" cy="6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umyanova\Pictures\Логотипы\OECD-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95733"/>
            <a:ext cx="543719" cy="5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sumyanova\Pictures\Логотипы\Lukoil_log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672" y="1634391"/>
            <a:ext cx="397660" cy="3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sumyanova\Pictures\Логотипы\logo_aeroflo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5262"/>
            <a:ext cx="1204431" cy="3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sumyanova\Pictures\Логотипы\meche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415" y="1578575"/>
            <a:ext cx="703967" cy="4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http://xn----7sbabauguz0ah0a0o.xn--p1ai/storage/598285867aa1905af9ad2295f0aadcd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274" y="1527346"/>
            <a:ext cx="1025355" cy="5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sumyanova\Pictures\Логотипы\Danon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9808" y="2542705"/>
            <a:ext cx="815413" cy="3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sumyanova\Pictures\Логотипы\KEGOC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558" y="3121936"/>
            <a:ext cx="588100" cy="3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umyanova\Pictures\Логотипы\sibur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83" y="1572774"/>
            <a:ext cx="451981" cy="4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sumyanova\Pictures\Логотипы\Метфракс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142" y="2178065"/>
            <a:ext cx="1279508" cy="2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sumyanova\Pictures\Логотипы\logo-kazahtelekom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403" y="3056573"/>
            <a:ext cx="627181" cy="3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sumyanova\Pictures\Логотипы\ИНТЕР РАО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13" b="35217"/>
          <a:stretch/>
        </p:blipFill>
        <p:spPr bwMode="auto">
          <a:xfrm>
            <a:off x="6900164" y="2145721"/>
            <a:ext cx="1579980" cy="33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sumyanova\Pictures\Логотипы\Базовый элемент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610" y="2613233"/>
            <a:ext cx="1374152" cy="3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sumyanova\Pictures\Логотипы\роснефть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638" y="2995572"/>
            <a:ext cx="855918" cy="4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sumyanova\Pictures\Логотипы\Иркут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121" y="1620095"/>
            <a:ext cx="552038" cy="4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C:\Users\sumyanova\Pictures\Логотипы\ОМК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268" y="2162497"/>
            <a:ext cx="576294" cy="4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:\Users\sumyanova\Pictures\Логотипы\sudzucker_2.png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75844" y="3040152"/>
            <a:ext cx="1531742" cy="4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C:\Users\sumyanova\Pictures\Логотипы\Banedanmark_logo.svg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865" y="3035767"/>
            <a:ext cx="652617" cy="4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C:\Users\sumyanova\Pictures\Логотипы\3M-LOGO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54" y="2455304"/>
            <a:ext cx="787432" cy="3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7" descr="C:\Users\sumyanova\Pictures\Логотипы\800px-BASF_logo.svg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11" y="3187190"/>
            <a:ext cx="1452260" cy="27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C:\Users\sumyanova\Pictures\Логотипы\2000px-Rhodia.svg.pn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11892" y="2479056"/>
            <a:ext cx="836960" cy="26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9" descr="C:\Users\sumyanova\Pictures\Логотипы\746px-Coca-Cola_logo_svg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016" y="1731185"/>
            <a:ext cx="1027790" cy="3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24" descr="client_cb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48762" y="4227791"/>
            <a:ext cx="538862" cy="4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C:\Users\asayonok\Desktop\Мое\Логотипы\Локо-Банк.jpg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37121" y="4790674"/>
            <a:ext cx="574770" cy="5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asayonok\Desktop\Мое\Логотипы\Банк Москвы.gif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303"/>
          <a:stretch/>
        </p:blipFill>
        <p:spPr bwMode="auto">
          <a:xfrm>
            <a:off x="2260079" y="5601546"/>
            <a:ext cx="295697" cy="3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t1.gstatic.com/images?q=tbn:ANd9GcQ3uNqL6jbC89qBqJutw6_0UhQkBFY4zovEauvPX1bcL1UewR-3uQ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37120" y="4154386"/>
            <a:ext cx="574771" cy="6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sayonok\Desktop\Мое\Логотипы\MDM.jpg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71" t="9808" r="16497" b="32177"/>
          <a:stretch/>
        </p:blipFill>
        <p:spPr bwMode="auto">
          <a:xfrm>
            <a:off x="1334392" y="5497472"/>
            <a:ext cx="626271" cy="5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sayonok\Desktop\Мое\Логотипы\logotype.gif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73" b="31938"/>
          <a:stretch/>
        </p:blipFill>
        <p:spPr bwMode="auto">
          <a:xfrm>
            <a:off x="2970536" y="4804911"/>
            <a:ext cx="407479" cy="6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ОАО «УБРиР»"/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912" y="5572156"/>
            <a:ext cx="411458" cy="4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SPB.jpg"/>
          <p:cNvPicPr>
            <a:picLocks noChangeAspect="1"/>
          </p:cNvPicPr>
          <p:nvPr/>
        </p:nvPicPr>
        <p:blipFill rotWithShape="1">
          <a:blip r:embed="rId34" cstate="email"/>
          <a:srcRect/>
          <a:stretch/>
        </p:blipFill>
        <p:spPr>
          <a:xfrm>
            <a:off x="666877" y="4826129"/>
            <a:ext cx="393341" cy="559614"/>
          </a:xfrm>
          <a:prstGeom prst="rect">
            <a:avLst/>
          </a:prstGeom>
        </p:spPr>
      </p:pic>
      <p:pic>
        <p:nvPicPr>
          <p:cNvPr id="49" name="Picture 14" descr="C:\Users\asayonok\Desktop\Мое\Логотипы\втб24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9797" y="4237460"/>
            <a:ext cx="888884" cy="3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1prime.ru/images/75691/68/756916879.jpg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43938" y="4154386"/>
            <a:ext cx="560680" cy="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msk-kino.ru/credit/image/aHR0cDovL2NvbXBvc2FwaWVuY2UucnUvd3AtY29udGVudC91cGxvYWRzLzIwMTEvMDkvb3BlbmJhbmsuanBn">
            <a:hlinkClick r:id="rId37"/>
          </p:cNvPr>
          <p:cNvPicPr>
            <a:picLocks noChangeAspect="1" noChangeArrowheads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06412" y="5548168"/>
            <a:ext cx="498206" cy="4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\\prognoz.ru\dept\Uprb\Рабочие материалы (папки сотрудников)\Гибадулина\Партнеры\vnesheconombank_ru.png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354" y="4154387"/>
            <a:ext cx="520349" cy="59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\\prognoz.ru\dept\Uprb\Рабочие материалы (папки сотрудников)\Гибадулина\Партнеры\рос сел.png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576" y="4754641"/>
            <a:ext cx="494065" cy="6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87354" y="4848211"/>
            <a:ext cx="497135" cy="51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asayonok\Desktop\Мое\Логотипы\MSP_BANK_logo_rus_main_500.jpg"/>
          <p:cNvPicPr>
            <a:picLocks noChangeAspect="1" noChangeArrowheads="1"/>
          </p:cNvPicPr>
          <p:nvPr/>
        </p:nvPicPr>
        <p:blipFill rotWithShape="1">
          <a:blip r:embed="rId4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37577" y="5548168"/>
            <a:ext cx="494065" cy="5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C:\Users\sumyanova\Pictures\Логотипы\Липецкая область.png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409" y="5552264"/>
            <a:ext cx="474249" cy="5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C:\Users\sumyanova\Pictures\Логотипы\Минприроды.jpg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5664" y="5567629"/>
            <a:ext cx="597293" cy="5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sumyanova\Pictures\Логотипы\mineconom.png"/>
          <p:cNvPicPr>
            <a:picLocks noChangeAspect="1" noChangeArrowheads="1"/>
          </p:cNvPicPr>
          <p:nvPr/>
        </p:nvPicPr>
        <p:blipFill rotWithShape="1">
          <a:blip r:embed="rId4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62" t="14575" r="23999" b="5646"/>
          <a:stretch/>
        </p:blipFill>
        <p:spPr bwMode="auto">
          <a:xfrm>
            <a:off x="4845011" y="4963047"/>
            <a:ext cx="563469" cy="5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C:\Users\sumyanova\Pictures\Логотипы\fst_logo_2013.png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344" y="5568936"/>
            <a:ext cx="574290" cy="5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C:\Users\sumyanova\Pictures\Логотипы\Минтруд РФ.png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439" y="5673509"/>
            <a:ext cx="394014" cy="4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3" descr="C:\Users\sumyanova\Pictures\Логотипы\ФТС.Эмблема.gif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264" y="4902681"/>
            <a:ext cx="500817" cy="5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C:\Users\sumyanova\Pictures\Логотипы\Администрация президента РФ.png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941" y="4216040"/>
            <a:ext cx="514494" cy="61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sumyanova\Pictures\Логотипы\Герб Москвы.png"/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415" y="4174561"/>
            <a:ext cx="544725" cy="6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C:\Users\sumyanova\Pictures\Логотипы\Минздрав.png"/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78" y="4901376"/>
            <a:ext cx="533307" cy="5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 descr="C:\Users\sumyanova\Pictures\Логотипы\МВД РФ.png"/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863" y="4227336"/>
            <a:ext cx="908975" cy="5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C:\Users\sumyanova\Pictures\Логотипы\счетная палата.gif"/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382" y="4174561"/>
            <a:ext cx="537603" cy="6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9" descr="C:\Users\sumyanova\Pictures\Логотипы\федеральная налоговая служба.png"/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5212" y="4928975"/>
            <a:ext cx="562699" cy="5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sumyanova\Pictures\Логотипы\Федеральное дорожное агентство.png"/>
          <p:cNvPicPr>
            <a:picLocks noChangeAspect="1" noChangeArrowheads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5174" y="4139314"/>
            <a:ext cx="805345" cy="64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umyanova\Pictures\Логотипы\MinPromTorg.png"/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804" y="5637376"/>
            <a:ext cx="928256" cy="44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umyanova\Pictures\Логотипы\Минфин.png"/>
          <p:cNvPicPr>
            <a:picLocks noChangeAspect="1" noChangeArrowheads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033" y="4894474"/>
            <a:ext cx="481431" cy="5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85999" y="32320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D5CA3"/>
                </a:solidFill>
                <a:latin typeface="Calibri Light" panose="020F0302020204030204" pitchFamily="34" charset="0"/>
                <a:ea typeface="+mj-ea"/>
                <a:cs typeface="+mj-cs"/>
              </a:rPr>
              <a:t>Среди наших клиентов </a:t>
            </a:r>
            <a:endParaRPr lang="ru-RU" sz="2800" dirty="0">
              <a:solidFill>
                <a:srgbClr val="0D5CA3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67544" y="1055612"/>
            <a:ext cx="4032839" cy="374021"/>
          </a:xfrm>
          <a:prstGeom prst="rect">
            <a:avLst/>
          </a:prstGeom>
          <a:solidFill>
            <a:srgbClr val="0D5C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libri Light" panose="020F0302020204030204" pitchFamily="34" charset="0"/>
              </a:rPr>
              <a:t>Международные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578407" y="1054372"/>
            <a:ext cx="4032839" cy="374021"/>
          </a:xfrm>
          <a:prstGeom prst="rect">
            <a:avLst/>
          </a:prstGeom>
          <a:solidFill>
            <a:srgbClr val="0D5C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В корпоративном секторе 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67543" y="3676328"/>
            <a:ext cx="4032839" cy="374021"/>
          </a:xfrm>
          <a:prstGeom prst="rect">
            <a:avLst/>
          </a:prstGeom>
          <a:solidFill>
            <a:srgbClr val="0D5C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В финансовом секторе 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78408" y="3676328"/>
            <a:ext cx="4032839" cy="374021"/>
          </a:xfrm>
          <a:prstGeom prst="rect">
            <a:avLst/>
          </a:prstGeom>
          <a:solidFill>
            <a:srgbClr val="0D5C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В государственном секторе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3" name="Номер слайда 2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836F9B80-CAA7-4612-9AA8-09086140AF76}" type="slidenum"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5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C:\Users\sumyanova\Pictures\Логотипы\European_Commission.svg.png"/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884" y="2341524"/>
            <a:ext cx="773625" cy="5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gkweb.ru/i/logo.png"/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895" y="3015822"/>
            <a:ext cx="813213" cy="4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448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352187" y="4411087"/>
            <a:ext cx="428080" cy="304137"/>
            <a:chOff x="4352187" y="4411087"/>
            <a:chExt cx="428080" cy="304137"/>
          </a:xfrm>
        </p:grpSpPr>
        <p:sp>
          <p:nvSpPr>
            <p:cNvPr id="2" name="object 2"/>
            <p:cNvSpPr/>
            <p:nvPr/>
          </p:nvSpPr>
          <p:spPr>
            <a:xfrm>
              <a:off x="4462974" y="4715224"/>
              <a:ext cx="206499" cy="0"/>
            </a:xfrm>
            <a:custGeom>
              <a:avLst/>
              <a:gdLst/>
              <a:ahLst/>
              <a:cxnLst/>
              <a:rect l="l" t="t" r="r" b="b"/>
              <a:pathLst>
                <a:path w="206499">
                  <a:moveTo>
                    <a:pt x="0" y="0"/>
                  </a:moveTo>
                  <a:lnTo>
                    <a:pt x="206499" y="0"/>
                  </a:lnTo>
                </a:path>
              </a:pathLst>
            </a:custGeom>
            <a:ln w="3581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526046" y="4684093"/>
              <a:ext cx="80355" cy="0"/>
            </a:xfrm>
            <a:custGeom>
              <a:avLst/>
              <a:gdLst/>
              <a:ahLst/>
              <a:cxnLst/>
              <a:rect l="l" t="t" r="r" b="b"/>
              <a:pathLst>
                <a:path w="80355">
                  <a:moveTo>
                    <a:pt x="0" y="0"/>
                  </a:moveTo>
                  <a:lnTo>
                    <a:pt x="80355" y="0"/>
                  </a:lnTo>
                </a:path>
              </a:pathLst>
            </a:custGeom>
            <a:ln w="28982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52187" y="4411087"/>
              <a:ext cx="428080" cy="259149"/>
            </a:xfrm>
            <a:custGeom>
              <a:avLst/>
              <a:gdLst/>
              <a:ahLst/>
              <a:cxnLst/>
              <a:rect l="l" t="t" r="r" b="b"/>
              <a:pathLst>
                <a:path w="428080" h="259149">
                  <a:moveTo>
                    <a:pt x="420963" y="0"/>
                  </a:moveTo>
                  <a:lnTo>
                    <a:pt x="7124" y="0"/>
                  </a:lnTo>
                  <a:lnTo>
                    <a:pt x="0" y="7409"/>
                  </a:lnTo>
                  <a:lnTo>
                    <a:pt x="0" y="252032"/>
                  </a:lnTo>
                  <a:lnTo>
                    <a:pt x="7124" y="259149"/>
                  </a:lnTo>
                  <a:lnTo>
                    <a:pt x="420963" y="259149"/>
                  </a:lnTo>
                  <a:lnTo>
                    <a:pt x="428080" y="252032"/>
                  </a:lnTo>
                  <a:lnTo>
                    <a:pt x="428080" y="226792"/>
                  </a:lnTo>
                  <a:lnTo>
                    <a:pt x="32349" y="226792"/>
                  </a:lnTo>
                  <a:lnTo>
                    <a:pt x="32349" y="32633"/>
                  </a:lnTo>
                  <a:lnTo>
                    <a:pt x="428080" y="32633"/>
                  </a:lnTo>
                  <a:lnTo>
                    <a:pt x="428080" y="7409"/>
                  </a:lnTo>
                  <a:lnTo>
                    <a:pt x="420963" y="0"/>
                  </a:lnTo>
                </a:path>
              </a:pathLst>
            </a:custGeom>
            <a:solidFill>
              <a:srgbClr val="24B8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4092" y="4443720"/>
              <a:ext cx="0" cy="194158"/>
            </a:xfrm>
            <a:custGeom>
              <a:avLst/>
              <a:gdLst/>
              <a:ahLst/>
              <a:cxnLst/>
              <a:rect l="l" t="t" r="r" b="b"/>
              <a:pathLst>
                <a:path h="194158">
                  <a:moveTo>
                    <a:pt x="0" y="0"/>
                  </a:moveTo>
                  <a:lnTo>
                    <a:pt x="0" y="194158"/>
                  </a:lnTo>
                </a:path>
              </a:pathLst>
            </a:custGeom>
            <a:ln w="33619">
              <a:solidFill>
                <a:srgbClr val="24B8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2124" y="4577813"/>
              <a:ext cx="153018" cy="17826"/>
            </a:xfrm>
            <a:custGeom>
              <a:avLst/>
              <a:gdLst/>
              <a:ahLst/>
              <a:cxnLst/>
              <a:rect l="l" t="t" r="r" b="b"/>
              <a:pathLst>
                <a:path w="153018" h="17826">
                  <a:moveTo>
                    <a:pt x="149184" y="0"/>
                  </a:moveTo>
                  <a:lnTo>
                    <a:pt x="3834" y="0"/>
                  </a:lnTo>
                  <a:lnTo>
                    <a:pt x="0" y="4118"/>
                  </a:lnTo>
                  <a:lnTo>
                    <a:pt x="0" y="14000"/>
                  </a:lnTo>
                  <a:lnTo>
                    <a:pt x="3834" y="17826"/>
                  </a:lnTo>
                  <a:lnTo>
                    <a:pt x="149184" y="17826"/>
                  </a:lnTo>
                  <a:lnTo>
                    <a:pt x="153018" y="14000"/>
                  </a:lnTo>
                  <a:lnTo>
                    <a:pt x="153018" y="4118"/>
                  </a:lnTo>
                  <a:lnTo>
                    <a:pt x="149184" y="0"/>
                  </a:lnTo>
                </a:path>
              </a:pathLst>
            </a:custGeom>
            <a:solidFill>
              <a:srgbClr val="24B8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2124" y="4542177"/>
              <a:ext cx="288208" cy="17819"/>
            </a:xfrm>
            <a:custGeom>
              <a:avLst/>
              <a:gdLst/>
              <a:ahLst/>
              <a:cxnLst/>
              <a:rect l="l" t="t" r="r" b="b"/>
              <a:pathLst>
                <a:path w="288208" h="17819">
                  <a:moveTo>
                    <a:pt x="284374" y="0"/>
                  </a:moveTo>
                  <a:lnTo>
                    <a:pt x="3834" y="0"/>
                  </a:lnTo>
                  <a:lnTo>
                    <a:pt x="0" y="3830"/>
                  </a:lnTo>
                  <a:lnTo>
                    <a:pt x="0" y="13708"/>
                  </a:lnTo>
                  <a:lnTo>
                    <a:pt x="3834" y="17819"/>
                  </a:lnTo>
                  <a:lnTo>
                    <a:pt x="284374" y="17819"/>
                  </a:lnTo>
                  <a:lnTo>
                    <a:pt x="288208" y="13708"/>
                  </a:lnTo>
                  <a:lnTo>
                    <a:pt x="288208" y="3830"/>
                  </a:lnTo>
                  <a:lnTo>
                    <a:pt x="284374" y="0"/>
                  </a:lnTo>
                </a:path>
              </a:pathLst>
            </a:custGeom>
            <a:solidFill>
              <a:srgbClr val="24B8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2124" y="4506253"/>
              <a:ext cx="288208" cy="17819"/>
            </a:xfrm>
            <a:custGeom>
              <a:avLst/>
              <a:gdLst/>
              <a:ahLst/>
              <a:cxnLst/>
              <a:rect l="l" t="t" r="r" b="b"/>
              <a:pathLst>
                <a:path w="288208" h="17819">
                  <a:moveTo>
                    <a:pt x="284374" y="0"/>
                  </a:moveTo>
                  <a:lnTo>
                    <a:pt x="3834" y="0"/>
                  </a:lnTo>
                  <a:lnTo>
                    <a:pt x="0" y="4107"/>
                  </a:lnTo>
                  <a:lnTo>
                    <a:pt x="0" y="13978"/>
                  </a:lnTo>
                  <a:lnTo>
                    <a:pt x="3834" y="17819"/>
                  </a:lnTo>
                  <a:lnTo>
                    <a:pt x="284374" y="17819"/>
                  </a:lnTo>
                  <a:lnTo>
                    <a:pt x="288208" y="13978"/>
                  </a:lnTo>
                  <a:lnTo>
                    <a:pt x="288208" y="4107"/>
                  </a:lnTo>
                  <a:lnTo>
                    <a:pt x="284374" y="0"/>
                  </a:lnTo>
                </a:path>
              </a:pathLst>
            </a:custGeom>
            <a:solidFill>
              <a:srgbClr val="24B8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2124" y="4470584"/>
              <a:ext cx="288208" cy="17830"/>
            </a:xfrm>
            <a:custGeom>
              <a:avLst/>
              <a:gdLst/>
              <a:ahLst/>
              <a:cxnLst/>
              <a:rect l="l" t="t" r="r" b="b"/>
              <a:pathLst>
                <a:path w="288208" h="17830">
                  <a:moveTo>
                    <a:pt x="284374" y="0"/>
                  </a:moveTo>
                  <a:lnTo>
                    <a:pt x="3834" y="0"/>
                  </a:lnTo>
                  <a:lnTo>
                    <a:pt x="0" y="3848"/>
                  </a:lnTo>
                  <a:lnTo>
                    <a:pt x="0" y="13731"/>
                  </a:lnTo>
                  <a:lnTo>
                    <a:pt x="3834" y="17830"/>
                  </a:lnTo>
                  <a:lnTo>
                    <a:pt x="284374" y="17830"/>
                  </a:lnTo>
                  <a:lnTo>
                    <a:pt x="288208" y="13731"/>
                  </a:lnTo>
                  <a:lnTo>
                    <a:pt x="288208" y="3848"/>
                  </a:lnTo>
                  <a:lnTo>
                    <a:pt x="284374" y="0"/>
                  </a:lnTo>
                </a:path>
              </a:pathLst>
            </a:custGeom>
            <a:solidFill>
              <a:srgbClr val="24B8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205037" y="4210603"/>
            <a:ext cx="722379" cy="722376"/>
          </a:xfrm>
          <a:custGeom>
            <a:avLst/>
            <a:gdLst/>
            <a:ahLst/>
            <a:cxnLst/>
            <a:rect l="l" t="t" r="r" b="b"/>
            <a:pathLst>
              <a:path w="722379" h="722376">
                <a:moveTo>
                  <a:pt x="361188" y="0"/>
                </a:moveTo>
                <a:lnTo>
                  <a:pt x="419775" y="4727"/>
                </a:lnTo>
                <a:lnTo>
                  <a:pt x="475352" y="18413"/>
                </a:lnTo>
                <a:lnTo>
                  <a:pt x="527176" y="40314"/>
                </a:lnTo>
                <a:lnTo>
                  <a:pt x="574502" y="69687"/>
                </a:lnTo>
                <a:lnTo>
                  <a:pt x="616588" y="105788"/>
                </a:lnTo>
                <a:lnTo>
                  <a:pt x="652690" y="147874"/>
                </a:lnTo>
                <a:lnTo>
                  <a:pt x="682064" y="195200"/>
                </a:lnTo>
                <a:lnTo>
                  <a:pt x="703965" y="247024"/>
                </a:lnTo>
                <a:lnTo>
                  <a:pt x="717652" y="302601"/>
                </a:lnTo>
                <a:lnTo>
                  <a:pt x="722379" y="361188"/>
                </a:lnTo>
                <a:lnTo>
                  <a:pt x="721182" y="390811"/>
                </a:lnTo>
                <a:lnTo>
                  <a:pt x="711882" y="447985"/>
                </a:lnTo>
                <a:lnTo>
                  <a:pt x="693995" y="501778"/>
                </a:lnTo>
                <a:lnTo>
                  <a:pt x="668264" y="551446"/>
                </a:lnTo>
                <a:lnTo>
                  <a:pt x="635434" y="596245"/>
                </a:lnTo>
                <a:lnTo>
                  <a:pt x="596247" y="635431"/>
                </a:lnTo>
                <a:lnTo>
                  <a:pt x="551448" y="668261"/>
                </a:lnTo>
                <a:lnTo>
                  <a:pt x="501779" y="693992"/>
                </a:lnTo>
                <a:lnTo>
                  <a:pt x="447986" y="711878"/>
                </a:lnTo>
                <a:lnTo>
                  <a:pt x="390811" y="721178"/>
                </a:lnTo>
                <a:lnTo>
                  <a:pt x="361188" y="722376"/>
                </a:lnTo>
                <a:lnTo>
                  <a:pt x="331564" y="721178"/>
                </a:lnTo>
                <a:lnTo>
                  <a:pt x="274390" y="711878"/>
                </a:lnTo>
                <a:lnTo>
                  <a:pt x="220597" y="693992"/>
                </a:lnTo>
                <a:lnTo>
                  <a:pt x="170929" y="668261"/>
                </a:lnTo>
                <a:lnTo>
                  <a:pt x="126130" y="635431"/>
                </a:lnTo>
                <a:lnTo>
                  <a:pt x="86944" y="596245"/>
                </a:lnTo>
                <a:lnTo>
                  <a:pt x="54114" y="551446"/>
                </a:lnTo>
                <a:lnTo>
                  <a:pt x="28383" y="501778"/>
                </a:lnTo>
                <a:lnTo>
                  <a:pt x="10497" y="447985"/>
                </a:lnTo>
                <a:lnTo>
                  <a:pt x="1197" y="390811"/>
                </a:lnTo>
                <a:lnTo>
                  <a:pt x="0" y="361188"/>
                </a:lnTo>
                <a:lnTo>
                  <a:pt x="1197" y="331564"/>
                </a:lnTo>
                <a:lnTo>
                  <a:pt x="10497" y="274389"/>
                </a:lnTo>
                <a:lnTo>
                  <a:pt x="28383" y="220596"/>
                </a:lnTo>
                <a:lnTo>
                  <a:pt x="54114" y="170928"/>
                </a:lnTo>
                <a:lnTo>
                  <a:pt x="86944" y="126130"/>
                </a:lnTo>
                <a:lnTo>
                  <a:pt x="126130" y="86943"/>
                </a:lnTo>
                <a:lnTo>
                  <a:pt x="170929" y="54113"/>
                </a:lnTo>
                <a:lnTo>
                  <a:pt x="220597" y="28383"/>
                </a:lnTo>
                <a:lnTo>
                  <a:pt x="274390" y="10496"/>
                </a:lnTo>
                <a:lnTo>
                  <a:pt x="331564" y="1197"/>
                </a:lnTo>
                <a:lnTo>
                  <a:pt x="361188" y="0"/>
                </a:lnTo>
                <a:close/>
              </a:path>
            </a:pathLst>
          </a:custGeom>
          <a:ln w="27000">
            <a:solidFill>
              <a:srgbClr val="24B8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5710" y="4416995"/>
            <a:ext cx="154796" cy="309592"/>
          </a:xfrm>
          <a:custGeom>
            <a:avLst/>
            <a:gdLst/>
            <a:ahLst/>
            <a:cxnLst/>
            <a:rect l="l" t="t" r="r" b="b"/>
            <a:pathLst>
              <a:path w="154796" h="309592">
                <a:moveTo>
                  <a:pt x="0" y="0"/>
                </a:moveTo>
                <a:lnTo>
                  <a:pt x="154796" y="154796"/>
                </a:lnTo>
                <a:lnTo>
                  <a:pt x="0" y="309592"/>
                </a:lnTo>
              </a:path>
            </a:pathLst>
          </a:custGeom>
          <a:ln w="72000" cap="rnd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11922" y="4210603"/>
            <a:ext cx="722376" cy="722376"/>
          </a:xfrm>
          <a:custGeom>
            <a:avLst/>
            <a:gdLst/>
            <a:ahLst/>
            <a:cxnLst/>
            <a:rect l="l" t="t" r="r" b="b"/>
            <a:pathLst>
              <a:path w="722376" h="722376">
                <a:moveTo>
                  <a:pt x="361188" y="0"/>
                </a:moveTo>
                <a:lnTo>
                  <a:pt x="419774" y="4727"/>
                </a:lnTo>
                <a:lnTo>
                  <a:pt x="475351" y="18413"/>
                </a:lnTo>
                <a:lnTo>
                  <a:pt x="527175" y="40314"/>
                </a:lnTo>
                <a:lnTo>
                  <a:pt x="574501" y="69687"/>
                </a:lnTo>
                <a:lnTo>
                  <a:pt x="616587" y="105788"/>
                </a:lnTo>
                <a:lnTo>
                  <a:pt x="652688" y="147874"/>
                </a:lnTo>
                <a:lnTo>
                  <a:pt x="682061" y="195200"/>
                </a:lnTo>
                <a:lnTo>
                  <a:pt x="703962" y="247024"/>
                </a:lnTo>
                <a:lnTo>
                  <a:pt x="717648" y="302601"/>
                </a:lnTo>
                <a:lnTo>
                  <a:pt x="722376" y="361188"/>
                </a:lnTo>
                <a:lnTo>
                  <a:pt x="721178" y="390811"/>
                </a:lnTo>
                <a:lnTo>
                  <a:pt x="711879" y="447985"/>
                </a:lnTo>
                <a:lnTo>
                  <a:pt x="693992" y="501778"/>
                </a:lnTo>
                <a:lnTo>
                  <a:pt x="668262" y="551446"/>
                </a:lnTo>
                <a:lnTo>
                  <a:pt x="635432" y="596245"/>
                </a:lnTo>
                <a:lnTo>
                  <a:pt x="596245" y="635431"/>
                </a:lnTo>
                <a:lnTo>
                  <a:pt x="551447" y="668261"/>
                </a:lnTo>
                <a:lnTo>
                  <a:pt x="501779" y="693992"/>
                </a:lnTo>
                <a:lnTo>
                  <a:pt x="447986" y="711878"/>
                </a:lnTo>
                <a:lnTo>
                  <a:pt x="390811" y="721178"/>
                </a:lnTo>
                <a:lnTo>
                  <a:pt x="361188" y="722376"/>
                </a:lnTo>
                <a:lnTo>
                  <a:pt x="331564" y="721178"/>
                </a:lnTo>
                <a:lnTo>
                  <a:pt x="274390" y="711878"/>
                </a:lnTo>
                <a:lnTo>
                  <a:pt x="220597" y="693992"/>
                </a:lnTo>
                <a:lnTo>
                  <a:pt x="170929" y="668261"/>
                </a:lnTo>
                <a:lnTo>
                  <a:pt x="126130" y="635431"/>
                </a:lnTo>
                <a:lnTo>
                  <a:pt x="86944" y="596245"/>
                </a:lnTo>
                <a:lnTo>
                  <a:pt x="54114" y="551446"/>
                </a:lnTo>
                <a:lnTo>
                  <a:pt x="28383" y="501778"/>
                </a:lnTo>
                <a:lnTo>
                  <a:pt x="10497" y="447985"/>
                </a:lnTo>
                <a:lnTo>
                  <a:pt x="1197" y="390811"/>
                </a:lnTo>
                <a:lnTo>
                  <a:pt x="0" y="361188"/>
                </a:lnTo>
                <a:lnTo>
                  <a:pt x="1197" y="331564"/>
                </a:lnTo>
                <a:lnTo>
                  <a:pt x="10497" y="274389"/>
                </a:lnTo>
                <a:lnTo>
                  <a:pt x="28383" y="220596"/>
                </a:lnTo>
                <a:lnTo>
                  <a:pt x="54114" y="170928"/>
                </a:lnTo>
                <a:lnTo>
                  <a:pt x="86944" y="126130"/>
                </a:lnTo>
                <a:lnTo>
                  <a:pt x="126130" y="86943"/>
                </a:lnTo>
                <a:lnTo>
                  <a:pt x="170929" y="54113"/>
                </a:lnTo>
                <a:lnTo>
                  <a:pt x="220597" y="28383"/>
                </a:lnTo>
                <a:lnTo>
                  <a:pt x="274390" y="10496"/>
                </a:lnTo>
                <a:lnTo>
                  <a:pt x="331564" y="1197"/>
                </a:lnTo>
                <a:lnTo>
                  <a:pt x="361188" y="0"/>
                </a:lnTo>
                <a:close/>
              </a:path>
            </a:pathLst>
          </a:custGeom>
          <a:ln w="270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1943" y="4416995"/>
            <a:ext cx="154796" cy="309592"/>
          </a:xfrm>
          <a:custGeom>
            <a:avLst/>
            <a:gdLst/>
            <a:ahLst/>
            <a:cxnLst/>
            <a:rect l="l" t="t" r="r" b="b"/>
            <a:pathLst>
              <a:path w="154796" h="309592">
                <a:moveTo>
                  <a:pt x="154796" y="0"/>
                </a:moveTo>
                <a:lnTo>
                  <a:pt x="0" y="154796"/>
                </a:lnTo>
                <a:lnTo>
                  <a:pt x="154796" y="309592"/>
                </a:lnTo>
              </a:path>
            </a:pathLst>
          </a:custGeom>
          <a:ln w="72000" cap="rnd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8152" y="4210603"/>
            <a:ext cx="722376" cy="722376"/>
          </a:xfrm>
          <a:custGeom>
            <a:avLst/>
            <a:gdLst/>
            <a:ahLst/>
            <a:cxnLst/>
            <a:rect l="l" t="t" r="r" b="b"/>
            <a:pathLst>
              <a:path w="722376" h="722376">
                <a:moveTo>
                  <a:pt x="361188" y="0"/>
                </a:moveTo>
                <a:lnTo>
                  <a:pt x="419774" y="4727"/>
                </a:lnTo>
                <a:lnTo>
                  <a:pt x="475351" y="18413"/>
                </a:lnTo>
                <a:lnTo>
                  <a:pt x="527175" y="40314"/>
                </a:lnTo>
                <a:lnTo>
                  <a:pt x="574501" y="69687"/>
                </a:lnTo>
                <a:lnTo>
                  <a:pt x="616587" y="105788"/>
                </a:lnTo>
                <a:lnTo>
                  <a:pt x="652688" y="147874"/>
                </a:lnTo>
                <a:lnTo>
                  <a:pt x="682061" y="195200"/>
                </a:lnTo>
                <a:lnTo>
                  <a:pt x="703962" y="247024"/>
                </a:lnTo>
                <a:lnTo>
                  <a:pt x="717648" y="302601"/>
                </a:lnTo>
                <a:lnTo>
                  <a:pt x="722376" y="361188"/>
                </a:lnTo>
                <a:lnTo>
                  <a:pt x="721178" y="390811"/>
                </a:lnTo>
                <a:lnTo>
                  <a:pt x="711879" y="447985"/>
                </a:lnTo>
                <a:lnTo>
                  <a:pt x="693992" y="501778"/>
                </a:lnTo>
                <a:lnTo>
                  <a:pt x="668262" y="551446"/>
                </a:lnTo>
                <a:lnTo>
                  <a:pt x="635432" y="596245"/>
                </a:lnTo>
                <a:lnTo>
                  <a:pt x="596245" y="635431"/>
                </a:lnTo>
                <a:lnTo>
                  <a:pt x="551447" y="668261"/>
                </a:lnTo>
                <a:lnTo>
                  <a:pt x="501779" y="693992"/>
                </a:lnTo>
                <a:lnTo>
                  <a:pt x="447986" y="711878"/>
                </a:lnTo>
                <a:lnTo>
                  <a:pt x="390811" y="721178"/>
                </a:lnTo>
                <a:lnTo>
                  <a:pt x="361188" y="722376"/>
                </a:lnTo>
                <a:lnTo>
                  <a:pt x="331564" y="721178"/>
                </a:lnTo>
                <a:lnTo>
                  <a:pt x="274390" y="711878"/>
                </a:lnTo>
                <a:lnTo>
                  <a:pt x="220597" y="693992"/>
                </a:lnTo>
                <a:lnTo>
                  <a:pt x="170929" y="668261"/>
                </a:lnTo>
                <a:lnTo>
                  <a:pt x="126130" y="635431"/>
                </a:lnTo>
                <a:lnTo>
                  <a:pt x="86944" y="596245"/>
                </a:lnTo>
                <a:lnTo>
                  <a:pt x="54114" y="551446"/>
                </a:lnTo>
                <a:lnTo>
                  <a:pt x="28383" y="501778"/>
                </a:lnTo>
                <a:lnTo>
                  <a:pt x="10497" y="447985"/>
                </a:lnTo>
                <a:lnTo>
                  <a:pt x="1197" y="390811"/>
                </a:lnTo>
                <a:lnTo>
                  <a:pt x="0" y="361188"/>
                </a:lnTo>
                <a:lnTo>
                  <a:pt x="1197" y="331564"/>
                </a:lnTo>
                <a:lnTo>
                  <a:pt x="10497" y="274389"/>
                </a:lnTo>
                <a:lnTo>
                  <a:pt x="28383" y="220596"/>
                </a:lnTo>
                <a:lnTo>
                  <a:pt x="54114" y="170928"/>
                </a:lnTo>
                <a:lnTo>
                  <a:pt x="86944" y="126130"/>
                </a:lnTo>
                <a:lnTo>
                  <a:pt x="126130" y="86943"/>
                </a:lnTo>
                <a:lnTo>
                  <a:pt x="170929" y="54113"/>
                </a:lnTo>
                <a:lnTo>
                  <a:pt x="220597" y="28383"/>
                </a:lnTo>
                <a:lnTo>
                  <a:pt x="274390" y="10496"/>
                </a:lnTo>
                <a:lnTo>
                  <a:pt x="331564" y="1197"/>
                </a:lnTo>
                <a:lnTo>
                  <a:pt x="361188" y="0"/>
                </a:lnTo>
                <a:close/>
              </a:path>
            </a:pathLst>
          </a:custGeom>
          <a:ln w="270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42" y="2429041"/>
            <a:ext cx="9144000" cy="1671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5700"/>
              </a:lnSpc>
              <a:spcBef>
                <a:spcPts val="285"/>
              </a:spcBef>
            </a:pPr>
            <a:r>
              <a:rPr lang="en-US" sz="8250" spc="-375" baseline="1489" dirty="0" smtClean="0">
                <a:solidFill>
                  <a:schemeClr val="bg1"/>
                </a:solidFill>
                <a:latin typeface="Calibri Light"/>
                <a:cs typeface="Calibri Light"/>
              </a:rPr>
              <a:t>Prognoz Platform</a:t>
            </a:r>
            <a:r>
              <a:rPr lang="ru-RU" sz="8250" spc="-375" baseline="1489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</a:p>
          <a:p>
            <a:pPr marL="12700" algn="ctr">
              <a:lnSpc>
                <a:spcPts val="5700"/>
              </a:lnSpc>
              <a:spcBef>
                <a:spcPts val="285"/>
              </a:spcBef>
            </a:pPr>
            <a:r>
              <a:rPr lang="ru-RU" sz="8250" spc="-375" baseline="1489" dirty="0" smtClean="0">
                <a:solidFill>
                  <a:schemeClr val="bg1"/>
                </a:solidFill>
                <a:latin typeface="Calibri Light"/>
                <a:cs typeface="Calibri Light"/>
              </a:rPr>
              <a:t>Применение в здравоохранении</a:t>
            </a:r>
            <a:endParaRPr sz="82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4866" y="3061821"/>
            <a:ext cx="2754566" cy="723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00"/>
              </a:lnSpc>
              <a:spcBef>
                <a:spcPts val="285"/>
              </a:spcBef>
            </a:pPr>
            <a:endParaRPr sz="55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0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33"/>
          <p:cNvSpPr txBox="1">
            <a:spLocks/>
          </p:cNvSpPr>
          <p:nvPr/>
        </p:nvSpPr>
        <p:spPr>
          <a:xfrm>
            <a:off x="432001" y="0"/>
            <a:ext cx="5054400" cy="1173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300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E5DA2"/>
                </a:solidFill>
              </a:rPr>
              <a:t>Архитектура </a:t>
            </a:r>
            <a:r>
              <a:rPr lang="en-US" dirty="0" smtClean="0">
                <a:solidFill>
                  <a:srgbClr val="0E5DA2"/>
                </a:solidFill>
              </a:rPr>
              <a:t>Prognoz Platform</a:t>
            </a:r>
            <a:endParaRPr lang="ru-RU" dirty="0">
              <a:solidFill>
                <a:srgbClr val="0E5DA2"/>
              </a:solidFill>
            </a:endParaRPr>
          </a:p>
        </p:txBody>
      </p:sp>
      <p:sp>
        <p:nvSpPr>
          <p:cNvPr id="96" name="Номер слайда 2"/>
          <p:cNvSpPr txBox="1">
            <a:spLocks/>
          </p:cNvSpPr>
          <p:nvPr/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6F9B80-CAA7-4612-9AA8-09086140AF76}" type="slidenum">
              <a:rPr lang="ru-RU" smtClean="0"/>
              <a:pPr/>
              <a:t>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0964" y="770637"/>
            <a:ext cx="8226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1B1B"/>
                </a:solidFill>
                <a:latin typeface="Calibri Light" panose="020F0302020204030204" pitchFamily="34" charset="0"/>
              </a:rPr>
              <a:t>Prognoz </a:t>
            </a:r>
            <a:r>
              <a:rPr lang="ru-RU" sz="1400" dirty="0" err="1">
                <a:solidFill>
                  <a:srgbClr val="1B1B1B"/>
                </a:solidFill>
                <a:latin typeface="Calibri Light" panose="020F0302020204030204" pitchFamily="34" charset="0"/>
              </a:rPr>
              <a:t>Platform</a:t>
            </a:r>
            <a:r>
              <a:rPr lang="ru-RU" sz="1400" dirty="0">
                <a:solidFill>
                  <a:srgbClr val="1B1B1B"/>
                </a:solidFill>
                <a:latin typeface="Calibri Light" panose="020F0302020204030204" pitchFamily="34" charset="0"/>
              </a:rPr>
              <a:t> — современная платформа бизнес-аналитики для создания информационных систем и применения в качестве самостоятельного решения. 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98" name="TextBox 347">
            <a:hlinkClick r:id="rId2" action="ppaction://hlinkfile"/>
          </p:cNvPr>
          <p:cNvSpPr txBox="1">
            <a:spLocks/>
          </p:cNvSpPr>
          <p:nvPr/>
        </p:nvSpPr>
        <p:spPr>
          <a:xfrm>
            <a:off x="7074399" y="3475548"/>
            <a:ext cx="1505867" cy="483642"/>
          </a:xfrm>
          <a:prstGeom prst="rect">
            <a:avLst/>
          </a:prstGeom>
          <a:solidFill>
            <a:srgbClr val="8AB4CC"/>
          </a:solidFill>
        </p:spPr>
        <p:txBody>
          <a:bodyPr wrap="square" lIns="91431" tIns="45716" rIns="91431" bIns="45716" rtlCol="0" anchor="ctr">
            <a:no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3380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Интерактивные компоненты визуализации</a:t>
            </a:r>
            <a:endParaRPr lang="ru-RU" sz="950" dirty="0">
              <a:solidFill>
                <a:srgbClr val="FFFFFF"/>
              </a:solidFill>
            </a:endParaRPr>
          </a:p>
        </p:txBody>
      </p:sp>
      <p:sp>
        <p:nvSpPr>
          <p:cNvPr id="99" name="TextBox 355">
            <a:hlinkClick r:id="rId3" action="ppaction://hlinkfile"/>
          </p:cNvPr>
          <p:cNvSpPr txBox="1">
            <a:spLocks/>
          </p:cNvSpPr>
          <p:nvPr/>
        </p:nvSpPr>
        <p:spPr>
          <a:xfrm>
            <a:off x="466458" y="3475548"/>
            <a:ext cx="1520550" cy="483641"/>
          </a:xfrm>
          <a:prstGeom prst="rect">
            <a:avLst/>
          </a:prstGeom>
          <a:solidFill>
            <a:srgbClr val="8AB4CC"/>
          </a:solidFill>
        </p:spPr>
        <p:txBody>
          <a:bodyPr wrap="square" lIns="91431" tIns="45716" rIns="91431" bIns="45716" rtlCol="0" anchor="ctr">
            <a:noAutofit/>
          </a:bodyPr>
          <a:lstStyle/>
          <a:p>
            <a:pPr algn="ctr" defTabSz="913380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Управление хранилищем </a:t>
            </a:r>
            <a:r>
              <a:rPr lang="ru-RU" sz="950" dirty="0">
                <a:solidFill>
                  <a:srgbClr val="FFFFFF"/>
                </a:solidFill>
              </a:rPr>
              <a:t>данных</a:t>
            </a:r>
          </a:p>
        </p:txBody>
      </p:sp>
      <p:sp>
        <p:nvSpPr>
          <p:cNvPr id="100" name="TextBox 353">
            <a:hlinkClick r:id="rId4" action="ppaction://hlinkfile"/>
          </p:cNvPr>
          <p:cNvSpPr txBox="1">
            <a:spLocks/>
          </p:cNvSpPr>
          <p:nvPr/>
        </p:nvSpPr>
        <p:spPr>
          <a:xfrm>
            <a:off x="2118239" y="3475548"/>
            <a:ext cx="1520550" cy="483641"/>
          </a:xfrm>
          <a:prstGeom prst="rect">
            <a:avLst/>
          </a:prstGeom>
          <a:solidFill>
            <a:srgbClr val="8AB4CC"/>
          </a:solidFill>
        </p:spPr>
        <p:txBody>
          <a:bodyPr wrap="square" lIns="91431" tIns="45716" rIns="91431" bIns="45716" rtlCol="0" anchor="ctr">
            <a:no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3380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Управление НСИ</a:t>
            </a:r>
            <a:endParaRPr lang="ru-RU" sz="950" dirty="0">
              <a:solidFill>
                <a:srgbClr val="FFFFFF"/>
              </a:solidFill>
            </a:endParaRPr>
          </a:p>
        </p:txBody>
      </p:sp>
      <p:sp>
        <p:nvSpPr>
          <p:cNvPr id="101" name="TextBox 351">
            <a:hlinkClick r:id="rId5" action="ppaction://hlinkfile"/>
          </p:cNvPr>
          <p:cNvSpPr txBox="1">
            <a:spLocks/>
          </p:cNvSpPr>
          <p:nvPr/>
        </p:nvSpPr>
        <p:spPr>
          <a:xfrm>
            <a:off x="3770020" y="3475548"/>
            <a:ext cx="1520550" cy="483641"/>
          </a:xfrm>
          <a:prstGeom prst="rect">
            <a:avLst/>
          </a:prstGeom>
          <a:solidFill>
            <a:srgbClr val="8AB4CC"/>
          </a:solidFill>
        </p:spPr>
        <p:txBody>
          <a:bodyPr wrap="square" lIns="91431" tIns="45716" rIns="91431" bIns="45716" rtlCol="0" anchor="ctr">
            <a:no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3380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Извлечение, обработка и загрузка данных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02" name="TextBox 349">
            <a:hlinkClick r:id="rId6" action="ppaction://hlinkfile"/>
          </p:cNvPr>
          <p:cNvSpPr txBox="1">
            <a:spLocks/>
          </p:cNvSpPr>
          <p:nvPr/>
        </p:nvSpPr>
        <p:spPr>
          <a:xfrm>
            <a:off x="5421801" y="3475548"/>
            <a:ext cx="1521368" cy="483642"/>
          </a:xfrm>
          <a:prstGeom prst="rect">
            <a:avLst/>
          </a:prstGeom>
          <a:solidFill>
            <a:srgbClr val="8AB4CC"/>
          </a:solidFill>
        </p:spPr>
        <p:txBody>
          <a:bodyPr wrap="square" lIns="91431" tIns="45716" rIns="91431" bIns="45716" rtlCol="0" anchor="ctr">
            <a:noAutofit/>
          </a:bodyPr>
          <a:lstStyle>
            <a:defPPr>
              <a:defRPr lang="ru-RU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3380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Инструменты </a:t>
            </a:r>
            <a:r>
              <a:rPr lang="ru-RU" sz="950" dirty="0">
                <a:solidFill>
                  <a:srgbClr val="FFFFFF"/>
                </a:solidFill>
              </a:rPr>
              <a:t>разработки приложений</a:t>
            </a:r>
          </a:p>
        </p:txBody>
      </p:sp>
      <p:sp>
        <p:nvSpPr>
          <p:cNvPr id="103" name="Прямоугольник 102">
            <a:hlinkClick r:id="rId7" action="ppaction://hlinkfile"/>
          </p:cNvPr>
          <p:cNvSpPr/>
          <p:nvPr/>
        </p:nvSpPr>
        <p:spPr>
          <a:xfrm>
            <a:off x="466457" y="4423777"/>
            <a:ext cx="2546208" cy="645569"/>
          </a:xfrm>
          <a:prstGeom prst="rect">
            <a:avLst/>
          </a:prstGeom>
          <a:solidFill>
            <a:srgbClr val="80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89991" rIns="91431" bIns="45716" rtlCol="0" anchor="ctr"/>
          <a:lstStyle/>
          <a:p>
            <a:pPr algn="ctr">
              <a:lnSpc>
                <a:spcPct val="90000"/>
              </a:lnSpc>
            </a:pPr>
            <a:r>
              <a:rPr lang="ru-RU" sz="1000" dirty="0" smtClean="0">
                <a:solidFill>
                  <a:srgbClr val="FFFFFF"/>
                </a:solidFill>
              </a:rPr>
              <a:t>Менеджер безопасности и администрирование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104" name="Прямоугольник 103">
            <a:hlinkClick r:id="rId8" action="ppaction://hlinkfile"/>
          </p:cNvPr>
          <p:cNvSpPr/>
          <p:nvPr/>
        </p:nvSpPr>
        <p:spPr>
          <a:xfrm>
            <a:off x="6057592" y="4423777"/>
            <a:ext cx="2533309" cy="645569"/>
          </a:xfrm>
          <a:prstGeom prst="rect">
            <a:avLst/>
          </a:prstGeom>
          <a:solidFill>
            <a:srgbClr val="80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89991" rIns="91431" bIns="45716" rtlCol="0" anchor="ctr"/>
          <a:lstStyle/>
          <a:p>
            <a:pPr algn="ctr" defTabSz="913932">
              <a:lnSpc>
                <a:spcPct val="90000"/>
              </a:lnSpc>
            </a:pPr>
            <a:r>
              <a:rPr lang="en-US" sz="1000" dirty="0" smtClean="0">
                <a:solidFill>
                  <a:srgbClr val="FFFFFF"/>
                </a:solidFill>
              </a:rPr>
              <a:t>BI-</a:t>
            </a:r>
            <a:r>
              <a:rPr lang="ru-RU" sz="1000" dirty="0" smtClean="0">
                <a:solidFill>
                  <a:srgbClr val="FFFFFF"/>
                </a:solidFill>
              </a:rPr>
              <a:t>сервер, веб-сервисы и </a:t>
            </a:r>
          </a:p>
          <a:p>
            <a:pPr algn="ctr" defTabSz="913932">
              <a:lnSpc>
                <a:spcPct val="90000"/>
              </a:lnSpc>
            </a:pPr>
            <a:r>
              <a:rPr lang="ru-RU" sz="1000" dirty="0" smtClean="0">
                <a:solidFill>
                  <a:srgbClr val="FFFFFF"/>
                </a:solidFill>
              </a:rPr>
              <a:t>поддержка «облаков»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105" name="Прямоугольник 104">
            <a:hlinkClick r:id="rId9" action="ppaction://hlinkfile"/>
          </p:cNvPr>
          <p:cNvSpPr/>
          <p:nvPr/>
        </p:nvSpPr>
        <p:spPr>
          <a:xfrm>
            <a:off x="3261681" y="4423777"/>
            <a:ext cx="2546896" cy="645569"/>
          </a:xfrm>
          <a:prstGeom prst="rect">
            <a:avLst/>
          </a:prstGeom>
          <a:solidFill>
            <a:srgbClr val="80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1" rIns="91431" bIns="45716" rtlCol="0" anchor="t"/>
          <a:lstStyle/>
          <a:p>
            <a:pPr algn="ctr">
              <a:lnSpc>
                <a:spcPct val="90000"/>
              </a:lnSpc>
            </a:pPr>
            <a:r>
              <a:rPr lang="ru-RU" sz="1000" dirty="0" smtClean="0">
                <a:solidFill>
                  <a:srgbClr val="FFFFFF"/>
                </a:solidFill>
              </a:rPr>
              <a:t>Управление </a:t>
            </a:r>
            <a:r>
              <a:rPr lang="ru-RU" sz="1000" dirty="0">
                <a:solidFill>
                  <a:srgbClr val="FFFFFF"/>
                </a:solidFill>
              </a:rPr>
              <a:t>метаданными</a:t>
            </a:r>
          </a:p>
        </p:txBody>
      </p:sp>
      <p:sp>
        <p:nvSpPr>
          <p:cNvPr id="106" name="object 47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7068674" y="2423251"/>
            <a:ext cx="1511592" cy="656519"/>
          </a:xfrm>
          <a:prstGeom prst="rect">
            <a:avLst/>
          </a:prstGeom>
          <a:solidFill>
            <a:srgbClr val="DE8F2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380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Моделирование</a:t>
            </a:r>
            <a:endParaRPr lang="en-US" sz="950" dirty="0">
              <a:solidFill>
                <a:srgbClr val="FFFFFF"/>
              </a:solidFill>
            </a:endParaRPr>
          </a:p>
          <a:p>
            <a:pPr algn="ctr" defTabSz="913380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и прогнозирование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07" name="object 48">
            <a:hlinkClick r:id="rId11" action="ppaction://hlinkfile"/>
          </p:cNvPr>
          <p:cNvSpPr txBox="1">
            <a:spLocks noChangeArrowheads="1"/>
          </p:cNvSpPr>
          <p:nvPr/>
        </p:nvSpPr>
        <p:spPr bwMode="auto">
          <a:xfrm>
            <a:off x="3767157" y="2423251"/>
            <a:ext cx="1520550" cy="656519"/>
          </a:xfrm>
          <a:prstGeom prst="rect">
            <a:avLst/>
          </a:prstGeom>
          <a:solidFill>
            <a:srgbClr val="8264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Аналитические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запросы</a:t>
            </a:r>
            <a:r>
              <a:rPr lang="en-US" sz="950" dirty="0" smtClean="0">
                <a:solidFill>
                  <a:srgbClr val="FFFFFF"/>
                </a:solidFill>
              </a:rPr>
              <a:t> </a:t>
            </a:r>
            <a:r>
              <a:rPr lang="en-US" sz="950" dirty="0">
                <a:solidFill>
                  <a:srgbClr val="FFFFFF"/>
                </a:solidFill>
              </a:rPr>
              <a:t>(OLAP)</a:t>
            </a:r>
          </a:p>
        </p:txBody>
      </p:sp>
      <p:sp>
        <p:nvSpPr>
          <p:cNvPr id="108" name="object 49">
            <a:hlinkClick r:id="rId12" action="ppaction://hlinkfile"/>
          </p:cNvPr>
          <p:cNvSpPr txBox="1">
            <a:spLocks noChangeArrowheads="1"/>
          </p:cNvSpPr>
          <p:nvPr/>
        </p:nvSpPr>
        <p:spPr bwMode="auto">
          <a:xfrm>
            <a:off x="5417507" y="2423251"/>
            <a:ext cx="1521369" cy="656519"/>
          </a:xfrm>
          <a:prstGeom prst="rect">
            <a:avLst/>
          </a:prstGeom>
          <a:solidFill>
            <a:srgbClr val="CE5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Анализ временных </a:t>
            </a:r>
            <a:br>
              <a:rPr lang="ru-RU" sz="950" dirty="0">
                <a:solidFill>
                  <a:srgbClr val="FFFFFF"/>
                </a:solidFill>
              </a:rPr>
            </a:br>
            <a:r>
              <a:rPr lang="ru-RU" sz="950" dirty="0">
                <a:solidFill>
                  <a:srgbClr val="FFFFFF"/>
                </a:solidFill>
              </a:rPr>
              <a:t>рядов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09" name="object 50">
            <a:hlinkClick r:id="rId13" action="ppaction://hlinkfile"/>
          </p:cNvPr>
          <p:cNvSpPr txBox="1">
            <a:spLocks noChangeArrowheads="1"/>
          </p:cNvSpPr>
          <p:nvPr/>
        </p:nvSpPr>
        <p:spPr bwMode="auto">
          <a:xfrm>
            <a:off x="2116807" y="2423251"/>
            <a:ext cx="1520550" cy="656519"/>
          </a:xfrm>
          <a:prstGeom prst="rect">
            <a:avLst/>
          </a:prstGeom>
          <a:solidFill>
            <a:srgbClr val="59AA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950" dirty="0" smtClean="0">
                <a:solidFill>
                  <a:srgbClr val="FFFFFF"/>
                </a:solidFill>
              </a:rPr>
              <a:t>Отчеты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10" name="object 52">
            <a:hlinkClick r:id="rId14" action="ppaction://hlinkfile"/>
          </p:cNvPr>
          <p:cNvSpPr txBox="1">
            <a:spLocks noChangeArrowheads="1"/>
          </p:cNvSpPr>
          <p:nvPr/>
        </p:nvSpPr>
        <p:spPr bwMode="auto">
          <a:xfrm>
            <a:off x="466457" y="2423251"/>
            <a:ext cx="1520550" cy="656519"/>
          </a:xfrm>
          <a:prstGeom prst="rect">
            <a:avLst/>
          </a:prstGeom>
          <a:solidFill>
            <a:srgbClr val="5082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64" rIns="0" bIns="0" anchor="t"/>
          <a:lstStyle>
            <a:lvl1pPr marL="254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950" dirty="0">
                <a:solidFill>
                  <a:srgbClr val="FFFFFF"/>
                </a:solidFill>
              </a:rPr>
              <a:t>Аналитические </a:t>
            </a:r>
            <a:br>
              <a:rPr lang="ru-RU" sz="950" dirty="0">
                <a:solidFill>
                  <a:srgbClr val="FFFFFF"/>
                </a:solidFill>
              </a:rPr>
            </a:br>
            <a:r>
              <a:rPr lang="ru-RU" sz="950" dirty="0">
                <a:solidFill>
                  <a:srgbClr val="FFFFFF"/>
                </a:solidFill>
              </a:rPr>
              <a:t>панели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11" name="TextBox 9"/>
          <p:cNvSpPr txBox="1">
            <a:spLocks noChangeAspect="1"/>
          </p:cNvSpPr>
          <p:nvPr/>
        </p:nvSpPr>
        <p:spPr>
          <a:xfrm>
            <a:off x="472907" y="3199537"/>
            <a:ext cx="5292465" cy="253908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>
            <a:defPPr>
              <a:defRPr lang="ru-RU"/>
            </a:defPPr>
            <a:lvl1pPr defTabSz="913932">
              <a:defRPr sz="11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050" dirty="0" smtClean="0">
                <a:latin typeface="+mn-lt"/>
              </a:rPr>
              <a:t>Средства разработки, поддержка доступа к сторонним продуктам и интеграция данных</a:t>
            </a:r>
            <a:endParaRPr lang="ru-RU" sz="1050" dirty="0">
              <a:latin typeface="+mn-lt"/>
            </a:endParaRPr>
          </a:p>
        </p:txBody>
      </p:sp>
      <p:sp>
        <p:nvSpPr>
          <p:cNvPr id="112" name="TextBox 10"/>
          <p:cNvSpPr txBox="1">
            <a:spLocks noChangeAspect="1"/>
          </p:cNvSpPr>
          <p:nvPr/>
        </p:nvSpPr>
        <p:spPr>
          <a:xfrm>
            <a:off x="472907" y="4146380"/>
            <a:ext cx="4369136" cy="253908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>
            <a:defPPr>
              <a:defRPr lang="ru-RU"/>
            </a:defPPr>
            <a:lvl1pPr defTabSz="913932">
              <a:defRPr sz="11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050" dirty="0" smtClean="0">
                <a:latin typeface="+mn-lt"/>
              </a:rPr>
              <a:t>BI</a:t>
            </a:r>
            <a:r>
              <a:rPr lang="ru-RU" sz="1050" dirty="0" smtClean="0">
                <a:latin typeface="+mn-lt"/>
              </a:rPr>
              <a:t>-администрирование</a:t>
            </a:r>
            <a:r>
              <a:rPr lang="en-US" sz="1050" dirty="0" smtClean="0">
                <a:latin typeface="+mn-lt"/>
              </a:rPr>
              <a:t>, </a:t>
            </a:r>
            <a:r>
              <a:rPr lang="ru-RU" sz="1050" dirty="0" smtClean="0">
                <a:latin typeface="+mn-lt"/>
              </a:rPr>
              <a:t>ведение метаданных и средства развертывания</a:t>
            </a:r>
            <a:endParaRPr lang="ru-RU" sz="1050" dirty="0">
              <a:latin typeface="+mn-lt"/>
            </a:endParaRPr>
          </a:p>
        </p:txBody>
      </p:sp>
      <p:sp>
        <p:nvSpPr>
          <p:cNvPr id="113" name="TextBox 283"/>
          <p:cNvSpPr txBox="1">
            <a:spLocks noChangeAspect="1"/>
          </p:cNvSpPr>
          <p:nvPr/>
        </p:nvSpPr>
        <p:spPr>
          <a:xfrm>
            <a:off x="438062" y="1358489"/>
            <a:ext cx="2306812" cy="233389"/>
          </a:xfrm>
          <a:prstGeom prst="rect">
            <a:avLst/>
          </a:prstGeom>
          <a:noFill/>
        </p:spPr>
        <p:txBody>
          <a:bodyPr wrap="square" lIns="0" tIns="45716" rIns="91431" bIns="45716" rtlCol="0">
            <a:spAutoFit/>
          </a:bodyPr>
          <a:lstStyle/>
          <a:p>
            <a:pPr defTabSz="913380">
              <a:lnSpc>
                <a:spcPts val="1100"/>
              </a:lnSpc>
            </a:pPr>
            <a:r>
              <a:rPr lang="ru-RU" sz="1050" b="1" dirty="0">
                <a:solidFill>
                  <a:schemeClr val="accent3"/>
                </a:solidFill>
              </a:rPr>
              <a:t>Поддержка различных </a:t>
            </a:r>
            <a:r>
              <a:rPr lang="ru-RU" sz="1050" b="1" dirty="0" smtClean="0">
                <a:solidFill>
                  <a:schemeClr val="accent3"/>
                </a:solidFill>
              </a:rPr>
              <a:t>технологий</a:t>
            </a:r>
            <a:endParaRPr lang="ru-RU" sz="1050" b="1" dirty="0">
              <a:solidFill>
                <a:schemeClr val="accent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4" name="Picture 9">
            <a:hlinkClick r:id="rId15" action="ppaction://hlinkfile"/>
          </p:cNvPr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67278" y="1650663"/>
            <a:ext cx="205824" cy="1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TextBox 341">
            <a:hlinkClick r:id="rId15" action="ppaction://hlinkfile"/>
          </p:cNvPr>
          <p:cNvSpPr txBox="1"/>
          <p:nvPr/>
        </p:nvSpPr>
        <p:spPr>
          <a:xfrm>
            <a:off x="470739" y="1833351"/>
            <a:ext cx="492717" cy="2975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defTabSz="913380">
              <a:lnSpc>
                <a:spcPts val="840"/>
              </a:lnSpc>
            </a:pPr>
            <a:r>
              <a:rPr lang="ru-RU" sz="700" dirty="0">
                <a:solidFill>
                  <a:srgbClr val="000000"/>
                </a:solidFill>
              </a:rPr>
              <a:t>Настольное </a:t>
            </a:r>
          </a:p>
          <a:p>
            <a:pPr defTabSz="913380">
              <a:lnSpc>
                <a:spcPts val="840"/>
              </a:lnSpc>
            </a:pPr>
            <a:r>
              <a:rPr lang="ru-RU" sz="700" dirty="0">
                <a:solidFill>
                  <a:srgbClr val="000000"/>
                </a:solidFill>
              </a:rPr>
              <a:t>приложение</a:t>
            </a:r>
          </a:p>
        </p:txBody>
      </p:sp>
      <p:pic>
        <p:nvPicPr>
          <p:cNvPr id="116" name="Picture 12">
            <a:hlinkClick r:id="rId17" action="ppaction://hlinkfile"/>
          </p:cNvPr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1095438" y="1663886"/>
            <a:ext cx="197729" cy="1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TextBox 339">
            <a:hlinkClick r:id="rId17" action="ppaction://hlinkfile"/>
          </p:cNvPr>
          <p:cNvSpPr txBox="1"/>
          <p:nvPr/>
        </p:nvSpPr>
        <p:spPr>
          <a:xfrm>
            <a:off x="1096245" y="1828223"/>
            <a:ext cx="5031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defTabSz="913380"/>
            <a:r>
              <a:rPr lang="ru-RU" sz="700" dirty="0" smtClean="0">
                <a:solidFill>
                  <a:srgbClr val="000000"/>
                </a:solidFill>
              </a:rPr>
              <a:t>Веб</a:t>
            </a:r>
          </a:p>
          <a:p>
            <a:pPr defTabSz="913380"/>
            <a:r>
              <a:rPr lang="ru-RU" sz="700" dirty="0" smtClean="0">
                <a:solidFill>
                  <a:srgbClr val="000000"/>
                </a:solidFill>
              </a:rPr>
              <a:t>приложение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118" name="TextBox 336">
            <a:hlinkClick r:id="rId19" action="ppaction://hlinkfile"/>
          </p:cNvPr>
          <p:cNvSpPr txBox="1"/>
          <p:nvPr/>
        </p:nvSpPr>
        <p:spPr>
          <a:xfrm>
            <a:off x="1674370" y="1828223"/>
            <a:ext cx="5782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defTabSz="913380"/>
            <a:r>
              <a:rPr lang="ru-RU" sz="700" dirty="0" smtClean="0">
                <a:solidFill>
                  <a:srgbClr val="000000"/>
                </a:solidFill>
              </a:rPr>
              <a:t>Мобильное </a:t>
            </a:r>
            <a:endParaRPr lang="ru-RU" sz="700" dirty="0">
              <a:solidFill>
                <a:srgbClr val="000000"/>
              </a:solidFill>
            </a:endParaRPr>
          </a:p>
          <a:p>
            <a:pPr defTabSz="913380"/>
            <a:r>
              <a:rPr lang="ru-RU" sz="700" dirty="0" smtClean="0">
                <a:solidFill>
                  <a:srgbClr val="000000"/>
                </a:solidFill>
              </a:rPr>
              <a:t>приложение</a:t>
            </a:r>
            <a:endParaRPr lang="ru-RU" sz="700" dirty="0">
              <a:solidFill>
                <a:srgbClr val="000000"/>
              </a:solidFill>
            </a:endParaRPr>
          </a:p>
        </p:txBody>
      </p:sp>
      <p:pic>
        <p:nvPicPr>
          <p:cNvPr id="119" name="Picture 16">
            <a:hlinkClick r:id="rId19" action="ppaction://hlinkfile"/>
          </p:cNvPr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1674110" y="1654867"/>
            <a:ext cx="266066" cy="18268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0" name="TextBox 160"/>
          <p:cNvSpPr txBox="1">
            <a:spLocks noChangeAspect="1"/>
          </p:cNvSpPr>
          <p:nvPr/>
        </p:nvSpPr>
        <p:spPr>
          <a:xfrm>
            <a:off x="4767462" y="1358489"/>
            <a:ext cx="4005418" cy="233389"/>
          </a:xfrm>
          <a:prstGeom prst="rect">
            <a:avLst/>
          </a:prstGeom>
          <a:noFill/>
        </p:spPr>
        <p:txBody>
          <a:bodyPr wrap="square" lIns="0" tIns="45716" rIns="91431" bIns="45716" rtlCol="0">
            <a:spAutoFit/>
          </a:bodyPr>
          <a:lstStyle/>
          <a:p>
            <a:pPr defTabSz="913380">
              <a:lnSpc>
                <a:spcPts val="1100"/>
              </a:lnSpc>
            </a:pPr>
            <a:r>
              <a:rPr lang="ru-RU" sz="1050" b="1" dirty="0" smtClean="0">
                <a:solidFill>
                  <a:schemeClr val="accent3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Совместная работа, интеграция с порталами и ГИС, встраивание</a:t>
            </a:r>
            <a:endParaRPr lang="en-US" sz="1050" b="1" dirty="0" smtClean="0">
              <a:solidFill>
                <a:schemeClr val="accent3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1" name="Picture 6" descr="G:\GLOBAL PRES TECH\INCSILGP_GPT\1.  Graphics\#May 2013 Completed Jobs\200513\1096253_LON_Manoj_Logo\Source\Supporting Files\SharePoint.wmf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4917085" y="1675249"/>
            <a:ext cx="495253" cy="10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Picture 8" descr="G:\GLOBAL PRES TECH\INCSILGP_GPT\1.  Graphics\#May 2013 Completed Jobs\200513\1096253_LON_Manoj_Logo\Source\Supporting Files\WebSphere.wmf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441228" y="1672576"/>
            <a:ext cx="408546" cy="10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2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615" y="1681000"/>
            <a:ext cx="396187" cy="109613"/>
          </a:xfrm>
          <a:prstGeom prst="rect">
            <a:avLst/>
          </a:prstGeom>
        </p:spPr>
      </p:pic>
      <p:pic>
        <p:nvPicPr>
          <p:cNvPr id="124" name="Picture 2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018" y="1671298"/>
            <a:ext cx="527955" cy="109613"/>
          </a:xfrm>
          <a:prstGeom prst="rect">
            <a:avLst/>
          </a:prstGeom>
        </p:spPr>
      </p:pic>
      <p:pic>
        <p:nvPicPr>
          <p:cNvPr id="125" name="Picture 27"/>
          <p:cNvPicPr>
            <a:picLocks noChangeAspect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062" y="1692682"/>
            <a:ext cx="322557" cy="73075"/>
          </a:xfrm>
          <a:prstGeom prst="rect">
            <a:avLst/>
          </a:prstGeom>
        </p:spPr>
      </p:pic>
      <p:grpSp>
        <p:nvGrpSpPr>
          <p:cNvPr id="126" name="Group 28"/>
          <p:cNvGrpSpPr/>
          <p:nvPr/>
        </p:nvGrpSpPr>
        <p:grpSpPr>
          <a:xfrm>
            <a:off x="7693543" y="1655493"/>
            <a:ext cx="507990" cy="129369"/>
            <a:chOff x="5196895" y="1150540"/>
            <a:chExt cx="500487" cy="127466"/>
          </a:xfrm>
        </p:grpSpPr>
        <p:pic>
          <p:nvPicPr>
            <p:cNvPr id="127" name="Picture 32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96895" y="1150540"/>
              <a:ext cx="277298" cy="1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Rectangle 33"/>
            <p:cNvSpPr/>
            <p:nvPr/>
          </p:nvSpPr>
          <p:spPr>
            <a:xfrm>
              <a:off x="5495404" y="1185673"/>
              <a:ext cx="201978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13380"/>
              <a:r>
                <a:rPr lang="en-US" sz="600" b="1" dirty="0">
                  <a:solidFill>
                    <a:srgbClr val="04A504"/>
                  </a:solidFill>
                  <a:latin typeface="Arial" panose="020B0604020202020204" pitchFamily="34" charset="0"/>
                </a:rPr>
                <a:t>maps</a:t>
              </a:r>
              <a:endParaRPr lang="ru-RU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29"/>
          <p:cNvGrpSpPr/>
          <p:nvPr/>
        </p:nvGrpSpPr>
        <p:grpSpPr>
          <a:xfrm>
            <a:off x="6873045" y="1675248"/>
            <a:ext cx="783117" cy="109613"/>
            <a:chOff x="6876256" y="1151477"/>
            <a:chExt cx="771550" cy="108000"/>
          </a:xfrm>
        </p:grpSpPr>
        <p:pic>
          <p:nvPicPr>
            <p:cNvPr id="130" name="Picture 30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6256" y="1151477"/>
              <a:ext cx="108000" cy="1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TextBox 333"/>
            <p:cNvSpPr txBox="1">
              <a:spLocks/>
            </p:cNvSpPr>
            <p:nvPr/>
          </p:nvSpPr>
          <p:spPr>
            <a:xfrm>
              <a:off x="6993781" y="1165423"/>
              <a:ext cx="654025" cy="861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380">
                <a:lnSpc>
                  <a:spcPct val="80000"/>
                </a:lnSpc>
              </a:pPr>
              <a:r>
                <a:rPr lang="en-US" sz="700" dirty="0">
                  <a:solidFill>
                    <a:srgbClr val="000000"/>
                  </a:solidFill>
                </a:rPr>
                <a:t>Open street maps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2" name="TextBox 162">
            <a:hlinkClick r:id="rId30" action="ppaction://hlinkfile"/>
          </p:cNvPr>
          <p:cNvSpPr txBox="1">
            <a:spLocks noChangeAspect="1"/>
          </p:cNvSpPr>
          <p:nvPr/>
        </p:nvSpPr>
        <p:spPr>
          <a:xfrm>
            <a:off x="2770187" y="1357493"/>
            <a:ext cx="1872208" cy="233389"/>
          </a:xfrm>
          <a:prstGeom prst="rect">
            <a:avLst/>
          </a:prstGeom>
          <a:noFill/>
        </p:spPr>
        <p:txBody>
          <a:bodyPr wrap="square" lIns="0" tIns="45716" rIns="91431" bIns="45716" rtlCol="0">
            <a:spAutoFit/>
          </a:bodyPr>
          <a:lstStyle/>
          <a:p>
            <a:pPr defTabSz="913380">
              <a:lnSpc>
                <a:spcPts val="1100"/>
              </a:lnSpc>
            </a:pPr>
            <a:r>
              <a:rPr lang="ru-RU" sz="1050" b="1" dirty="0">
                <a:solidFill>
                  <a:schemeClr val="accent3"/>
                </a:solidFill>
              </a:rPr>
              <a:t>Интеграция </a:t>
            </a:r>
            <a:r>
              <a:rPr lang="ru-RU" sz="1050" b="1" dirty="0" smtClean="0">
                <a:solidFill>
                  <a:schemeClr val="accent3"/>
                </a:solidFill>
              </a:rPr>
              <a:t>с </a:t>
            </a:r>
            <a:r>
              <a:rPr lang="en-US" sz="1050" b="1" dirty="0">
                <a:solidFill>
                  <a:schemeClr val="accent3"/>
                </a:solidFill>
              </a:rPr>
              <a:t>Microsoft Office</a:t>
            </a:r>
            <a:endParaRPr lang="ru-RU" sz="1050" b="1" dirty="0">
              <a:solidFill>
                <a:schemeClr val="accent3"/>
              </a:solidFill>
            </a:endParaRPr>
          </a:p>
        </p:txBody>
      </p:sp>
      <p:grpSp>
        <p:nvGrpSpPr>
          <p:cNvPr id="133" name="Group 35"/>
          <p:cNvGrpSpPr/>
          <p:nvPr/>
        </p:nvGrpSpPr>
        <p:grpSpPr>
          <a:xfrm>
            <a:off x="2855473" y="1682070"/>
            <a:ext cx="745852" cy="200237"/>
            <a:chOff x="4459099" y="1377367"/>
            <a:chExt cx="670430" cy="180000"/>
          </a:xfrm>
        </p:grpSpPr>
        <p:pic>
          <p:nvPicPr>
            <p:cNvPr id="134" name="Picture 36">
              <a:hlinkClick r:id="rId31" action="ppaction://hlinkfile"/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59099" y="1377367"/>
              <a:ext cx="180000" cy="180000"/>
            </a:xfrm>
            <a:prstGeom prst="rect">
              <a:avLst/>
            </a:prstGeom>
          </p:spPr>
        </p:pic>
        <p:pic>
          <p:nvPicPr>
            <p:cNvPr id="135" name="Picture 37">
              <a:hlinkClick r:id="rId33" action="ppaction://hlinkfile"/>
            </p:cNvPr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9529" y="1377367"/>
              <a:ext cx="180000" cy="180000"/>
            </a:xfrm>
            <a:prstGeom prst="rect">
              <a:avLst/>
            </a:prstGeom>
          </p:spPr>
        </p:pic>
        <p:pic>
          <p:nvPicPr>
            <p:cNvPr id="136" name="Picture 38">
              <a:hlinkClick r:id="rId35" action="ppaction://hlinkfile"/>
            </p:cNvPr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04314" y="1377367"/>
              <a:ext cx="180000" cy="180000"/>
            </a:xfrm>
            <a:prstGeom prst="rect">
              <a:avLst/>
            </a:prstGeom>
          </p:spPr>
        </p:pic>
      </p:grpSp>
      <p:grpSp>
        <p:nvGrpSpPr>
          <p:cNvPr id="137" name="Группа 136"/>
          <p:cNvGrpSpPr/>
          <p:nvPr/>
        </p:nvGrpSpPr>
        <p:grpSpPr>
          <a:xfrm>
            <a:off x="4917085" y="1837556"/>
            <a:ext cx="463403" cy="111099"/>
            <a:chOff x="8194725" y="1747075"/>
            <a:chExt cx="463403" cy="111099"/>
          </a:xfrm>
        </p:grpSpPr>
        <p:pic>
          <p:nvPicPr>
            <p:cNvPr id="138" name="Picture 2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94725" y="1748561"/>
              <a:ext cx="109619" cy="109613"/>
            </a:xfrm>
            <a:prstGeom prst="rect">
              <a:avLst/>
            </a:prstGeom>
          </p:spPr>
        </p:pic>
        <p:pic>
          <p:nvPicPr>
            <p:cNvPr id="139" name="Picture 4"/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07096" y="1748561"/>
              <a:ext cx="109619" cy="109613"/>
            </a:xfrm>
            <a:prstGeom prst="rect">
              <a:avLst/>
            </a:prstGeom>
          </p:spPr>
        </p:pic>
        <p:pic>
          <p:nvPicPr>
            <p:cNvPr id="140" name="Picture 18"/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38517" y="1747075"/>
              <a:ext cx="109619" cy="109613"/>
            </a:xfrm>
            <a:prstGeom prst="rect">
              <a:avLst/>
            </a:prstGeom>
          </p:spPr>
        </p:pic>
        <p:pic>
          <p:nvPicPr>
            <p:cNvPr id="141" name="Picture 20"/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48509" y="1747075"/>
              <a:ext cx="109619" cy="109613"/>
            </a:xfrm>
            <a:prstGeom prst="rect">
              <a:avLst/>
            </a:prstGeom>
          </p:spPr>
        </p:pic>
      </p:grpSp>
      <p:sp>
        <p:nvSpPr>
          <p:cNvPr id="142" name="TextBox 169"/>
          <p:cNvSpPr txBox="1">
            <a:spLocks noChangeAspect="1"/>
          </p:cNvSpPr>
          <p:nvPr/>
        </p:nvSpPr>
        <p:spPr>
          <a:xfrm>
            <a:off x="476082" y="5416188"/>
            <a:ext cx="933901" cy="230824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/>
          <a:p>
            <a:pPr defTabSz="913380"/>
            <a:r>
              <a:rPr lang="ru-RU" sz="900" dirty="0" smtClean="0">
                <a:solidFill>
                  <a:srgbClr val="000000"/>
                </a:solidFill>
              </a:rPr>
              <a:t>Большие данные</a:t>
            </a:r>
            <a:endParaRPr lang="ru-RU" sz="900" dirty="0">
              <a:solidFill>
                <a:srgbClr val="000000"/>
              </a:solidFill>
            </a:endParaRPr>
          </a:p>
        </p:txBody>
      </p:sp>
      <p:pic>
        <p:nvPicPr>
          <p:cNvPr id="143" name="Picture 41">
            <a:hlinkClick r:id="rId41" action="ppaction://hlinkfile"/>
          </p:cNvPr>
          <p:cNvPicPr>
            <a:picLocks noChangeAspect="1"/>
          </p:cNvPicPr>
          <p:nvPr/>
        </p:nvPicPr>
        <p:blipFill>
          <a:blip r:embed="rId4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61" y="5805082"/>
            <a:ext cx="772793" cy="182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roup 42"/>
          <p:cNvGrpSpPr/>
          <p:nvPr/>
        </p:nvGrpSpPr>
        <p:grpSpPr>
          <a:xfrm>
            <a:off x="1291754" y="5814244"/>
            <a:ext cx="857162" cy="182696"/>
            <a:chOff x="203887" y="6321067"/>
            <a:chExt cx="844502" cy="216008"/>
          </a:xfrm>
        </p:grpSpPr>
        <p:pic>
          <p:nvPicPr>
            <p:cNvPr id="145" name="Picture 43">
              <a:hlinkClick r:id="rId43"/>
            </p:cNvPr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887" y="6321078"/>
              <a:ext cx="179999" cy="215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TextBox 319">
              <a:hlinkClick r:id="rId43"/>
            </p:cNvPr>
            <p:cNvSpPr txBox="1">
              <a:spLocks/>
            </p:cNvSpPr>
            <p:nvPr/>
          </p:nvSpPr>
          <p:spPr>
            <a:xfrm>
              <a:off x="434140" y="6321067"/>
              <a:ext cx="614249" cy="215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defTabSz="913380">
                <a:lnSpc>
                  <a:spcPct val="80000"/>
                </a:lnSpc>
              </a:pPr>
              <a:r>
                <a:rPr lang="en-US" sz="800" dirty="0">
                  <a:solidFill>
                    <a:srgbClr val="000000"/>
                  </a:solidFill>
                </a:rPr>
                <a:t>Prognoz</a:t>
              </a:r>
            </a:p>
            <a:p>
              <a:pPr defTabSz="913380">
                <a:lnSpc>
                  <a:spcPct val="80000"/>
                </a:lnSpc>
              </a:pPr>
              <a:r>
                <a:rPr lang="en-US" sz="800" b="1" dirty="0">
                  <a:solidFill>
                    <a:srgbClr val="54658B"/>
                  </a:solidFill>
                </a:rPr>
                <a:t>Data Portal</a:t>
              </a:r>
              <a:endParaRPr lang="ru-RU" sz="800" b="1" dirty="0">
                <a:solidFill>
                  <a:srgbClr val="54658B"/>
                </a:solidFill>
              </a:endParaRPr>
            </a:p>
          </p:txBody>
        </p:sp>
      </p:grpSp>
      <p:sp>
        <p:nvSpPr>
          <p:cNvPr id="147" name="TextBox 291"/>
          <p:cNvSpPr txBox="1">
            <a:spLocks noChangeAspect="1"/>
          </p:cNvSpPr>
          <p:nvPr/>
        </p:nvSpPr>
        <p:spPr>
          <a:xfrm>
            <a:off x="472907" y="5220297"/>
            <a:ext cx="1413434" cy="233389"/>
          </a:xfrm>
          <a:prstGeom prst="rect">
            <a:avLst/>
          </a:prstGeom>
          <a:noFill/>
        </p:spPr>
        <p:txBody>
          <a:bodyPr wrap="square" lIns="0" tIns="45716" rIns="91431" bIns="45716" rtlCol="0">
            <a:spAutoFit/>
          </a:bodyPr>
          <a:lstStyle>
            <a:defPPr>
              <a:defRPr lang="ru-RU"/>
            </a:defPPr>
            <a:lvl1pPr defTabSz="913380">
              <a:lnSpc>
                <a:spcPts val="1100"/>
              </a:lnSpc>
              <a:defRPr sz="1050" b="1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3"/>
                </a:solidFill>
              </a:rPr>
              <a:t>Источники данных</a:t>
            </a:r>
          </a:p>
        </p:txBody>
      </p:sp>
      <p:cxnSp>
        <p:nvCxnSpPr>
          <p:cNvPr id="148" name="Прямая соединительная линия 298"/>
          <p:cNvCxnSpPr/>
          <p:nvPr/>
        </p:nvCxnSpPr>
        <p:spPr>
          <a:xfrm flipV="1">
            <a:off x="406350" y="1590882"/>
            <a:ext cx="2157366" cy="99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299"/>
          <p:cNvCxnSpPr/>
          <p:nvPr/>
        </p:nvCxnSpPr>
        <p:spPr>
          <a:xfrm flipV="1">
            <a:off x="472907" y="5693292"/>
            <a:ext cx="1514100" cy="295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301"/>
          <p:cNvCxnSpPr/>
          <p:nvPr/>
        </p:nvCxnSpPr>
        <p:spPr>
          <a:xfrm flipV="1">
            <a:off x="2779740" y="1590882"/>
            <a:ext cx="1759875" cy="99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302"/>
          <p:cNvCxnSpPr/>
          <p:nvPr/>
        </p:nvCxnSpPr>
        <p:spPr>
          <a:xfrm flipV="1">
            <a:off x="4760904" y="1590882"/>
            <a:ext cx="3779476" cy="99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304"/>
          <p:cNvCxnSpPr/>
          <p:nvPr/>
        </p:nvCxnSpPr>
        <p:spPr>
          <a:xfrm flipV="1">
            <a:off x="6491496" y="5692330"/>
            <a:ext cx="2071779" cy="391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Picture 2" descr="C:\Users\Maria\Рабочий Стол\1.png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933" y="2540088"/>
            <a:ext cx="136738" cy="1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 descr="C:\Users\Maria\Рабочий Стол\3.png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177" y="2540214"/>
            <a:ext cx="238551" cy="17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6" descr="C:\Users\Maria\Рабочий Стол\5.png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801" y="2541844"/>
            <a:ext cx="218780" cy="1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3" descr="C:\Users\Maria\Рабочий Стол\2.png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997" y="2542180"/>
            <a:ext cx="178402" cy="1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2" descr="C:\Users\Maria\Рабочий Стол\Умная аналитика на основе Prognoz Platform.png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811" y="2547254"/>
            <a:ext cx="193318" cy="1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TextBox 157">
            <a:hlinkClick r:id="rId9" action="ppaction://hlinkfile"/>
          </p:cNvPr>
          <p:cNvSpPr txBox="1"/>
          <p:nvPr/>
        </p:nvSpPr>
        <p:spPr>
          <a:xfrm>
            <a:off x="3390187" y="4638573"/>
            <a:ext cx="2437967" cy="42004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92075" indent="-92075">
              <a:lnSpc>
                <a:spcPct val="85000"/>
              </a:lnSpc>
              <a:spcAft>
                <a:spcPts val="100"/>
              </a:spcAft>
              <a:buFont typeface="Wingdings" pitchFamily="2" charset="2"/>
              <a:buChar char="§"/>
            </a:pPr>
            <a:r>
              <a:rPr lang="ru-RU" sz="800" dirty="0">
                <a:solidFill>
                  <a:srgbClr val="FFFFFF"/>
                </a:solidFill>
              </a:rPr>
              <a:t>Репозиторий метаданных </a:t>
            </a:r>
            <a:r>
              <a:rPr lang="ru-RU" sz="800" dirty="0" smtClean="0">
                <a:solidFill>
                  <a:srgbClr val="FFFFFF"/>
                </a:solidFill>
              </a:rPr>
              <a:t>для </a:t>
            </a:r>
            <a:r>
              <a:rPr lang="en-US" sz="800" dirty="0" smtClean="0">
                <a:solidFill>
                  <a:srgbClr val="FFFFFF"/>
                </a:solidFill>
              </a:rPr>
              <a:t>MS </a:t>
            </a:r>
            <a:r>
              <a:rPr lang="en-US" sz="800" dirty="0">
                <a:solidFill>
                  <a:srgbClr val="FFFFFF"/>
                </a:solidFill>
              </a:rPr>
              <a:t>SQL, </a:t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Oracle, DB2, Teradata, PostgreSQL, </a:t>
            </a:r>
            <a:r>
              <a:rPr lang="en-US" sz="800" dirty="0" smtClean="0">
                <a:solidFill>
                  <a:srgbClr val="FFFFFF"/>
                </a:solidFill>
              </a:rPr>
              <a:t>SQLite </a:t>
            </a:r>
            <a:endParaRPr lang="ru-RU" sz="800" dirty="0" smtClean="0">
              <a:solidFill>
                <a:srgbClr val="FFFFFF"/>
              </a:solidFill>
            </a:endParaRPr>
          </a:p>
          <a:p>
            <a:pPr marL="92075" indent="-92075">
              <a:lnSpc>
                <a:spcPct val="85000"/>
              </a:lnSpc>
              <a:spcAft>
                <a:spcPts val="100"/>
              </a:spcAft>
              <a:buFont typeface="Wingdings" pitchFamily="2" charset="2"/>
              <a:buChar char="§"/>
            </a:pPr>
            <a:r>
              <a:rPr lang="ru-RU" sz="800" dirty="0" smtClean="0">
                <a:solidFill>
                  <a:srgbClr val="FFFFFF"/>
                </a:solidFill>
              </a:rPr>
              <a:t>Возможность использования файла вместо СУБД</a:t>
            </a:r>
            <a:endParaRPr lang="ru-RU" dirty="0"/>
          </a:p>
        </p:txBody>
      </p:sp>
      <p:sp>
        <p:nvSpPr>
          <p:cNvPr id="159" name="TextBox 158"/>
          <p:cNvSpPr txBox="1">
            <a:spLocks noChangeAspect="1"/>
          </p:cNvSpPr>
          <p:nvPr/>
        </p:nvSpPr>
        <p:spPr>
          <a:xfrm>
            <a:off x="7991713" y="5760719"/>
            <a:ext cx="1092071" cy="307750"/>
          </a:xfrm>
          <a:prstGeom prst="rect">
            <a:avLst/>
          </a:prstGeom>
          <a:noFill/>
        </p:spPr>
        <p:txBody>
          <a:bodyPr wrap="square" lIns="0" tIns="45707" rIns="91413" bIns="45707" rtlCol="0">
            <a:spAutoFit/>
          </a:bodyPr>
          <a:lstStyle/>
          <a:p>
            <a:pPr defTabSz="913932"/>
            <a:r>
              <a:rPr lang="en-US" sz="700" dirty="0">
                <a:solidFill>
                  <a:srgbClr val="000000"/>
                </a:solidFill>
              </a:rPr>
              <a:t>xls, dbf, csv,</a:t>
            </a:r>
            <a:r>
              <a:rPr lang="ru-RU" sz="700" dirty="0">
                <a:solidFill>
                  <a:srgbClr val="000000"/>
                </a:solidFill>
              </a:rPr>
              <a:t> </a:t>
            </a:r>
            <a:r>
              <a:rPr lang="en-US" sz="700" dirty="0">
                <a:solidFill>
                  <a:srgbClr val="000000"/>
                </a:solidFill>
              </a:rPr>
              <a:t>txt,</a:t>
            </a:r>
            <a:r>
              <a:rPr lang="ru-RU" sz="700" dirty="0">
                <a:solidFill>
                  <a:srgbClr val="000000"/>
                </a:solidFill>
              </a:rPr>
              <a:t> </a:t>
            </a:r>
            <a:endParaRPr lang="ru-RU" sz="700" dirty="0" smtClean="0">
              <a:solidFill>
                <a:srgbClr val="000000"/>
              </a:solidFill>
            </a:endParaRPr>
          </a:p>
          <a:p>
            <a:pPr defTabSz="913932"/>
            <a:r>
              <a:rPr lang="en-US" sz="700" dirty="0" smtClean="0">
                <a:solidFill>
                  <a:srgbClr val="000000"/>
                </a:solidFill>
              </a:rPr>
              <a:t>xml</a:t>
            </a:r>
            <a:r>
              <a:rPr lang="en-US" sz="700" dirty="0">
                <a:solidFill>
                  <a:srgbClr val="000000"/>
                </a:solidFill>
              </a:rPr>
              <a:t>, sdmx</a:t>
            </a:r>
          </a:p>
        </p:txBody>
      </p:sp>
      <p:sp>
        <p:nvSpPr>
          <p:cNvPr id="160" name="TextBox 159">
            <a:hlinkClick r:id="" action="ppaction://noaction"/>
          </p:cNvPr>
          <p:cNvSpPr txBox="1">
            <a:spLocks noChangeAspect="1"/>
          </p:cNvSpPr>
          <p:nvPr/>
        </p:nvSpPr>
        <p:spPr>
          <a:xfrm>
            <a:off x="7291418" y="5759482"/>
            <a:ext cx="856262" cy="204826"/>
          </a:xfrm>
          <a:prstGeom prst="rect">
            <a:avLst/>
          </a:prstGeom>
          <a:noFill/>
        </p:spPr>
        <p:txBody>
          <a:bodyPr wrap="square" lIns="0" tIns="45707" rIns="91413" bIns="45707" rtlCol="0">
            <a:spAutoFit/>
          </a:bodyPr>
          <a:lstStyle/>
          <a:p>
            <a:pPr defTabSz="913932"/>
            <a:r>
              <a:rPr lang="en-US" sz="700" dirty="0">
                <a:solidFill>
                  <a:srgbClr val="000000"/>
                </a:solidFill>
              </a:rPr>
              <a:t>OLE DB, ODBC</a:t>
            </a:r>
          </a:p>
        </p:txBody>
      </p:sp>
      <p:sp>
        <p:nvSpPr>
          <p:cNvPr id="161" name="TextBox 160">
            <a:hlinkClick r:id="" action="ppaction://noaction"/>
          </p:cNvPr>
          <p:cNvSpPr txBox="1">
            <a:spLocks noChangeAspect="1"/>
          </p:cNvSpPr>
          <p:nvPr/>
        </p:nvSpPr>
        <p:spPr>
          <a:xfrm>
            <a:off x="6589751" y="5759482"/>
            <a:ext cx="321042" cy="204826"/>
          </a:xfrm>
          <a:prstGeom prst="rect">
            <a:avLst/>
          </a:prstGeom>
          <a:noFill/>
        </p:spPr>
        <p:txBody>
          <a:bodyPr wrap="none" lIns="0" tIns="45707" rIns="91413" bIns="45707" rtlCol="0">
            <a:spAutoFit/>
          </a:bodyPr>
          <a:lstStyle/>
          <a:p>
            <a:pPr defTabSz="913932"/>
            <a:r>
              <a:rPr lang="en-US" sz="700" dirty="0">
                <a:solidFill>
                  <a:srgbClr val="000000"/>
                </a:solidFill>
              </a:rPr>
              <a:t>ODBO</a:t>
            </a:r>
          </a:p>
        </p:txBody>
      </p:sp>
      <p:sp>
        <p:nvSpPr>
          <p:cNvPr id="162" name="TextBox 289"/>
          <p:cNvSpPr txBox="1">
            <a:spLocks noChangeAspect="1"/>
          </p:cNvSpPr>
          <p:nvPr/>
        </p:nvSpPr>
        <p:spPr>
          <a:xfrm>
            <a:off x="7979726" y="5357744"/>
            <a:ext cx="583549" cy="335548"/>
          </a:xfrm>
          <a:prstGeom prst="rect">
            <a:avLst/>
          </a:prstGeom>
          <a:noFill/>
        </p:spPr>
        <p:txBody>
          <a:bodyPr wrap="square" lIns="0" tIns="45716" rIns="91431" bIns="45716" rtlCol="0">
            <a:spAutoFit/>
          </a:bodyPr>
          <a:lstStyle/>
          <a:p>
            <a:pPr defTabSz="913380"/>
            <a:r>
              <a:rPr lang="ru-RU" sz="800" dirty="0">
                <a:solidFill>
                  <a:srgbClr val="000000"/>
                </a:solidFill>
              </a:rPr>
              <a:t>Плоские </a:t>
            </a:r>
            <a:br>
              <a:rPr lang="ru-RU" sz="800" dirty="0">
                <a:solidFill>
                  <a:srgbClr val="000000"/>
                </a:solidFill>
              </a:rPr>
            </a:br>
            <a:r>
              <a:rPr lang="ru-RU" sz="800" dirty="0">
                <a:solidFill>
                  <a:srgbClr val="000000"/>
                </a:solidFill>
              </a:rPr>
              <a:t>файлы</a:t>
            </a:r>
          </a:p>
        </p:txBody>
      </p:sp>
      <p:sp>
        <p:nvSpPr>
          <p:cNvPr id="163" name="TextBox 292">
            <a:hlinkClick r:id="" action="ppaction://noaction"/>
          </p:cNvPr>
          <p:cNvSpPr txBox="1">
            <a:spLocks noChangeAspect="1"/>
          </p:cNvSpPr>
          <p:nvPr/>
        </p:nvSpPr>
        <p:spPr>
          <a:xfrm>
            <a:off x="7296646" y="5357745"/>
            <a:ext cx="729761" cy="374782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/>
          <a:p>
            <a:pPr defTabSz="913380"/>
            <a:r>
              <a:rPr lang="ru-RU" sz="800" dirty="0">
                <a:solidFill>
                  <a:srgbClr val="000000"/>
                </a:solidFill>
              </a:rPr>
              <a:t>Реляционные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</a:p>
          <a:p>
            <a:pPr defTabSz="913380"/>
            <a:r>
              <a:rPr lang="ru-RU" sz="900" dirty="0">
                <a:solidFill>
                  <a:srgbClr val="000000"/>
                </a:solidFill>
              </a:rPr>
              <a:t>СУБД</a:t>
            </a:r>
          </a:p>
        </p:txBody>
      </p:sp>
      <p:sp>
        <p:nvSpPr>
          <p:cNvPr id="164" name="TextBox 294">
            <a:hlinkClick r:id="" action="ppaction://noaction"/>
          </p:cNvPr>
          <p:cNvSpPr txBox="1">
            <a:spLocks noChangeAspect="1"/>
          </p:cNvSpPr>
          <p:nvPr/>
        </p:nvSpPr>
        <p:spPr>
          <a:xfrm>
            <a:off x="6586812" y="5357744"/>
            <a:ext cx="768780" cy="366053"/>
          </a:xfrm>
          <a:prstGeom prst="rect">
            <a:avLst/>
          </a:prstGeom>
          <a:noFill/>
        </p:spPr>
        <p:txBody>
          <a:bodyPr wrap="square" lIns="0" tIns="45716" rIns="91431" bIns="45716" rtlCol="0">
            <a:spAutoFit/>
          </a:bodyPr>
          <a:lstStyle/>
          <a:p>
            <a:pPr defTabSz="913380"/>
            <a:r>
              <a:rPr lang="ru-RU" sz="800" dirty="0">
                <a:solidFill>
                  <a:srgbClr val="000000"/>
                </a:solidFill>
              </a:rPr>
              <a:t>Многомерные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</a:p>
          <a:p>
            <a:pPr defTabSz="913380"/>
            <a:r>
              <a:rPr lang="ru-RU" sz="900" dirty="0">
                <a:solidFill>
                  <a:srgbClr val="000000"/>
                </a:solidFill>
              </a:rPr>
              <a:t>СУБД</a:t>
            </a:r>
          </a:p>
        </p:txBody>
      </p:sp>
      <p:sp>
        <p:nvSpPr>
          <p:cNvPr id="165" name="TextBox 296"/>
          <p:cNvSpPr txBox="1">
            <a:spLocks noChangeAspect="1"/>
          </p:cNvSpPr>
          <p:nvPr/>
        </p:nvSpPr>
        <p:spPr>
          <a:xfrm>
            <a:off x="2344904" y="5416187"/>
            <a:ext cx="1062253" cy="228783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/>
          <a:p>
            <a:pPr defTabSz="913380"/>
            <a:r>
              <a:rPr lang="ru-RU" sz="900" dirty="0"/>
              <a:t>Хранилища данных</a:t>
            </a:r>
            <a:endParaRPr lang="ru-RU" sz="900" dirty="0">
              <a:solidFill>
                <a:srgbClr val="000000"/>
              </a:solidFill>
            </a:endParaRPr>
          </a:p>
        </p:txBody>
      </p:sp>
      <p:cxnSp>
        <p:nvCxnSpPr>
          <p:cNvPr id="166" name="Прямая соединительная линия 303"/>
          <p:cNvCxnSpPr/>
          <p:nvPr/>
        </p:nvCxnSpPr>
        <p:spPr>
          <a:xfrm>
            <a:off x="2077050" y="5692330"/>
            <a:ext cx="4342161" cy="96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51">
            <a:hlinkClick r:id="" action="ppaction://noaction"/>
          </p:cNvPr>
          <p:cNvPicPr>
            <a:picLocks noChangeAspect="1"/>
          </p:cNvPicPr>
          <p:nvPr/>
        </p:nvPicPr>
        <p:blipFill>
          <a:blip r:embed="rId5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295" y="5801473"/>
            <a:ext cx="510255" cy="200876"/>
          </a:xfrm>
          <a:prstGeom prst="rect">
            <a:avLst/>
          </a:prstGeom>
        </p:spPr>
      </p:pic>
      <p:grpSp>
        <p:nvGrpSpPr>
          <p:cNvPr id="169" name="Group 5"/>
          <p:cNvGrpSpPr/>
          <p:nvPr/>
        </p:nvGrpSpPr>
        <p:grpSpPr>
          <a:xfrm>
            <a:off x="2660870" y="5785321"/>
            <a:ext cx="514184" cy="258545"/>
            <a:chOff x="3195618" y="6459080"/>
            <a:chExt cx="552863" cy="278011"/>
          </a:xfrm>
        </p:grpSpPr>
        <p:pic>
          <p:nvPicPr>
            <p:cNvPr id="180" name="Picture 5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95618" y="6586669"/>
              <a:ext cx="552863" cy="150422"/>
            </a:xfrm>
            <a:prstGeom prst="rect">
              <a:avLst/>
            </a:prstGeom>
          </p:spPr>
        </p:pic>
        <p:pic>
          <p:nvPicPr>
            <p:cNvPr id="181" name="Picture 57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2613" y="6459080"/>
              <a:ext cx="333770" cy="108000"/>
            </a:xfrm>
            <a:prstGeom prst="rect">
              <a:avLst/>
            </a:prstGeom>
          </p:spPr>
        </p:pic>
      </p:grpSp>
      <p:grpSp>
        <p:nvGrpSpPr>
          <p:cNvPr id="170" name="Group 65"/>
          <p:cNvGrpSpPr/>
          <p:nvPr/>
        </p:nvGrpSpPr>
        <p:grpSpPr>
          <a:xfrm>
            <a:off x="3260495" y="5795986"/>
            <a:ext cx="435258" cy="248202"/>
            <a:chOff x="3874731" y="6470202"/>
            <a:chExt cx="468000" cy="266889"/>
          </a:xfrm>
        </p:grpSpPr>
        <p:pic>
          <p:nvPicPr>
            <p:cNvPr id="178" name="Picture 5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74731" y="6609580"/>
              <a:ext cx="468000" cy="127511"/>
            </a:xfrm>
            <a:prstGeom prst="rect">
              <a:avLst/>
            </a:prstGeom>
          </p:spPr>
        </p:pic>
        <p:pic>
          <p:nvPicPr>
            <p:cNvPr id="179" name="Picture 5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02838" y="6470202"/>
              <a:ext cx="270000" cy="108000"/>
            </a:xfrm>
            <a:prstGeom prst="rect">
              <a:avLst/>
            </a:prstGeom>
          </p:spPr>
        </p:pic>
      </p:grpSp>
      <p:grpSp>
        <p:nvGrpSpPr>
          <p:cNvPr id="171" name="Group 6"/>
          <p:cNvGrpSpPr/>
          <p:nvPr/>
        </p:nvGrpSpPr>
        <p:grpSpPr>
          <a:xfrm>
            <a:off x="3746183" y="5759482"/>
            <a:ext cx="767950" cy="267961"/>
            <a:chOff x="4472464" y="6434202"/>
            <a:chExt cx="825719" cy="288136"/>
          </a:xfrm>
        </p:grpSpPr>
        <p:pic>
          <p:nvPicPr>
            <p:cNvPr id="176" name="Picture 6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08691" y="6434202"/>
              <a:ext cx="701298" cy="180000"/>
            </a:xfrm>
            <a:prstGeom prst="rect">
              <a:avLst/>
            </a:prstGeom>
          </p:spPr>
        </p:pic>
        <p:sp>
          <p:nvSpPr>
            <p:cNvPr id="177" name="TextBox 313">
              <a:hlinkClick r:id="" action="ppaction://noaction"/>
            </p:cNvPr>
            <p:cNvSpPr txBox="1">
              <a:spLocks noChangeAspect="1"/>
            </p:cNvSpPr>
            <p:nvPr/>
          </p:nvSpPr>
          <p:spPr>
            <a:xfrm>
              <a:off x="4472464" y="6587355"/>
              <a:ext cx="825719" cy="134983"/>
            </a:xfrm>
            <a:prstGeom prst="rect">
              <a:avLst/>
            </a:prstGeom>
            <a:noFill/>
          </p:spPr>
          <p:txBody>
            <a:bodyPr wrap="none" lIns="0" tIns="36006" rIns="0" bIns="36006" rtlCol="0">
              <a:noAutofit/>
            </a:bodyPr>
            <a:lstStyle/>
            <a:p>
              <a:pPr defTabSz="913380"/>
              <a:r>
                <a:rPr lang="en-US" sz="500" dirty="0">
                  <a:solidFill>
                    <a:srgbClr val="000000"/>
                  </a:solidFill>
                </a:rPr>
                <a:t>Data Warehouse Appliance</a:t>
              </a:r>
            </a:p>
          </p:txBody>
        </p:sp>
      </p:grpSp>
      <p:grpSp>
        <p:nvGrpSpPr>
          <p:cNvPr id="172" name="Group 53"/>
          <p:cNvGrpSpPr/>
          <p:nvPr/>
        </p:nvGrpSpPr>
        <p:grpSpPr>
          <a:xfrm>
            <a:off x="4506118" y="5804556"/>
            <a:ext cx="660423" cy="177108"/>
            <a:chOff x="5047419" y="6565847"/>
            <a:chExt cx="710103" cy="190442"/>
          </a:xfrm>
        </p:grpSpPr>
        <p:pic>
          <p:nvPicPr>
            <p:cNvPr id="174" name="Picture 70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47419" y="6576289"/>
              <a:ext cx="710103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Picture 72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5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09515" y="6565847"/>
              <a:ext cx="414054" cy="720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3" name="Picture 2" descr="http://www.xcelframeworks.com/assets/images/course-logo/sap-bw.png"/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413" y="5764711"/>
            <a:ext cx="413793" cy="2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7" descr="http://www.tutorialspoint.com/images/postgresql-mini-logo.png"/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7573" y="5764186"/>
            <a:ext cx="256970" cy="2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TextBox 18"/>
          <p:cNvSpPr txBox="1">
            <a:spLocks noChangeAspect="1"/>
          </p:cNvSpPr>
          <p:nvPr/>
        </p:nvSpPr>
        <p:spPr>
          <a:xfrm>
            <a:off x="472907" y="2158537"/>
            <a:ext cx="8166650" cy="253908"/>
          </a:xfrm>
          <a:prstGeom prst="rect">
            <a:avLst/>
          </a:prstGeom>
          <a:noFill/>
        </p:spPr>
        <p:txBody>
          <a:bodyPr wrap="none" lIns="0" tIns="45716" rIns="91431" bIns="45716" rtlCol="0">
            <a:spAutoFit/>
          </a:bodyPr>
          <a:lstStyle/>
          <a:p>
            <a:pPr defTabSz="913932"/>
            <a:r>
              <a:rPr lang="ru-RU" sz="1050" b="1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Интерактивное </a:t>
            </a:r>
            <a:r>
              <a:rPr lang="ru-RU" sz="105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исследование </a:t>
            </a:r>
            <a:r>
              <a:rPr lang="ru-RU" sz="1050" b="1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данных, печать с «точностью до пикселя»,</a:t>
            </a:r>
            <a:r>
              <a:rPr lang="en-US" sz="1050" b="1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предварительная подготовка </a:t>
            </a:r>
            <a:r>
              <a:rPr lang="ru-RU" sz="105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данных </a:t>
            </a:r>
            <a:r>
              <a:rPr lang="ru-RU" sz="1050" b="1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 продвинутая аналитика</a:t>
            </a:r>
            <a:endParaRPr lang="ru-RU" sz="1050" b="1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4" name="Picture 6" descr="C:\Users\koroleva\Desktop\pictures for presentations\hp-vertica-1-updated.jpg"/>
          <p:cNvPicPr>
            <a:picLocks noChangeAspect="1" noChangeArrowheads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376" y="5710675"/>
            <a:ext cx="389835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4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  <a:r>
              <a:rPr lang="en-US" dirty="0" smtClean="0"/>
              <a:t>Prognoz Platform</a:t>
            </a:r>
            <a:r>
              <a:rPr lang="ru-RU" dirty="0" smtClean="0"/>
              <a:t> (РР)</a:t>
            </a:r>
            <a:endParaRPr lang="ru-RU" dirty="0"/>
          </a:p>
        </p:txBody>
      </p:sp>
      <p:sp>
        <p:nvSpPr>
          <p:cNvPr id="16" name="object 29"/>
          <p:cNvSpPr txBox="1"/>
          <p:nvPr/>
        </p:nvSpPr>
        <p:spPr>
          <a:xfrm>
            <a:off x="368834" y="1156932"/>
            <a:ext cx="3784321" cy="2119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3014" marR="57150" algn="r">
              <a:lnSpc>
                <a:spcPts val="1920"/>
              </a:lnSpc>
              <a:spcBef>
                <a:spcPts val="2573"/>
              </a:spcBef>
            </a:pPr>
            <a:r>
              <a:rPr sz="1600" spc="-64" dirty="0" smtClean="0">
                <a:solidFill>
                  <a:srgbClr val="BF33B0"/>
                </a:solidFill>
                <a:latin typeface="Calibri Light"/>
                <a:cs typeface="Calibri Light"/>
              </a:rPr>
              <a:t>Р</a:t>
            </a:r>
            <a:r>
              <a:rPr sz="1600" spc="59" dirty="0" smtClean="0">
                <a:solidFill>
                  <a:srgbClr val="BF33B0"/>
                </a:solidFill>
                <a:latin typeface="Calibri Light"/>
                <a:cs typeface="Calibri Light"/>
              </a:rPr>
              <a:t>АЗ</a:t>
            </a:r>
            <a:r>
              <a:rPr sz="1600" spc="64" dirty="0" smtClean="0">
                <a:solidFill>
                  <a:srgbClr val="BF33B0"/>
                </a:solidFill>
                <a:latin typeface="Calibri Light"/>
                <a:cs typeface="Calibri Light"/>
              </a:rPr>
              <a:t>ВИТ</a:t>
            </a:r>
            <a:r>
              <a:rPr sz="1600" spc="59" dirty="0" smtClean="0">
                <a:solidFill>
                  <a:srgbClr val="BF33B0"/>
                </a:solidFill>
                <a:latin typeface="Calibri Light"/>
                <a:cs typeface="Calibri Light"/>
              </a:rPr>
              <a:t>Ы</a:t>
            </a:r>
            <a:r>
              <a:rPr sz="1600" spc="0" dirty="0" smtClean="0">
                <a:solidFill>
                  <a:srgbClr val="BF33B0"/>
                </a:solidFill>
                <a:latin typeface="Calibri Light"/>
                <a:cs typeface="Calibri Light"/>
              </a:rPr>
              <a:t>Е</a:t>
            </a:r>
            <a:r>
              <a:rPr sz="1600" spc="59" dirty="0" smtClean="0">
                <a:solidFill>
                  <a:srgbClr val="BF33B0"/>
                </a:solidFill>
                <a:latin typeface="Calibri Light"/>
                <a:cs typeface="Calibri Light"/>
              </a:rPr>
              <a:t> </a:t>
            </a:r>
            <a:r>
              <a:rPr sz="1600" spc="64" dirty="0" smtClean="0">
                <a:solidFill>
                  <a:srgbClr val="BF33B0"/>
                </a:solidFill>
                <a:latin typeface="Calibri Light"/>
                <a:cs typeface="Calibri Light"/>
              </a:rPr>
              <a:t>С</a:t>
            </a:r>
            <a:r>
              <a:rPr sz="1600" spc="59" dirty="0" smtClean="0">
                <a:solidFill>
                  <a:srgbClr val="BF33B0"/>
                </a:solidFill>
                <a:latin typeface="Calibri Light"/>
                <a:cs typeface="Calibri Light"/>
              </a:rPr>
              <a:t>Р</a:t>
            </a:r>
            <a:r>
              <a:rPr sz="1600" spc="54" dirty="0" smtClean="0">
                <a:solidFill>
                  <a:srgbClr val="BF33B0"/>
                </a:solidFill>
                <a:latin typeface="Calibri Light"/>
                <a:cs typeface="Calibri Light"/>
              </a:rPr>
              <a:t>Е</a:t>
            </a:r>
            <a:r>
              <a:rPr sz="1600" spc="44" dirty="0" smtClean="0">
                <a:solidFill>
                  <a:srgbClr val="BF33B0"/>
                </a:solidFill>
                <a:latin typeface="Calibri Light"/>
                <a:cs typeface="Calibri Light"/>
              </a:rPr>
              <a:t>Д</a:t>
            </a:r>
            <a:r>
              <a:rPr sz="1600" spc="69" dirty="0" smtClean="0">
                <a:solidFill>
                  <a:srgbClr val="BF33B0"/>
                </a:solidFill>
                <a:latin typeface="Calibri Light"/>
                <a:cs typeface="Calibri Light"/>
              </a:rPr>
              <a:t>С</a:t>
            </a:r>
            <a:r>
              <a:rPr sz="1600" spc="64" dirty="0" smtClean="0">
                <a:solidFill>
                  <a:srgbClr val="BF33B0"/>
                </a:solidFill>
                <a:latin typeface="Calibri Light"/>
                <a:cs typeface="Calibri Light"/>
              </a:rPr>
              <a:t>Т</a:t>
            </a:r>
            <a:r>
              <a:rPr sz="1600" spc="44" dirty="0" smtClean="0">
                <a:solidFill>
                  <a:srgbClr val="BF33B0"/>
                </a:solidFill>
                <a:latin typeface="Calibri Light"/>
                <a:cs typeface="Calibri Light"/>
              </a:rPr>
              <a:t>В</a:t>
            </a:r>
            <a:r>
              <a:rPr sz="1600" spc="0" dirty="0" smtClean="0">
                <a:solidFill>
                  <a:srgbClr val="BF33B0"/>
                </a:solidFill>
                <a:latin typeface="Calibri Light"/>
                <a:cs typeface="Calibri Light"/>
              </a:rPr>
              <a:t>А</a:t>
            </a:r>
            <a:endParaRPr sz="1600" dirty="0">
              <a:latin typeface="Calibri Light"/>
              <a:cs typeface="Calibri Light"/>
            </a:endParaRPr>
          </a:p>
          <a:p>
            <a:pPr marL="1351706" marR="57150" algn="r">
              <a:lnSpc>
                <a:spcPts val="1585"/>
              </a:lnSpc>
            </a:pPr>
            <a:r>
              <a:rPr lang="ru-RU" sz="2400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продвинутой</a:t>
            </a:r>
            <a:r>
              <a:rPr sz="2400" spc="0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 аналитики,</a:t>
            </a:r>
            <a:endParaRPr sz="1600" dirty="0">
              <a:latin typeface="Calibri Light"/>
              <a:cs typeface="Calibri Light"/>
            </a:endParaRPr>
          </a:p>
          <a:p>
            <a:pPr marL="589770" marR="57150" algn="r">
              <a:lnSpc>
                <a:spcPts val="1620"/>
              </a:lnSpc>
              <a:spcBef>
                <a:spcPts val="1"/>
              </a:spcBef>
            </a:pP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м</a:t>
            </a:r>
            <a:r>
              <a:rPr sz="2400" spc="-19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о</a:t>
            </a:r>
            <a:r>
              <a:rPr sz="2400" spc="-9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д</a:t>
            </a:r>
            <a:r>
              <a:rPr sz="2400" spc="-25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е</a:t>
            </a: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лирования и прогнозирования</a:t>
            </a:r>
            <a:endParaRPr sz="1600" dirty="0">
              <a:latin typeface="Calibri Light"/>
              <a:cs typeface="Calibri Light"/>
            </a:endParaRPr>
          </a:p>
          <a:p>
            <a:pPr marL="1989039" marR="101020" indent="-676465">
              <a:lnSpc>
                <a:spcPct val="101725"/>
              </a:lnSpc>
              <a:spcBef>
                <a:spcPts val="394"/>
              </a:spcBef>
            </a:pPr>
            <a:r>
              <a:rPr sz="1200" spc="0" dirty="0" smtClean="0">
                <a:latin typeface="Calibri Light"/>
                <a:cs typeface="Calibri Light"/>
              </a:rPr>
              <a:t>бо</a:t>
            </a:r>
            <a:r>
              <a:rPr sz="1200" spc="-34" dirty="0" smtClean="0">
                <a:latin typeface="Calibri Light"/>
                <a:cs typeface="Calibri Light"/>
              </a:rPr>
              <a:t>г</a:t>
            </a:r>
            <a:r>
              <a:rPr sz="1200" spc="-14" dirty="0" smtClean="0">
                <a:latin typeface="Calibri Light"/>
                <a:cs typeface="Calibri Light"/>
              </a:rPr>
              <a:t>а</a:t>
            </a:r>
            <a:r>
              <a:rPr sz="1200" spc="0" dirty="0" smtClean="0">
                <a:latin typeface="Calibri Light"/>
                <a:cs typeface="Calibri Light"/>
              </a:rPr>
              <a:t>тая би</a:t>
            </a:r>
            <a:r>
              <a:rPr sz="1200" spc="-25" dirty="0" smtClean="0">
                <a:latin typeface="Calibri Light"/>
                <a:cs typeface="Calibri Light"/>
              </a:rPr>
              <a:t>б</a:t>
            </a:r>
            <a:r>
              <a:rPr sz="1200" spc="0" dirty="0" smtClean="0">
                <a:latin typeface="Calibri Light"/>
                <a:cs typeface="Calibri Light"/>
              </a:rPr>
              <a:t>ли</a:t>
            </a:r>
            <a:r>
              <a:rPr sz="1200" spc="-14" dirty="0" smtClean="0">
                <a:latin typeface="Calibri Light"/>
                <a:cs typeface="Calibri Light"/>
              </a:rPr>
              <a:t>о</a:t>
            </a:r>
            <a:r>
              <a:rPr sz="1200" spc="-9" dirty="0" smtClean="0">
                <a:latin typeface="Calibri Light"/>
                <a:cs typeface="Calibri Light"/>
              </a:rPr>
              <a:t>т</a:t>
            </a:r>
            <a:r>
              <a:rPr sz="1200" spc="0" dirty="0" smtClean="0">
                <a:latin typeface="Calibri Light"/>
                <a:cs typeface="Calibri Light"/>
              </a:rPr>
              <a:t>е</a:t>
            </a:r>
            <a:r>
              <a:rPr sz="1200" spc="-9" dirty="0" smtClean="0">
                <a:latin typeface="Calibri Light"/>
                <a:cs typeface="Calibri Light"/>
              </a:rPr>
              <a:t>к</a:t>
            </a:r>
            <a:r>
              <a:rPr sz="1200" spc="0" dirty="0" smtClean="0">
                <a:latin typeface="Calibri Light"/>
                <a:cs typeface="Calibri Light"/>
              </a:rPr>
              <a:t>а м</a:t>
            </a:r>
            <a:r>
              <a:rPr sz="1200" spc="-14" dirty="0" smtClean="0">
                <a:latin typeface="Calibri Light"/>
                <a:cs typeface="Calibri Light"/>
              </a:rPr>
              <a:t>а</a:t>
            </a:r>
            <a:r>
              <a:rPr sz="1200" spc="-9" dirty="0" smtClean="0">
                <a:latin typeface="Calibri Light"/>
                <a:cs typeface="Calibri Light"/>
              </a:rPr>
              <a:t>т</a:t>
            </a:r>
            <a:r>
              <a:rPr sz="1200" spc="0" dirty="0" smtClean="0">
                <a:latin typeface="Calibri Light"/>
                <a:cs typeface="Calibri Light"/>
              </a:rPr>
              <a:t>ем</a:t>
            </a:r>
            <a:r>
              <a:rPr sz="1200" spc="-14" dirty="0" smtClean="0">
                <a:latin typeface="Calibri Light"/>
                <a:cs typeface="Calibri Light"/>
              </a:rPr>
              <a:t>а</a:t>
            </a:r>
            <a:r>
              <a:rPr sz="1200" spc="0" dirty="0" smtClean="0">
                <a:latin typeface="Calibri Light"/>
                <a:cs typeface="Calibri Light"/>
              </a:rPr>
              <a:t>тических и </a:t>
            </a:r>
            <a:r>
              <a:rPr lang="ru-RU" sz="1200" spc="0" dirty="0" smtClean="0">
                <a:latin typeface="Calibri Light"/>
                <a:cs typeface="Calibri Light"/>
              </a:rPr>
              <a:t>статистических методов</a:t>
            </a:r>
            <a:endParaRPr sz="1200" dirty="0" smtClean="0">
              <a:latin typeface="Calibri Light"/>
              <a:cs typeface="Calibri Light"/>
            </a:endParaRPr>
          </a:p>
          <a:p>
            <a:pPr marL="421761" marR="57150">
              <a:lnSpc>
                <a:spcPct val="101725"/>
              </a:lnSpc>
              <a:spcBef>
                <a:spcPts val="600"/>
              </a:spcBef>
            </a:pPr>
            <a:r>
              <a:rPr lang="ru-RU" sz="1200" dirty="0">
                <a:latin typeface="Calibri Light"/>
                <a:cs typeface="Calibri Light"/>
              </a:rPr>
              <a:t>с</a:t>
            </a:r>
            <a:r>
              <a:rPr lang="ru-RU" sz="1200" dirty="0" smtClean="0">
                <a:latin typeface="Calibri Light"/>
                <a:cs typeface="Calibri Light"/>
              </a:rPr>
              <a:t>редства решения сценарных</a:t>
            </a:r>
            <a:r>
              <a:rPr sz="1200" spc="0" dirty="0" smtClean="0">
                <a:latin typeface="Calibri Light"/>
                <a:cs typeface="Calibri Light"/>
              </a:rPr>
              <a:t> («</a:t>
            </a:r>
            <a:r>
              <a:rPr lang="ru-RU" sz="1200" spc="0" dirty="0" smtClean="0">
                <a:latin typeface="Calibri Light"/>
                <a:cs typeface="Calibri Light"/>
              </a:rPr>
              <a:t>Что будет</a:t>
            </a:r>
            <a:r>
              <a:rPr sz="1200" spc="0" dirty="0" smtClean="0">
                <a:latin typeface="Calibri Light"/>
                <a:cs typeface="Calibri Light"/>
              </a:rPr>
              <a:t>, </a:t>
            </a:r>
            <a:r>
              <a:rPr lang="ru-RU" sz="1200" spc="0" dirty="0" smtClean="0">
                <a:latin typeface="Calibri Light"/>
                <a:cs typeface="Calibri Light"/>
              </a:rPr>
              <a:t>если</a:t>
            </a:r>
            <a:r>
              <a:rPr sz="1200" spc="0" dirty="0" smtClean="0">
                <a:latin typeface="Calibri Light"/>
                <a:cs typeface="Calibri Light"/>
              </a:rPr>
              <a:t>?»)</a:t>
            </a:r>
            <a:endParaRPr sz="1200" dirty="0" smtClean="0">
              <a:latin typeface="Calibri Light"/>
              <a:cs typeface="Calibri Light"/>
            </a:endParaRPr>
          </a:p>
          <a:p>
            <a:pPr marL="934166" marR="57150">
              <a:lnSpc>
                <a:spcPct val="101725"/>
              </a:lnSpc>
            </a:pPr>
            <a:r>
              <a:rPr sz="1200" spc="0" dirty="0" smtClean="0">
                <a:latin typeface="Calibri Light"/>
                <a:cs typeface="Calibri Light"/>
              </a:rPr>
              <a:t>и </a:t>
            </a:r>
            <a:r>
              <a:rPr sz="1200" spc="-9" dirty="0" smtClean="0">
                <a:latin typeface="Calibri Light"/>
                <a:cs typeface="Calibri Light"/>
              </a:rPr>
              <a:t>ц</a:t>
            </a:r>
            <a:r>
              <a:rPr sz="1200" spc="-19" dirty="0" smtClean="0">
                <a:latin typeface="Calibri Light"/>
                <a:cs typeface="Calibri Light"/>
              </a:rPr>
              <a:t>е</a:t>
            </a:r>
            <a:r>
              <a:rPr sz="1200" spc="0" dirty="0" smtClean="0">
                <a:latin typeface="Calibri Light"/>
                <a:cs typeface="Calibri Light"/>
              </a:rPr>
              <a:t>левых задач («Ч</a:t>
            </a:r>
            <a:r>
              <a:rPr sz="1200" spc="-14" dirty="0" smtClean="0">
                <a:latin typeface="Calibri Light"/>
                <a:cs typeface="Calibri Light"/>
              </a:rPr>
              <a:t>т</a:t>
            </a:r>
            <a:r>
              <a:rPr sz="1200" spc="0" dirty="0" smtClean="0">
                <a:latin typeface="Calibri Light"/>
                <a:cs typeface="Calibri Light"/>
              </a:rPr>
              <a:t>о нео</a:t>
            </a:r>
            <a:r>
              <a:rPr sz="1200" spc="-25" dirty="0" smtClean="0">
                <a:latin typeface="Calibri Light"/>
                <a:cs typeface="Calibri Light"/>
              </a:rPr>
              <a:t>б</a:t>
            </a:r>
            <a:r>
              <a:rPr sz="1200" spc="-34" dirty="0" smtClean="0">
                <a:latin typeface="Calibri Light"/>
                <a:cs typeface="Calibri Light"/>
              </a:rPr>
              <a:t>х</a:t>
            </a:r>
            <a:r>
              <a:rPr sz="1200" spc="-14" dirty="0" smtClean="0">
                <a:latin typeface="Calibri Light"/>
                <a:cs typeface="Calibri Light"/>
              </a:rPr>
              <a:t>о</a:t>
            </a:r>
            <a:r>
              <a:rPr sz="1200" spc="0" dirty="0" smtClean="0">
                <a:latin typeface="Calibri Light"/>
                <a:cs typeface="Calibri Light"/>
              </a:rPr>
              <a:t>димо для?»)</a:t>
            </a:r>
            <a:endParaRPr sz="1200" dirty="0">
              <a:latin typeface="Calibri Light"/>
              <a:cs typeface="Calibri Light"/>
            </a:endParaRPr>
          </a:p>
          <a:p>
            <a:pPr marL="1099468" marR="101103" indent="-14432">
              <a:lnSpc>
                <a:spcPct val="101725"/>
              </a:lnSpc>
              <a:spcBef>
                <a:spcPts val="600"/>
              </a:spcBef>
            </a:pPr>
            <a:r>
              <a:rPr sz="1200" spc="0" dirty="0" smtClean="0">
                <a:latin typeface="Calibri Light"/>
                <a:cs typeface="Calibri Light"/>
              </a:rPr>
              <a:t>графичес</a:t>
            </a:r>
            <a:r>
              <a:rPr sz="1200" spc="-4" dirty="0" smtClean="0">
                <a:latin typeface="Calibri Light"/>
                <a:cs typeface="Calibri Light"/>
              </a:rPr>
              <a:t>к</a:t>
            </a:r>
            <a:r>
              <a:rPr sz="1200" spc="0" dirty="0" smtClean="0">
                <a:latin typeface="Calibri Light"/>
                <a:cs typeface="Calibri Light"/>
              </a:rPr>
              <a:t>ое </a:t>
            </a:r>
            <a:r>
              <a:rPr sz="1200" spc="-4" dirty="0" smtClean="0">
                <a:latin typeface="Calibri Light"/>
                <a:cs typeface="Calibri Light"/>
              </a:rPr>
              <a:t>к</a:t>
            </a:r>
            <a:r>
              <a:rPr sz="1200" spc="0" dirty="0" smtClean="0">
                <a:latin typeface="Calibri Light"/>
                <a:cs typeface="Calibri Light"/>
              </a:rPr>
              <a:t>онст</a:t>
            </a:r>
            <a:r>
              <a:rPr sz="1200" spc="-4" dirty="0" smtClean="0">
                <a:latin typeface="Calibri Light"/>
                <a:cs typeface="Calibri Light"/>
              </a:rPr>
              <a:t>р</a:t>
            </a:r>
            <a:r>
              <a:rPr sz="1200" spc="0" dirty="0" smtClean="0">
                <a:latin typeface="Calibri Light"/>
                <a:cs typeface="Calibri Light"/>
              </a:rPr>
              <a:t>уирование м</a:t>
            </a:r>
            <a:r>
              <a:rPr sz="1200" spc="-14" dirty="0" smtClean="0">
                <a:latin typeface="Calibri Light"/>
                <a:cs typeface="Calibri Light"/>
              </a:rPr>
              <a:t>о</a:t>
            </a:r>
            <a:r>
              <a:rPr sz="1200" spc="-9" dirty="0" smtClean="0">
                <a:latin typeface="Calibri Light"/>
                <a:cs typeface="Calibri Light"/>
              </a:rPr>
              <a:t>д</a:t>
            </a:r>
            <a:r>
              <a:rPr sz="1200" spc="-19" dirty="0" smtClean="0">
                <a:latin typeface="Calibri Light"/>
                <a:cs typeface="Calibri Light"/>
              </a:rPr>
              <a:t>е</a:t>
            </a:r>
            <a:r>
              <a:rPr sz="1200" spc="0" dirty="0" smtClean="0">
                <a:latin typeface="Calibri Light"/>
                <a:cs typeface="Calibri Light"/>
              </a:rPr>
              <a:t>лей без нео</a:t>
            </a:r>
            <a:r>
              <a:rPr sz="1200" spc="-25" dirty="0" smtClean="0">
                <a:latin typeface="Calibri Light"/>
                <a:cs typeface="Calibri Light"/>
              </a:rPr>
              <a:t>б</a:t>
            </a:r>
            <a:r>
              <a:rPr sz="1200" spc="-34" dirty="0" smtClean="0">
                <a:latin typeface="Calibri Light"/>
                <a:cs typeface="Calibri Light"/>
              </a:rPr>
              <a:t>х</a:t>
            </a:r>
            <a:r>
              <a:rPr sz="1200" spc="-14" dirty="0" smtClean="0">
                <a:latin typeface="Calibri Light"/>
                <a:cs typeface="Calibri Light"/>
              </a:rPr>
              <a:t>о</a:t>
            </a:r>
            <a:r>
              <a:rPr sz="1200" spc="0" dirty="0" smtClean="0">
                <a:latin typeface="Calibri Light"/>
                <a:cs typeface="Calibri Light"/>
              </a:rPr>
              <a:t>димости программирования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17" name="object 31"/>
          <p:cNvSpPr txBox="1"/>
          <p:nvPr/>
        </p:nvSpPr>
        <p:spPr>
          <a:xfrm>
            <a:off x="5145815" y="1156932"/>
            <a:ext cx="2711456" cy="341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75" marR="30479">
              <a:lnSpc>
                <a:spcPts val="1920"/>
              </a:lnSpc>
              <a:spcBef>
                <a:spcPts val="2573"/>
              </a:spcBef>
            </a:pPr>
            <a:r>
              <a:rPr sz="1600" spc="64" dirty="0" smtClean="0">
                <a:solidFill>
                  <a:srgbClr val="BF33B0"/>
                </a:solidFill>
                <a:latin typeface="Calibri Light"/>
                <a:cs typeface="Calibri Light"/>
              </a:rPr>
              <a:t>О</a:t>
            </a:r>
            <a:r>
              <a:rPr sz="1600" spc="59" dirty="0" smtClean="0">
                <a:solidFill>
                  <a:srgbClr val="BF33B0"/>
                </a:solidFill>
                <a:latin typeface="Calibri Light"/>
                <a:cs typeface="Calibri Light"/>
              </a:rPr>
              <a:t>Р</a:t>
            </a:r>
            <a:r>
              <a:rPr sz="1600" spc="64" dirty="0" smtClean="0">
                <a:solidFill>
                  <a:srgbClr val="BF33B0"/>
                </a:solidFill>
                <a:latin typeface="Calibri Light"/>
                <a:cs typeface="Calibri Light"/>
              </a:rPr>
              <a:t>И</a:t>
            </a:r>
            <a:r>
              <a:rPr sz="1600" spc="59" dirty="0" smtClean="0">
                <a:solidFill>
                  <a:srgbClr val="BF33B0"/>
                </a:solidFill>
                <a:latin typeface="Calibri Light"/>
                <a:cs typeface="Calibri Light"/>
              </a:rPr>
              <a:t>Е</a:t>
            </a:r>
            <a:r>
              <a:rPr sz="1600" spc="64" dirty="0" smtClean="0">
                <a:solidFill>
                  <a:srgbClr val="BF33B0"/>
                </a:solidFill>
                <a:latin typeface="Calibri Light"/>
                <a:cs typeface="Calibri Light"/>
              </a:rPr>
              <a:t>Н</a:t>
            </a:r>
            <a:r>
              <a:rPr sz="1600" spc="-59" dirty="0" smtClean="0">
                <a:solidFill>
                  <a:srgbClr val="BF33B0"/>
                </a:solidFill>
                <a:latin typeface="Calibri Light"/>
                <a:cs typeface="Calibri Light"/>
              </a:rPr>
              <a:t>Т</a:t>
            </a:r>
            <a:r>
              <a:rPr sz="1600" spc="59" dirty="0" smtClean="0">
                <a:solidFill>
                  <a:srgbClr val="BF33B0"/>
                </a:solidFill>
                <a:latin typeface="Calibri Light"/>
                <a:cs typeface="Calibri Light"/>
              </a:rPr>
              <a:t>А</a:t>
            </a:r>
            <a:r>
              <a:rPr sz="1600" spc="64" dirty="0" smtClean="0">
                <a:solidFill>
                  <a:srgbClr val="BF33B0"/>
                </a:solidFill>
                <a:latin typeface="Calibri Light"/>
                <a:cs typeface="Calibri Light"/>
              </a:rPr>
              <a:t>ЦИ</a:t>
            </a:r>
            <a:r>
              <a:rPr sz="1600" spc="0" dirty="0" smtClean="0">
                <a:solidFill>
                  <a:srgbClr val="BF33B0"/>
                </a:solidFill>
                <a:latin typeface="Calibri Light"/>
                <a:cs typeface="Calibri Light"/>
              </a:rPr>
              <a:t>Я</a:t>
            </a:r>
            <a:endParaRPr sz="1600" dirty="0" smtClean="0">
              <a:latin typeface="Calibri Light"/>
              <a:cs typeface="Calibri Light"/>
            </a:endParaRPr>
          </a:p>
          <a:p>
            <a:pPr marL="3175">
              <a:lnSpc>
                <a:spcPts val="1645"/>
              </a:lnSpc>
            </a:pPr>
            <a:r>
              <a:rPr sz="2400" spc="0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на</a:t>
            </a: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 </a:t>
            </a:r>
            <a:r>
              <a:rPr sz="2400" spc="-9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к</a:t>
            </a:r>
            <a:r>
              <a:rPr sz="2400" spc="0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онечно</a:t>
            </a:r>
            <a:r>
              <a:rPr sz="2400" spc="-19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г</a:t>
            </a:r>
            <a:r>
              <a:rPr sz="2400" spc="0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о</a:t>
            </a: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п</a:t>
            </a:r>
            <a:r>
              <a:rPr sz="2400" spc="-34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о</a:t>
            </a:r>
            <a:r>
              <a:rPr sz="2400" spc="0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льзов</a:t>
            </a:r>
            <a:r>
              <a:rPr sz="2400" spc="-19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а</a:t>
            </a:r>
            <a:r>
              <a:rPr sz="2400" spc="-9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т</a:t>
            </a:r>
            <a:r>
              <a:rPr sz="2400" spc="-25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е</a:t>
            </a:r>
            <a:r>
              <a:rPr sz="2400" spc="0" baseline="3413" dirty="0" err="1" smtClean="0">
                <a:solidFill>
                  <a:srgbClr val="BF33B0"/>
                </a:solidFill>
                <a:latin typeface="Calibri Light"/>
                <a:cs typeface="Calibri Light"/>
              </a:rPr>
              <a:t>ля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8" name="object 32"/>
          <p:cNvSpPr txBox="1"/>
          <p:nvPr/>
        </p:nvSpPr>
        <p:spPr>
          <a:xfrm>
            <a:off x="5145815" y="1674123"/>
            <a:ext cx="3252715" cy="1442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50" marR="15205">
              <a:lnSpc>
                <a:spcPts val="1360"/>
              </a:lnSpc>
              <a:spcBef>
                <a:spcPts val="68"/>
              </a:spcBef>
            </a:pPr>
            <a:r>
              <a:rPr sz="1800" spc="-44" baseline="2275" dirty="0" err="1" smtClean="0">
                <a:latin typeface="Calibri Light"/>
                <a:cs typeface="Calibri Light"/>
              </a:rPr>
              <a:t>у</a:t>
            </a:r>
            <a:r>
              <a:rPr sz="1800" spc="-4" baseline="2275" dirty="0" err="1" smtClean="0">
                <a:latin typeface="Calibri Light"/>
                <a:cs typeface="Calibri Light"/>
              </a:rPr>
              <a:t>д</a:t>
            </a:r>
            <a:r>
              <a:rPr sz="1800" spc="0" baseline="2275" dirty="0" err="1" smtClean="0">
                <a:latin typeface="Calibri Light"/>
                <a:cs typeface="Calibri Light"/>
              </a:rPr>
              <a:t>обный</a:t>
            </a:r>
            <a:r>
              <a:rPr sz="1800" spc="0" baseline="2275" dirty="0" smtClean="0">
                <a:latin typeface="Calibri Light"/>
                <a:cs typeface="Calibri Light"/>
              </a:rPr>
              <a:t> </a:t>
            </a:r>
            <a:r>
              <a:rPr sz="1800" spc="0" baseline="2275" dirty="0" err="1" smtClean="0">
                <a:latin typeface="Calibri Light"/>
                <a:cs typeface="Calibri Light"/>
              </a:rPr>
              <a:t>интуитивно-понятный</a:t>
            </a:r>
            <a:r>
              <a:rPr sz="1800" spc="0" baseline="2275" dirty="0" smtClean="0">
                <a:latin typeface="Calibri Light"/>
                <a:cs typeface="Calibri Light"/>
              </a:rPr>
              <a:t> </a:t>
            </a:r>
            <a:r>
              <a:rPr sz="1800" spc="0" baseline="2275" dirty="0" err="1" smtClean="0">
                <a:latin typeface="Calibri Light"/>
                <a:cs typeface="Calibri Light"/>
              </a:rPr>
              <a:t>ин</a:t>
            </a:r>
            <a:r>
              <a:rPr sz="1800" spc="-9" baseline="2275" dirty="0" err="1" smtClean="0">
                <a:latin typeface="Calibri Light"/>
                <a:cs typeface="Calibri Light"/>
              </a:rPr>
              <a:t>т</a:t>
            </a:r>
            <a:r>
              <a:rPr sz="1800" spc="0" baseline="2275" dirty="0" err="1" smtClean="0">
                <a:latin typeface="Calibri Light"/>
                <a:cs typeface="Calibri Light"/>
              </a:rPr>
              <a:t>ерфейс</a:t>
            </a:r>
            <a:endParaRPr sz="1200" dirty="0" smtClean="0">
              <a:latin typeface="Calibri Light"/>
              <a:cs typeface="Calibri Light"/>
            </a:endParaRPr>
          </a:p>
          <a:p>
            <a:pPr marL="12707" marR="236866" indent="39">
              <a:lnSpc>
                <a:spcPct val="163194"/>
              </a:lnSpc>
              <a:spcBef>
                <a:spcPts val="200"/>
              </a:spcBef>
            </a:pPr>
            <a:r>
              <a:rPr sz="1200" spc="0" dirty="0" err="1" smtClean="0">
                <a:latin typeface="Calibri Light"/>
                <a:cs typeface="Calibri Light"/>
              </a:rPr>
              <a:t>бо</a:t>
            </a:r>
            <a:r>
              <a:rPr sz="1200" spc="-34" dirty="0" err="1" smtClean="0">
                <a:latin typeface="Calibri Light"/>
                <a:cs typeface="Calibri Light"/>
              </a:rPr>
              <a:t>г</a:t>
            </a:r>
            <a:r>
              <a:rPr sz="1200" spc="-14" dirty="0" err="1" smtClean="0">
                <a:latin typeface="Calibri Light"/>
                <a:cs typeface="Calibri Light"/>
              </a:rPr>
              <a:t>а</a:t>
            </a:r>
            <a:r>
              <a:rPr sz="1200" spc="0" dirty="0" err="1" smtClean="0">
                <a:latin typeface="Calibri Light"/>
                <a:cs typeface="Calibri Light"/>
              </a:rPr>
              <a:t>тая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би</a:t>
            </a:r>
            <a:r>
              <a:rPr sz="1200" spc="-25" dirty="0" err="1" smtClean="0">
                <a:latin typeface="Calibri Light"/>
                <a:cs typeface="Calibri Light"/>
              </a:rPr>
              <a:t>б</a:t>
            </a:r>
            <a:r>
              <a:rPr sz="1200" spc="0" dirty="0" err="1" smtClean="0">
                <a:latin typeface="Calibri Light"/>
                <a:cs typeface="Calibri Light"/>
              </a:rPr>
              <a:t>ли</a:t>
            </a:r>
            <a:r>
              <a:rPr sz="1200" spc="-14" dirty="0" err="1" smtClean="0">
                <a:latin typeface="Calibri Light"/>
                <a:cs typeface="Calibri Light"/>
              </a:rPr>
              <a:t>о</a:t>
            </a:r>
            <a:r>
              <a:rPr sz="1200" spc="-9" dirty="0" err="1" smtClean="0">
                <a:latin typeface="Calibri Light"/>
                <a:cs typeface="Calibri Light"/>
              </a:rPr>
              <a:t>т</a:t>
            </a:r>
            <a:r>
              <a:rPr sz="1200" spc="0" dirty="0" err="1" smtClean="0">
                <a:latin typeface="Calibri Light"/>
                <a:cs typeface="Calibri Light"/>
              </a:rPr>
              <a:t>е</a:t>
            </a:r>
            <a:r>
              <a:rPr sz="1200" spc="-9" dirty="0" err="1" smtClean="0">
                <a:latin typeface="Calibri Light"/>
                <a:cs typeface="Calibri Light"/>
              </a:rPr>
              <a:t>к</a:t>
            </a:r>
            <a:r>
              <a:rPr sz="1200" spc="0" dirty="0" err="1" smtClean="0">
                <a:latin typeface="Calibri Light"/>
                <a:cs typeface="Calibri Light"/>
              </a:rPr>
              <a:t>а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ср</a:t>
            </a:r>
            <a:r>
              <a:rPr sz="1200" spc="-19" dirty="0" err="1" smtClean="0">
                <a:latin typeface="Calibri Light"/>
                <a:cs typeface="Calibri Light"/>
              </a:rPr>
              <a:t>е</a:t>
            </a:r>
            <a:r>
              <a:rPr sz="1200" spc="-4" dirty="0" err="1" smtClean="0">
                <a:latin typeface="Calibri Light"/>
                <a:cs typeface="Calibri Light"/>
              </a:rPr>
              <a:t>д</a:t>
            </a:r>
            <a:r>
              <a:rPr sz="1200" spc="0" dirty="0" err="1" smtClean="0">
                <a:latin typeface="Calibri Light"/>
                <a:cs typeface="Calibri Light"/>
              </a:rPr>
              <a:t>ств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ви</a:t>
            </a:r>
            <a:r>
              <a:rPr sz="1200" spc="-4" dirty="0" err="1" smtClean="0">
                <a:latin typeface="Calibri Light"/>
                <a:cs typeface="Calibri Light"/>
              </a:rPr>
              <a:t>з</a:t>
            </a:r>
            <a:r>
              <a:rPr sz="1200" spc="-19" dirty="0" err="1" smtClean="0">
                <a:latin typeface="Calibri Light"/>
                <a:cs typeface="Calibri Light"/>
              </a:rPr>
              <a:t>у</a:t>
            </a:r>
            <a:r>
              <a:rPr sz="1200" spc="0" dirty="0" err="1" smtClean="0">
                <a:latin typeface="Calibri Light"/>
                <a:cs typeface="Calibri Light"/>
              </a:rPr>
              <a:t>ализации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п</a:t>
            </a:r>
            <a:r>
              <a:rPr sz="1200" spc="-14" dirty="0" err="1" smtClean="0">
                <a:latin typeface="Calibri Light"/>
                <a:cs typeface="Calibri Light"/>
              </a:rPr>
              <a:t>о</a:t>
            </a:r>
            <a:r>
              <a:rPr sz="1200" spc="34" dirty="0" err="1" smtClean="0">
                <a:latin typeface="Calibri Light"/>
                <a:cs typeface="Calibri Light"/>
              </a:rPr>
              <a:t>д</a:t>
            </a:r>
            <a:r>
              <a:rPr sz="1200" spc="-9" dirty="0" err="1" smtClean="0">
                <a:latin typeface="Calibri Light"/>
                <a:cs typeface="Calibri Light"/>
              </a:rPr>
              <a:t>д</a:t>
            </a:r>
            <a:r>
              <a:rPr sz="1200" spc="0" dirty="0" err="1" smtClean="0">
                <a:latin typeface="Calibri Light"/>
                <a:cs typeface="Calibri Light"/>
              </a:rPr>
              <a:t>е</a:t>
            </a:r>
            <a:r>
              <a:rPr sz="1200" spc="-9" dirty="0" err="1" smtClean="0">
                <a:latin typeface="Calibri Light"/>
                <a:cs typeface="Calibri Light"/>
              </a:rPr>
              <a:t>р</a:t>
            </a:r>
            <a:r>
              <a:rPr sz="1200" spc="0" dirty="0" err="1" smtClean="0">
                <a:latin typeface="Calibri Light"/>
                <a:cs typeface="Calibri Light"/>
              </a:rPr>
              <a:t>ж</a:t>
            </a:r>
            <a:r>
              <a:rPr sz="1200" spc="-9" dirty="0" err="1" smtClean="0">
                <a:latin typeface="Calibri Light"/>
                <a:cs typeface="Calibri Light"/>
              </a:rPr>
              <a:t>к</a:t>
            </a:r>
            <a:r>
              <a:rPr sz="1200" spc="0" dirty="0" err="1" smtClean="0">
                <a:latin typeface="Calibri Light"/>
                <a:cs typeface="Calibri Light"/>
              </a:rPr>
              <a:t>а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раб</a:t>
            </a:r>
            <a:r>
              <a:rPr sz="1200" spc="-14" dirty="0" err="1" smtClean="0">
                <a:latin typeface="Calibri Light"/>
                <a:cs typeface="Calibri Light"/>
              </a:rPr>
              <a:t>о</a:t>
            </a:r>
            <a:r>
              <a:rPr sz="1200" spc="0" dirty="0" err="1" smtClean="0">
                <a:latin typeface="Calibri Light"/>
                <a:cs typeface="Calibri Light"/>
              </a:rPr>
              <a:t>ты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на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мобильных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-14" dirty="0" err="1" smtClean="0">
                <a:latin typeface="Calibri Light"/>
                <a:cs typeface="Calibri Light"/>
              </a:rPr>
              <a:t>у</a:t>
            </a:r>
            <a:r>
              <a:rPr sz="1200" spc="0" dirty="0" err="1" smtClean="0">
                <a:latin typeface="Calibri Light"/>
                <a:cs typeface="Calibri Light"/>
              </a:rPr>
              <a:t>стройств</a:t>
            </a:r>
            <a:r>
              <a:rPr sz="1200" spc="-9" dirty="0" err="1" smtClean="0">
                <a:latin typeface="Calibri Light"/>
                <a:cs typeface="Calibri Light"/>
              </a:rPr>
              <a:t>а</a:t>
            </a:r>
            <a:r>
              <a:rPr sz="1200" spc="0" dirty="0" err="1" smtClean="0">
                <a:latin typeface="Calibri Light"/>
                <a:cs typeface="Calibri Light"/>
              </a:rPr>
              <a:t>х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ин</a:t>
            </a:r>
            <a:r>
              <a:rPr sz="1200" spc="-9" dirty="0" err="1" smtClean="0">
                <a:latin typeface="Calibri Light"/>
                <a:cs typeface="Calibri Light"/>
              </a:rPr>
              <a:t>т</a:t>
            </a:r>
            <a:r>
              <a:rPr sz="1200" spc="0" dirty="0" err="1" smtClean="0">
                <a:latin typeface="Calibri Light"/>
                <a:cs typeface="Calibri Light"/>
              </a:rPr>
              <a:t>еграция</a:t>
            </a:r>
            <a:r>
              <a:rPr sz="1200" spc="0" dirty="0" smtClean="0">
                <a:latin typeface="Calibri Light"/>
                <a:cs typeface="Calibri Light"/>
              </a:rPr>
              <a:t> с Mic</a:t>
            </a:r>
            <a:r>
              <a:rPr sz="1200" spc="-25" dirty="0" smtClean="0">
                <a:latin typeface="Calibri Light"/>
                <a:cs typeface="Calibri Light"/>
              </a:rPr>
              <a:t>r</a:t>
            </a:r>
            <a:r>
              <a:rPr sz="1200" spc="0" dirty="0" smtClean="0">
                <a:latin typeface="Calibri Light"/>
                <a:cs typeface="Calibri Light"/>
              </a:rPr>
              <a:t>oso</a:t>
            </a:r>
            <a:r>
              <a:rPr lang="en-US" sz="1200" spc="0" dirty="0" smtClean="0">
                <a:latin typeface="Calibri Light"/>
                <a:cs typeface="Calibri Light"/>
              </a:rPr>
              <a:t>ft</a:t>
            </a:r>
            <a:r>
              <a:rPr sz="1200" spc="0" dirty="0" smtClean="0">
                <a:latin typeface="Calibri Light"/>
                <a:cs typeface="Calibri Light"/>
              </a:rPr>
              <a:t> Oﬃce (</a:t>
            </a:r>
            <a:r>
              <a:rPr sz="1200" spc="-54" dirty="0" smtClean="0">
                <a:latin typeface="Calibri Light"/>
                <a:cs typeface="Calibri Light"/>
              </a:rPr>
              <a:t>W</a:t>
            </a:r>
            <a:r>
              <a:rPr sz="1200" spc="0" dirty="0" smtClean="0">
                <a:latin typeface="Calibri Light"/>
                <a:cs typeface="Calibri Light"/>
              </a:rPr>
              <a:t>o</a:t>
            </a:r>
            <a:r>
              <a:rPr sz="1200" spc="-19" dirty="0" smtClean="0">
                <a:latin typeface="Calibri Light"/>
                <a:cs typeface="Calibri Light"/>
              </a:rPr>
              <a:t>r</a:t>
            </a:r>
            <a:r>
              <a:rPr sz="1200" spc="0" dirty="0" smtClean="0">
                <a:latin typeface="Calibri Light"/>
                <a:cs typeface="Calibri Light"/>
              </a:rPr>
              <a:t>d, E</a:t>
            </a:r>
            <a:r>
              <a:rPr sz="1200" spc="-29" dirty="0" smtClean="0">
                <a:latin typeface="Calibri Light"/>
                <a:cs typeface="Calibri Light"/>
              </a:rPr>
              <a:t>x</a:t>
            </a:r>
            <a:r>
              <a:rPr sz="1200" spc="0" dirty="0" smtClean="0">
                <a:latin typeface="Calibri Light"/>
                <a:cs typeface="Calibri Light"/>
              </a:rPr>
              <a:t>cel)</a:t>
            </a:r>
            <a:endParaRPr sz="1200" dirty="0" smtClean="0">
              <a:latin typeface="Calibri Light"/>
              <a:cs typeface="Calibri Light"/>
            </a:endParaRPr>
          </a:p>
          <a:p>
            <a:pPr marL="12700">
              <a:lnSpc>
                <a:spcPct val="101725"/>
              </a:lnSpc>
            </a:pPr>
            <a:r>
              <a:rPr sz="1200" spc="0" dirty="0" err="1" smtClean="0">
                <a:latin typeface="Calibri Light"/>
                <a:cs typeface="Calibri Light"/>
              </a:rPr>
              <a:t>возможность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раб</a:t>
            </a:r>
            <a:r>
              <a:rPr sz="1200" spc="-14" dirty="0" err="1" smtClean="0">
                <a:latin typeface="Calibri Light"/>
                <a:cs typeface="Calibri Light"/>
              </a:rPr>
              <a:t>о</a:t>
            </a:r>
            <a:r>
              <a:rPr sz="1200" spc="0" dirty="0" err="1" smtClean="0">
                <a:latin typeface="Calibri Light"/>
                <a:cs typeface="Calibri Light"/>
              </a:rPr>
              <a:t>ты</a:t>
            </a:r>
            <a:r>
              <a:rPr sz="1200" spc="0" dirty="0" smtClean="0">
                <a:latin typeface="Calibri Light"/>
                <a:cs typeface="Calibri Light"/>
              </a:rPr>
              <a:t> с </a:t>
            </a:r>
            <a:r>
              <a:rPr sz="1200" spc="-4" dirty="0" err="1" smtClean="0">
                <a:latin typeface="Calibri Light"/>
                <a:cs typeface="Calibri Light"/>
              </a:rPr>
              <a:t>к</a:t>
            </a:r>
            <a:r>
              <a:rPr sz="1200" spc="0" dirty="0" err="1" smtClean="0">
                <a:latin typeface="Calibri Light"/>
                <a:cs typeface="Calibri Light"/>
              </a:rPr>
              <a:t>омпонентами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пл</a:t>
            </a:r>
            <a:r>
              <a:rPr sz="1200" spc="-14" dirty="0" err="1" smtClean="0">
                <a:latin typeface="Calibri Light"/>
                <a:cs typeface="Calibri Light"/>
              </a:rPr>
              <a:t>ат</a:t>
            </a:r>
            <a:r>
              <a:rPr sz="1200" spc="0" dirty="0" err="1" smtClean="0">
                <a:latin typeface="Calibri Light"/>
                <a:cs typeface="Calibri Light"/>
              </a:rPr>
              <a:t>формы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непоср</a:t>
            </a:r>
            <a:r>
              <a:rPr sz="1200" spc="-19" dirty="0" err="1" smtClean="0">
                <a:latin typeface="Calibri Light"/>
                <a:cs typeface="Calibri Light"/>
              </a:rPr>
              <a:t>е</a:t>
            </a:r>
            <a:r>
              <a:rPr sz="1200" spc="-4" dirty="0" err="1" smtClean="0">
                <a:latin typeface="Calibri Light"/>
                <a:cs typeface="Calibri Light"/>
              </a:rPr>
              <a:t>д</a:t>
            </a:r>
            <a:r>
              <a:rPr sz="1200" spc="0" dirty="0" err="1" smtClean="0">
                <a:latin typeface="Calibri Light"/>
                <a:cs typeface="Calibri Light"/>
              </a:rPr>
              <a:t>ственно</a:t>
            </a:r>
            <a:r>
              <a:rPr sz="1200" spc="0" dirty="0" smtClean="0">
                <a:latin typeface="Calibri Light"/>
                <a:cs typeface="Calibri Light"/>
              </a:rPr>
              <a:t> в </a:t>
            </a:r>
            <a:r>
              <a:rPr sz="1200" spc="0" dirty="0" err="1" smtClean="0">
                <a:latin typeface="Calibri Light"/>
                <a:cs typeface="Calibri Light"/>
              </a:rPr>
              <a:t>данных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программ</a:t>
            </a:r>
            <a:r>
              <a:rPr sz="1200" spc="-14" dirty="0" err="1" smtClean="0">
                <a:latin typeface="Calibri Light"/>
                <a:cs typeface="Calibri Light"/>
              </a:rPr>
              <a:t>а</a:t>
            </a:r>
            <a:r>
              <a:rPr sz="1200" spc="0" dirty="0" err="1" smtClean="0">
                <a:latin typeface="Calibri Light"/>
                <a:cs typeface="Calibri Light"/>
              </a:rPr>
              <a:t>х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19" name="object 34"/>
          <p:cNvSpPr txBox="1"/>
          <p:nvPr/>
        </p:nvSpPr>
        <p:spPr>
          <a:xfrm>
            <a:off x="5127175" y="3605807"/>
            <a:ext cx="3461411" cy="1772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05">
              <a:lnSpc>
                <a:spcPts val="1745"/>
              </a:lnSpc>
              <a:spcBef>
                <a:spcPts val="87"/>
              </a:spcBef>
            </a:pPr>
            <a:r>
              <a:rPr sz="2400" spc="64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В</a:t>
            </a:r>
            <a:r>
              <a:rPr sz="2400" spc="44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О</a:t>
            </a:r>
            <a:r>
              <a:rPr sz="2400" spc="59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ЗМ</a:t>
            </a:r>
            <a:r>
              <a:rPr sz="2400" spc="25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О</a:t>
            </a:r>
            <a:r>
              <a:rPr sz="2400" spc="64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ЖНО</a:t>
            </a:r>
            <a:r>
              <a:rPr sz="2400" spc="69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С</a:t>
            </a:r>
            <a:r>
              <a:rPr sz="2400" spc="64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Т</a:t>
            </a:r>
            <a:r>
              <a:rPr sz="2400" spc="0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Ь</a:t>
            </a:r>
            <a:r>
              <a:rPr sz="2400" spc="64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 ИНТ</a:t>
            </a:r>
            <a:r>
              <a:rPr sz="2400" spc="59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Е</a:t>
            </a:r>
            <a:r>
              <a:rPr sz="2400" spc="64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Г</a:t>
            </a:r>
            <a:r>
              <a:rPr sz="2400" spc="-64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Р</a:t>
            </a:r>
            <a:r>
              <a:rPr sz="2400" spc="59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А</a:t>
            </a:r>
            <a:r>
              <a:rPr sz="2400" spc="64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ЦИ</a:t>
            </a:r>
            <a:r>
              <a:rPr sz="2400" spc="0" baseline="1706" dirty="0" smtClean="0">
                <a:solidFill>
                  <a:srgbClr val="BF33B0"/>
                </a:solidFill>
                <a:latin typeface="Calibri Light"/>
                <a:cs typeface="Calibri Light"/>
              </a:rPr>
              <a:t>И</a:t>
            </a:r>
            <a:endParaRPr sz="1600" dirty="0">
              <a:latin typeface="Calibri Light"/>
              <a:cs typeface="Calibri Light"/>
            </a:endParaRPr>
          </a:p>
          <a:p>
            <a:pPr marL="30375" marR="15205">
              <a:lnSpc>
                <a:spcPts val="1645"/>
              </a:lnSpc>
            </a:pP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с су</a:t>
            </a:r>
            <a:r>
              <a:rPr sz="2400" spc="-9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щ</a:t>
            </a: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ест</a:t>
            </a:r>
            <a:r>
              <a:rPr sz="2400" spc="-4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в</a:t>
            </a: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ую</a:t>
            </a:r>
            <a:r>
              <a:rPr sz="2400" spc="-9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щ</a:t>
            </a: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ей</a:t>
            </a:r>
            <a:r>
              <a:rPr sz="2400" spc="29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 </a:t>
            </a:r>
            <a:r>
              <a:rPr sz="2400" spc="64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И</a:t>
            </a:r>
            <a:r>
              <a:rPr sz="2400" spc="-10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Т</a:t>
            </a: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-инфраст</a:t>
            </a:r>
            <a:r>
              <a:rPr sz="2400" spc="-9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р</a:t>
            </a:r>
            <a:r>
              <a:rPr sz="2400" spc="0" baseline="3413" dirty="0" smtClean="0">
                <a:solidFill>
                  <a:srgbClr val="BF33B0"/>
                </a:solidFill>
                <a:latin typeface="Calibri Light"/>
                <a:cs typeface="Calibri Light"/>
              </a:rPr>
              <a:t>уктурой</a:t>
            </a:r>
            <a:endParaRPr sz="1600" dirty="0">
              <a:latin typeface="Calibri Light"/>
              <a:cs typeface="Calibri Light"/>
            </a:endParaRPr>
          </a:p>
          <a:p>
            <a:pPr marL="31390" marR="15205">
              <a:lnSpc>
                <a:spcPct val="101725"/>
              </a:lnSpc>
              <a:spcBef>
                <a:spcPts val="484"/>
              </a:spcBef>
            </a:pPr>
            <a:r>
              <a:rPr sz="1200" spc="-14" dirty="0" smtClean="0">
                <a:latin typeface="Calibri Light"/>
                <a:cs typeface="Calibri Light"/>
              </a:rPr>
              <a:t>о</a:t>
            </a:r>
            <a:r>
              <a:rPr sz="1200" spc="0" dirty="0" smtClean="0">
                <a:latin typeface="Calibri Light"/>
                <a:cs typeface="Calibri Light"/>
              </a:rPr>
              <a:t>ткрытая а</a:t>
            </a:r>
            <a:r>
              <a:rPr sz="1200" spc="-25" dirty="0" smtClean="0">
                <a:latin typeface="Calibri Light"/>
                <a:cs typeface="Calibri Light"/>
              </a:rPr>
              <a:t>р</a:t>
            </a:r>
            <a:r>
              <a:rPr sz="1200" spc="0" dirty="0" smtClean="0">
                <a:latin typeface="Calibri Light"/>
                <a:cs typeface="Calibri Light"/>
              </a:rPr>
              <a:t>хи</a:t>
            </a:r>
            <a:r>
              <a:rPr sz="1200" spc="-9" dirty="0" smtClean="0">
                <a:latin typeface="Calibri Light"/>
                <a:cs typeface="Calibri Light"/>
              </a:rPr>
              <a:t>т</a:t>
            </a:r>
            <a:r>
              <a:rPr sz="1200" spc="0" dirty="0" smtClean="0">
                <a:latin typeface="Calibri Light"/>
                <a:cs typeface="Calibri Light"/>
              </a:rPr>
              <a:t>ектура пл</a:t>
            </a:r>
            <a:r>
              <a:rPr sz="1200" spc="-14" dirty="0" smtClean="0">
                <a:latin typeface="Calibri Light"/>
                <a:cs typeface="Calibri Light"/>
              </a:rPr>
              <a:t>ат</a:t>
            </a:r>
            <a:r>
              <a:rPr sz="1200" spc="0" dirty="0" smtClean="0">
                <a:latin typeface="Calibri Light"/>
                <a:cs typeface="Calibri Light"/>
              </a:rPr>
              <a:t>формы</a:t>
            </a:r>
            <a:endParaRPr sz="1200" dirty="0">
              <a:latin typeface="Calibri Light"/>
              <a:cs typeface="Calibri Light"/>
            </a:endParaRPr>
          </a:p>
          <a:p>
            <a:pPr marL="31375" marR="15205">
              <a:lnSpc>
                <a:spcPct val="101725"/>
              </a:lnSpc>
            </a:pPr>
            <a:r>
              <a:rPr sz="1200" spc="0" dirty="0" smtClean="0">
                <a:latin typeface="Calibri Light"/>
                <a:cs typeface="Calibri Light"/>
              </a:rPr>
              <a:t>и </a:t>
            </a:r>
            <a:r>
              <a:rPr lang="ru-RU" sz="1200" spc="-4" dirty="0" smtClean="0">
                <a:latin typeface="Calibri Light"/>
                <a:cs typeface="Calibri Light"/>
              </a:rPr>
              <a:t>доступность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lang="ru-RU" sz="1200" spc="0" dirty="0" smtClean="0">
                <a:latin typeface="Calibri Light"/>
                <a:cs typeface="Calibri Light"/>
              </a:rPr>
              <a:t>ее </a:t>
            </a:r>
            <a:r>
              <a:rPr sz="1200" spc="-4" dirty="0" err="1" smtClean="0">
                <a:latin typeface="Calibri Light"/>
                <a:cs typeface="Calibri Light"/>
              </a:rPr>
              <a:t>к</a:t>
            </a:r>
            <a:r>
              <a:rPr sz="1200" spc="0" dirty="0" err="1" smtClean="0">
                <a:latin typeface="Calibri Light"/>
                <a:cs typeface="Calibri Light"/>
              </a:rPr>
              <a:t>омпонен</a:t>
            </a:r>
            <a:r>
              <a:rPr sz="1200" spc="-14" dirty="0" err="1" smtClean="0">
                <a:latin typeface="Calibri Light"/>
                <a:cs typeface="Calibri Light"/>
              </a:rPr>
              <a:t>т</a:t>
            </a:r>
            <a:r>
              <a:rPr sz="1200" spc="0" dirty="0" err="1" smtClean="0">
                <a:latin typeface="Calibri Light"/>
                <a:cs typeface="Calibri Light"/>
              </a:rPr>
              <a:t>ов</a:t>
            </a:r>
            <a:endParaRPr sz="1200" dirty="0">
              <a:latin typeface="Calibri Light"/>
              <a:cs typeface="Calibri Light"/>
            </a:endParaRPr>
          </a:p>
          <a:p>
            <a:pPr marL="34305" indent="-2932">
              <a:lnSpc>
                <a:spcPct val="101725"/>
              </a:lnSpc>
              <a:spcBef>
                <a:spcPts val="585"/>
              </a:spcBef>
            </a:pPr>
            <a:r>
              <a:rPr sz="1200" spc="-9" dirty="0" smtClean="0">
                <a:latin typeface="Calibri Light"/>
                <a:cs typeface="Calibri Light"/>
              </a:rPr>
              <a:t>с</a:t>
            </a:r>
            <a:r>
              <a:rPr sz="1200" spc="0" dirty="0" smtClean="0">
                <a:latin typeface="Calibri Light"/>
                <a:cs typeface="Calibri Light"/>
              </a:rPr>
              <a:t>овместимость с ра</a:t>
            </a:r>
            <a:r>
              <a:rPr sz="1200" spc="-19" dirty="0" smtClean="0">
                <a:latin typeface="Calibri Light"/>
                <a:cs typeface="Calibri Light"/>
              </a:rPr>
              <a:t>з</a:t>
            </a:r>
            <a:r>
              <a:rPr sz="1200" spc="0" dirty="0" smtClean="0">
                <a:latin typeface="Calibri Light"/>
                <a:cs typeface="Calibri Light"/>
              </a:rPr>
              <a:t>личными</a:t>
            </a:r>
            <a:r>
              <a:rPr sz="1200" spc="24" dirty="0" smtClean="0">
                <a:latin typeface="Calibri Light"/>
                <a:cs typeface="Calibri Light"/>
              </a:rPr>
              <a:t> </a:t>
            </a:r>
            <a:r>
              <a:rPr sz="1200" spc="44" dirty="0" smtClean="0">
                <a:latin typeface="Calibri Light"/>
                <a:cs typeface="Calibri Light"/>
              </a:rPr>
              <a:t>СУБ</a:t>
            </a:r>
            <a:r>
              <a:rPr sz="1200" spc="59" dirty="0" smtClean="0">
                <a:latin typeface="Calibri Light"/>
                <a:cs typeface="Calibri Light"/>
              </a:rPr>
              <a:t>Д</a:t>
            </a:r>
            <a:r>
              <a:rPr sz="1200" spc="0" dirty="0" smtClean="0">
                <a:latin typeface="Calibri Light"/>
                <a:cs typeface="Calibri Light"/>
              </a:rPr>
              <a:t>,</a:t>
            </a:r>
            <a:r>
              <a:rPr sz="1200" spc="24" dirty="0" smtClean="0">
                <a:latin typeface="Calibri Light"/>
                <a:cs typeface="Calibri Light"/>
              </a:rPr>
              <a:t> </a:t>
            </a:r>
            <a:r>
              <a:rPr sz="1200" spc="44" dirty="0" smtClean="0">
                <a:latin typeface="Calibri Light"/>
                <a:cs typeface="Calibri Light"/>
              </a:rPr>
              <a:t>ER</a:t>
            </a:r>
            <a:r>
              <a:rPr sz="1200" spc="0" dirty="0" smtClean="0">
                <a:latin typeface="Calibri Light"/>
                <a:cs typeface="Calibri Light"/>
              </a:rPr>
              <a:t>P</a:t>
            </a:r>
            <a:r>
              <a:rPr lang="ru-RU" sz="1200" spc="24" dirty="0">
                <a:latin typeface="Calibri Light"/>
                <a:cs typeface="Calibri Light"/>
              </a:rPr>
              <a:t>-</a:t>
            </a:r>
            <a:r>
              <a:rPr sz="1200" spc="0" dirty="0" err="1" smtClean="0">
                <a:latin typeface="Calibri Light"/>
                <a:cs typeface="Calibri Light"/>
              </a:rPr>
              <a:t>сис</a:t>
            </a:r>
            <a:r>
              <a:rPr sz="1200" spc="-4" dirty="0" err="1" smtClean="0">
                <a:latin typeface="Calibri Light"/>
                <a:cs typeface="Calibri Light"/>
              </a:rPr>
              <a:t>т</a:t>
            </a:r>
            <a:r>
              <a:rPr sz="1200" spc="0" dirty="0" err="1" smtClean="0">
                <a:latin typeface="Calibri Light"/>
                <a:cs typeface="Calibri Light"/>
              </a:rPr>
              <a:t>емами</a:t>
            </a:r>
            <a:r>
              <a:rPr sz="1200" spc="0" dirty="0" smtClean="0">
                <a:latin typeface="Calibri Light"/>
                <a:cs typeface="Calibri Light"/>
              </a:rPr>
              <a:t>, </a:t>
            </a:r>
            <a:r>
              <a:rPr sz="1200" spc="44" dirty="0" smtClean="0">
                <a:latin typeface="Calibri Light"/>
                <a:cs typeface="Calibri Light"/>
              </a:rPr>
              <a:t>GI</a:t>
            </a:r>
            <a:r>
              <a:rPr sz="1200" spc="14" dirty="0" smtClean="0">
                <a:latin typeface="Calibri Light"/>
                <a:cs typeface="Calibri Light"/>
              </a:rPr>
              <a:t>S</a:t>
            </a:r>
            <a:r>
              <a:rPr sz="1200" spc="0" dirty="0" smtClean="0">
                <a:latin typeface="Calibri Light"/>
                <a:cs typeface="Calibri Light"/>
              </a:rPr>
              <a:t>-ср</a:t>
            </a:r>
            <a:r>
              <a:rPr sz="1200" spc="-14" dirty="0" smtClean="0">
                <a:latin typeface="Calibri Light"/>
                <a:cs typeface="Calibri Light"/>
              </a:rPr>
              <a:t>е</a:t>
            </a:r>
            <a:r>
              <a:rPr sz="1200" spc="-4" dirty="0" smtClean="0">
                <a:latin typeface="Calibri Light"/>
                <a:cs typeface="Calibri Light"/>
              </a:rPr>
              <a:t>д</a:t>
            </a:r>
            <a:r>
              <a:rPr sz="1200" spc="0" dirty="0" smtClean="0">
                <a:latin typeface="Calibri Light"/>
                <a:cs typeface="Calibri Light"/>
              </a:rPr>
              <a:t>ствами, </a:t>
            </a:r>
            <a:r>
              <a:rPr sz="1200" spc="-4" dirty="0" smtClean="0">
                <a:latin typeface="Calibri Light"/>
                <a:cs typeface="Calibri Light"/>
              </a:rPr>
              <a:t>к</a:t>
            </a:r>
            <a:r>
              <a:rPr sz="1200" spc="0" dirty="0" smtClean="0">
                <a:latin typeface="Calibri Light"/>
                <a:cs typeface="Calibri Light"/>
              </a:rPr>
              <a:t>орпор</a:t>
            </a:r>
            <a:r>
              <a:rPr sz="1200" spc="-14" dirty="0" smtClean="0">
                <a:latin typeface="Calibri Light"/>
                <a:cs typeface="Calibri Light"/>
              </a:rPr>
              <a:t>а</a:t>
            </a:r>
            <a:r>
              <a:rPr sz="1200" spc="0" dirty="0" smtClean="0">
                <a:latin typeface="Calibri Light"/>
                <a:cs typeface="Calibri Light"/>
              </a:rPr>
              <a:t>тивными порталами</a:t>
            </a:r>
            <a:endParaRPr sz="1200" dirty="0">
              <a:latin typeface="Calibri Light"/>
              <a:cs typeface="Calibri Light"/>
            </a:endParaRPr>
          </a:p>
          <a:p>
            <a:pPr marL="31324" marR="769556" indent="1">
              <a:lnSpc>
                <a:spcPct val="101725"/>
              </a:lnSpc>
              <a:spcBef>
                <a:spcPts val="585"/>
              </a:spcBef>
            </a:pPr>
            <a:r>
              <a:rPr sz="1200" spc="0" dirty="0" smtClean="0">
                <a:latin typeface="Calibri Light"/>
                <a:cs typeface="Calibri Light"/>
              </a:rPr>
              <a:t>возможность раб</a:t>
            </a:r>
            <a:r>
              <a:rPr sz="1200" spc="-14" dirty="0" smtClean="0">
                <a:latin typeface="Calibri Light"/>
                <a:cs typeface="Calibri Light"/>
              </a:rPr>
              <a:t>о</a:t>
            </a:r>
            <a:r>
              <a:rPr sz="1200" spc="0" dirty="0" smtClean="0">
                <a:latin typeface="Calibri Light"/>
                <a:cs typeface="Calibri Light"/>
              </a:rPr>
              <a:t>ты с пер</a:t>
            </a:r>
            <a:r>
              <a:rPr sz="1200" spc="-9" dirty="0" smtClean="0">
                <a:latin typeface="Calibri Light"/>
                <a:cs typeface="Calibri Light"/>
              </a:rPr>
              <a:t>с</a:t>
            </a:r>
            <a:r>
              <a:rPr sz="1200" spc="0" dirty="0" smtClean="0">
                <a:latin typeface="Calibri Light"/>
                <a:cs typeface="Calibri Light"/>
              </a:rPr>
              <a:t>ональной информацией и </a:t>
            </a:r>
            <a:r>
              <a:rPr sz="1200" spc="-14" dirty="0" smtClean="0">
                <a:latin typeface="Calibri Light"/>
                <a:cs typeface="Calibri Light"/>
              </a:rPr>
              <a:t>г</a:t>
            </a:r>
            <a:r>
              <a:rPr sz="1200" spc="0" dirty="0" smtClean="0">
                <a:latin typeface="Calibri Light"/>
                <a:cs typeface="Calibri Light"/>
              </a:rPr>
              <a:t>ос</a:t>
            </a:r>
            <a:r>
              <a:rPr sz="1200" spc="-44" dirty="0" smtClean="0">
                <a:latin typeface="Calibri Light"/>
                <a:cs typeface="Calibri Light"/>
              </a:rPr>
              <a:t>у</a:t>
            </a:r>
            <a:r>
              <a:rPr sz="1200" spc="0" dirty="0" smtClean="0">
                <a:latin typeface="Calibri Light"/>
                <a:cs typeface="Calibri Light"/>
              </a:rPr>
              <a:t>дарственной тайной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20" name="object 35"/>
          <p:cNvSpPr txBox="1"/>
          <p:nvPr/>
        </p:nvSpPr>
        <p:spPr>
          <a:xfrm>
            <a:off x="368834" y="3542167"/>
            <a:ext cx="3690165" cy="2189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417743" algn="r">
              <a:lnSpc>
                <a:spcPts val="1953"/>
              </a:lnSpc>
              <a:spcBef>
                <a:spcPts val="125"/>
              </a:spcBef>
            </a:pPr>
            <a:r>
              <a:rPr lang="ru-RU" sz="1600" spc="-14" dirty="0" smtClean="0">
                <a:solidFill>
                  <a:srgbClr val="BF33B0"/>
                </a:solidFill>
                <a:latin typeface="Calibri Light"/>
                <a:cs typeface="Calibri Light"/>
              </a:rPr>
              <a:t>ОПТИМАЛЬНАЯ</a:t>
            </a:r>
          </a:p>
          <a:p>
            <a:pPr indent="417743" algn="r">
              <a:lnSpc>
                <a:spcPts val="1620"/>
              </a:lnSpc>
              <a:spcBef>
                <a:spcPts val="125"/>
              </a:spcBef>
            </a:pPr>
            <a:r>
              <a:rPr lang="ru-RU" sz="1600" spc="-14" dirty="0" smtClean="0">
                <a:solidFill>
                  <a:srgbClr val="BF33B0"/>
                </a:solidFill>
                <a:latin typeface="Calibri Light"/>
                <a:cs typeface="Calibri Light"/>
              </a:rPr>
              <a:t>совокупная стоимость владения </a:t>
            </a:r>
          </a:p>
          <a:p>
            <a:pPr indent="417743" algn="r">
              <a:lnSpc>
                <a:spcPts val="1620"/>
              </a:lnSpc>
              <a:spcBef>
                <a:spcPts val="125"/>
              </a:spcBef>
            </a:pPr>
            <a:r>
              <a:rPr lang="ru-RU" sz="1600" spc="-14" dirty="0" smtClean="0">
                <a:solidFill>
                  <a:srgbClr val="BF33B0"/>
                </a:solidFill>
                <a:latin typeface="Calibri Light"/>
                <a:cs typeface="Calibri Light"/>
              </a:rPr>
              <a:t>при более широких функциональных </a:t>
            </a:r>
          </a:p>
          <a:p>
            <a:pPr indent="417743" algn="r">
              <a:lnSpc>
                <a:spcPts val="1620"/>
              </a:lnSpc>
              <a:spcBef>
                <a:spcPts val="125"/>
              </a:spcBef>
            </a:pPr>
            <a:r>
              <a:rPr lang="ru-RU" sz="1600" spc="-14" dirty="0" smtClean="0">
                <a:solidFill>
                  <a:srgbClr val="BF33B0"/>
                </a:solidFill>
                <a:latin typeface="Calibri Light"/>
                <a:cs typeface="Calibri Light"/>
              </a:rPr>
              <a:t>возможностях по сравнению</a:t>
            </a:r>
          </a:p>
          <a:p>
            <a:pPr indent="417743" algn="r">
              <a:lnSpc>
                <a:spcPts val="1620"/>
              </a:lnSpc>
              <a:spcBef>
                <a:spcPts val="125"/>
              </a:spcBef>
            </a:pPr>
            <a:r>
              <a:rPr lang="ru-RU" sz="1600" spc="-14" dirty="0" smtClean="0">
                <a:solidFill>
                  <a:srgbClr val="BF33B0"/>
                </a:solidFill>
                <a:latin typeface="Calibri Light"/>
                <a:cs typeface="Calibri Light"/>
              </a:rPr>
              <a:t>с основными игроками рынка</a:t>
            </a:r>
          </a:p>
          <a:p>
            <a:pPr marR="14290" algn="r">
              <a:lnSpc>
                <a:spcPct val="101725"/>
              </a:lnSpc>
              <a:spcBef>
                <a:spcPts val="392"/>
              </a:spcBef>
            </a:pPr>
            <a:r>
              <a:rPr sz="1200" spc="0" dirty="0" err="1" smtClean="0">
                <a:latin typeface="Calibri Light"/>
                <a:cs typeface="Calibri Light"/>
              </a:rPr>
              <a:t>весь</a:t>
            </a:r>
            <a:r>
              <a:rPr sz="1200" spc="0" dirty="0" smtClean="0">
                <a:latin typeface="Calibri Light"/>
                <a:cs typeface="Calibri Light"/>
              </a:rPr>
              <a:t> спектр </a:t>
            </a:r>
            <a:r>
              <a:rPr sz="1200" spc="0" dirty="0" err="1" smtClean="0">
                <a:latin typeface="Calibri Light"/>
                <a:cs typeface="Calibri Light"/>
              </a:rPr>
              <a:t>ср</a:t>
            </a:r>
            <a:r>
              <a:rPr sz="1200" spc="-14" dirty="0" err="1" smtClean="0">
                <a:latin typeface="Calibri Light"/>
                <a:cs typeface="Calibri Light"/>
              </a:rPr>
              <a:t>е</a:t>
            </a:r>
            <a:r>
              <a:rPr sz="1200" spc="-4" dirty="0" err="1" smtClean="0">
                <a:latin typeface="Calibri Light"/>
                <a:cs typeface="Calibri Light"/>
              </a:rPr>
              <a:t>д</a:t>
            </a:r>
            <a:r>
              <a:rPr sz="1200" spc="0" dirty="0" err="1" smtClean="0">
                <a:latin typeface="Calibri Light"/>
                <a:cs typeface="Calibri Light"/>
              </a:rPr>
              <a:t>ств</a:t>
            </a:r>
            <a:r>
              <a:rPr sz="1200" spc="0" dirty="0" smtClean="0">
                <a:latin typeface="Calibri Light"/>
                <a:cs typeface="Calibri Light"/>
              </a:rPr>
              <a:t> </a:t>
            </a:r>
            <a:r>
              <a:rPr sz="1200" spc="0" dirty="0" err="1" smtClean="0">
                <a:latin typeface="Calibri Light"/>
                <a:cs typeface="Calibri Light"/>
              </a:rPr>
              <a:t>традиционной</a:t>
            </a:r>
            <a:endParaRPr sz="1200" dirty="0">
              <a:latin typeface="Calibri Light"/>
              <a:cs typeface="Calibri Light"/>
            </a:endParaRPr>
          </a:p>
          <a:p>
            <a:pPr marR="14518" algn="r">
              <a:lnSpc>
                <a:spcPct val="101725"/>
              </a:lnSpc>
            </a:pPr>
            <a:r>
              <a:rPr sz="1200" spc="0" dirty="0" smtClean="0">
                <a:latin typeface="Calibri Light"/>
                <a:cs typeface="Calibri Light"/>
              </a:rPr>
              <a:t>и </a:t>
            </a:r>
            <a:r>
              <a:rPr sz="1200" spc="0" dirty="0" err="1" smtClean="0">
                <a:latin typeface="Calibri Light"/>
                <a:cs typeface="Calibri Light"/>
              </a:rPr>
              <a:t>пр</a:t>
            </a:r>
            <a:r>
              <a:rPr sz="1200" spc="-14" dirty="0" err="1" smtClean="0">
                <a:latin typeface="Calibri Light"/>
                <a:cs typeface="Calibri Light"/>
              </a:rPr>
              <a:t>о</a:t>
            </a:r>
            <a:r>
              <a:rPr sz="1200" spc="0" dirty="0" err="1" smtClean="0">
                <a:latin typeface="Calibri Light"/>
                <a:cs typeface="Calibri Light"/>
              </a:rPr>
              <a:t>двину</a:t>
            </a:r>
            <a:r>
              <a:rPr sz="1200" spc="-14" dirty="0" err="1" smtClean="0">
                <a:latin typeface="Calibri Light"/>
                <a:cs typeface="Calibri Light"/>
              </a:rPr>
              <a:t>т</a:t>
            </a:r>
            <a:r>
              <a:rPr sz="1200" spc="0" dirty="0" err="1" smtClean="0">
                <a:latin typeface="Calibri Light"/>
                <a:cs typeface="Calibri Light"/>
              </a:rPr>
              <a:t>о</a:t>
            </a:r>
            <a:r>
              <a:rPr lang="ru-RU" sz="1200" spc="0" dirty="0" smtClean="0">
                <a:latin typeface="Calibri Light"/>
                <a:cs typeface="Calibri Light"/>
              </a:rPr>
              <a:t>й</a:t>
            </a:r>
            <a:r>
              <a:rPr sz="1200" spc="0" dirty="0" smtClean="0">
                <a:latin typeface="Calibri Light"/>
                <a:cs typeface="Calibri Light"/>
              </a:rPr>
              <a:t> бизнес-аналитики</a:t>
            </a:r>
            <a:endParaRPr sz="1200" dirty="0">
              <a:latin typeface="Calibri Light"/>
              <a:cs typeface="Calibri Light"/>
            </a:endParaRPr>
          </a:p>
          <a:p>
            <a:pPr marL="461278" marR="14135" indent="-128035" algn="r">
              <a:lnSpc>
                <a:spcPct val="101725"/>
              </a:lnSpc>
              <a:spcBef>
                <a:spcPts val="732"/>
              </a:spcBef>
            </a:pPr>
            <a:r>
              <a:rPr sz="1200" spc="0" dirty="0" smtClean="0">
                <a:latin typeface="Calibri Light"/>
                <a:cs typeface="Calibri Light"/>
              </a:rPr>
              <a:t>встроенные возможности </a:t>
            </a:r>
            <a:r>
              <a:rPr sz="1200" spc="-4" dirty="0" smtClean="0">
                <a:latin typeface="Calibri Light"/>
                <a:cs typeface="Calibri Light"/>
              </a:rPr>
              <a:t>к</a:t>
            </a:r>
            <a:r>
              <a:rPr sz="1200" spc="0" dirty="0" smtClean="0">
                <a:latin typeface="Calibri Light"/>
                <a:cs typeface="Calibri Light"/>
              </a:rPr>
              <a:t>онст</a:t>
            </a:r>
            <a:r>
              <a:rPr sz="1200" spc="-4" dirty="0" smtClean="0">
                <a:latin typeface="Calibri Light"/>
                <a:cs typeface="Calibri Light"/>
              </a:rPr>
              <a:t>р</a:t>
            </a:r>
            <a:r>
              <a:rPr sz="1200" spc="0" dirty="0" smtClean="0">
                <a:latin typeface="Calibri Light"/>
                <a:cs typeface="Calibri Light"/>
              </a:rPr>
              <a:t>уирования хранилища данных, упра</a:t>
            </a:r>
            <a:r>
              <a:rPr sz="1200" spc="-14" dirty="0" smtClean="0">
                <a:latin typeface="Calibri Light"/>
                <a:cs typeface="Calibri Light"/>
              </a:rPr>
              <a:t>в</a:t>
            </a:r>
            <a:r>
              <a:rPr sz="1200" spc="0" dirty="0" smtClean="0">
                <a:latin typeface="Calibri Light"/>
                <a:cs typeface="Calibri Light"/>
              </a:rPr>
              <a:t>ления</a:t>
            </a:r>
            <a:r>
              <a:rPr sz="1200" spc="24" dirty="0" smtClean="0">
                <a:latin typeface="Calibri Light"/>
                <a:cs typeface="Calibri Light"/>
              </a:rPr>
              <a:t> </a:t>
            </a:r>
            <a:r>
              <a:rPr sz="1200" spc="44" dirty="0" smtClean="0">
                <a:latin typeface="Calibri Light"/>
                <a:cs typeface="Calibri Light"/>
              </a:rPr>
              <a:t>НС</a:t>
            </a:r>
            <a:r>
              <a:rPr sz="1200" spc="25" dirty="0" smtClean="0">
                <a:latin typeface="Calibri Light"/>
                <a:cs typeface="Calibri Light"/>
              </a:rPr>
              <a:t>И</a:t>
            </a:r>
            <a:r>
              <a:rPr sz="1200" spc="0" dirty="0" smtClean="0">
                <a:latin typeface="Calibri Light"/>
                <a:cs typeface="Calibri Light"/>
              </a:rPr>
              <a:t>,</a:t>
            </a:r>
            <a:r>
              <a:rPr sz="1200" spc="24" dirty="0" smtClean="0">
                <a:latin typeface="Calibri Light"/>
                <a:cs typeface="Calibri Light"/>
              </a:rPr>
              <a:t> </a:t>
            </a:r>
            <a:r>
              <a:rPr sz="1200" spc="44" dirty="0" smtClean="0">
                <a:latin typeface="Calibri Light"/>
                <a:cs typeface="Calibri Light"/>
              </a:rPr>
              <a:t>ET</a:t>
            </a:r>
            <a:r>
              <a:rPr sz="1200" spc="0" dirty="0" smtClean="0">
                <a:latin typeface="Calibri Light"/>
                <a:cs typeface="Calibri Light"/>
              </a:rPr>
              <a:t>L</a:t>
            </a:r>
            <a:endParaRPr sz="1200" dirty="0">
              <a:latin typeface="Calibri Light"/>
              <a:cs typeface="Calibri Light"/>
            </a:endParaRPr>
          </a:p>
          <a:p>
            <a:pPr marL="987152" marR="13366" indent="792380" algn="r">
              <a:lnSpc>
                <a:spcPct val="101725"/>
              </a:lnSpc>
              <a:spcBef>
                <a:spcPts val="732"/>
              </a:spcBef>
            </a:pPr>
            <a:r>
              <a:rPr sz="1200" spc="0" dirty="0" smtClean="0">
                <a:latin typeface="Calibri Light"/>
                <a:cs typeface="Calibri Light"/>
              </a:rPr>
              <a:t>клиент пл</a:t>
            </a:r>
            <a:r>
              <a:rPr sz="1200" spc="-14" dirty="0" smtClean="0">
                <a:latin typeface="Calibri Light"/>
                <a:cs typeface="Calibri Light"/>
              </a:rPr>
              <a:t>а</a:t>
            </a:r>
            <a:r>
              <a:rPr sz="1200" spc="0" dirty="0" smtClean="0">
                <a:latin typeface="Calibri Light"/>
                <a:cs typeface="Calibri Light"/>
              </a:rPr>
              <a:t>тит </a:t>
            </a:r>
            <a:r>
              <a:rPr sz="1200" spc="-14" dirty="0" smtClean="0">
                <a:latin typeface="Calibri Light"/>
                <a:cs typeface="Calibri Light"/>
              </a:rPr>
              <a:t>т</a:t>
            </a:r>
            <a:r>
              <a:rPr sz="1200" spc="-25" dirty="0" smtClean="0">
                <a:latin typeface="Calibri Light"/>
                <a:cs typeface="Calibri Light"/>
              </a:rPr>
              <a:t>о</a:t>
            </a:r>
            <a:r>
              <a:rPr sz="1200" spc="0" dirty="0" smtClean="0">
                <a:latin typeface="Calibri Light"/>
                <a:cs typeface="Calibri Light"/>
              </a:rPr>
              <a:t>ль</a:t>
            </a:r>
            <a:r>
              <a:rPr sz="1200" spc="-4" dirty="0" smtClean="0">
                <a:latin typeface="Calibri Light"/>
                <a:cs typeface="Calibri Light"/>
              </a:rPr>
              <a:t>к</a:t>
            </a:r>
            <a:r>
              <a:rPr sz="1200" spc="0" dirty="0" smtClean="0">
                <a:latin typeface="Calibri Light"/>
                <a:cs typeface="Calibri Light"/>
              </a:rPr>
              <a:t>о за нео</a:t>
            </a:r>
            <a:r>
              <a:rPr sz="1200" spc="-25" dirty="0" smtClean="0">
                <a:latin typeface="Calibri Light"/>
                <a:cs typeface="Calibri Light"/>
              </a:rPr>
              <a:t>б</a:t>
            </a:r>
            <a:r>
              <a:rPr sz="1200" spc="-34" dirty="0" smtClean="0">
                <a:latin typeface="Calibri Light"/>
                <a:cs typeface="Calibri Light"/>
              </a:rPr>
              <a:t>х</a:t>
            </a:r>
            <a:r>
              <a:rPr sz="1200" spc="-14" dirty="0" smtClean="0">
                <a:latin typeface="Calibri Light"/>
                <a:cs typeface="Calibri Light"/>
              </a:rPr>
              <a:t>о</a:t>
            </a:r>
            <a:r>
              <a:rPr sz="1200" spc="0" dirty="0" smtClean="0">
                <a:latin typeface="Calibri Light"/>
                <a:cs typeface="Calibri Light"/>
              </a:rPr>
              <a:t>димый ему функционал</a:t>
            </a:r>
            <a:endParaRPr sz="1200" dirty="0">
              <a:latin typeface="Calibri Light"/>
              <a:cs typeface="Calibri Ligh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127175" y="5471485"/>
            <a:ext cx="3121523" cy="662926"/>
            <a:chOff x="5127175" y="5471485"/>
            <a:chExt cx="3121523" cy="66292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827807" y="5471485"/>
              <a:ext cx="420891" cy="350215"/>
              <a:chOff x="7827807" y="5471485"/>
              <a:chExt cx="420891" cy="350215"/>
            </a:xfrm>
          </p:grpSpPr>
          <p:sp>
            <p:nvSpPr>
              <p:cNvPr id="4" name="object 15"/>
              <p:cNvSpPr/>
              <p:nvPr/>
            </p:nvSpPr>
            <p:spPr>
              <a:xfrm>
                <a:off x="8117050" y="5471485"/>
                <a:ext cx="131648" cy="350215"/>
              </a:xfrm>
              <a:custGeom>
                <a:avLst/>
                <a:gdLst/>
                <a:ahLst/>
                <a:cxnLst/>
                <a:rect l="l" t="t" r="r" b="b"/>
                <a:pathLst>
                  <a:path w="131648" h="350215">
                    <a:moveTo>
                      <a:pt x="122186" y="0"/>
                    </a:moveTo>
                    <a:lnTo>
                      <a:pt x="118083" y="1991"/>
                    </a:lnTo>
                    <a:lnTo>
                      <a:pt x="0" y="343519"/>
                    </a:lnTo>
                    <a:lnTo>
                      <a:pt x="1993" y="347634"/>
                    </a:lnTo>
                    <a:lnTo>
                      <a:pt x="9460" y="350215"/>
                    </a:lnTo>
                    <a:lnTo>
                      <a:pt x="13564" y="348221"/>
                    </a:lnTo>
                    <a:lnTo>
                      <a:pt x="131648" y="6677"/>
                    </a:lnTo>
                    <a:lnTo>
                      <a:pt x="129653" y="2578"/>
                    </a:lnTo>
                    <a:lnTo>
                      <a:pt x="122186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" name="object 16"/>
              <p:cNvSpPr/>
              <p:nvPr/>
            </p:nvSpPr>
            <p:spPr>
              <a:xfrm>
                <a:off x="7934201" y="5478472"/>
                <a:ext cx="295974" cy="132991"/>
              </a:xfrm>
              <a:custGeom>
                <a:avLst/>
                <a:gdLst/>
                <a:ahLst/>
                <a:cxnLst/>
                <a:rect l="l" t="t" r="r" b="b"/>
                <a:pathLst>
                  <a:path w="295974" h="132991">
                    <a:moveTo>
                      <a:pt x="288940" y="0"/>
                    </a:moveTo>
                    <a:lnTo>
                      <a:pt x="1677" y="120164"/>
                    </a:lnTo>
                    <a:lnTo>
                      <a:pt x="0" y="124254"/>
                    </a:lnTo>
                    <a:lnTo>
                      <a:pt x="2948" y="131302"/>
                    </a:lnTo>
                    <a:lnTo>
                      <a:pt x="7038" y="132991"/>
                    </a:lnTo>
                    <a:lnTo>
                      <a:pt x="294299" y="12826"/>
                    </a:lnTo>
                    <a:lnTo>
                      <a:pt x="295974" y="8737"/>
                    </a:lnTo>
                    <a:lnTo>
                      <a:pt x="293029" y="1673"/>
                    </a:lnTo>
                    <a:lnTo>
                      <a:pt x="288940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6" name="object 17"/>
              <p:cNvSpPr/>
              <p:nvPr/>
            </p:nvSpPr>
            <p:spPr>
              <a:xfrm>
                <a:off x="7999653" y="5482842"/>
                <a:ext cx="239939" cy="204736"/>
              </a:xfrm>
              <a:custGeom>
                <a:avLst/>
                <a:gdLst/>
                <a:ahLst/>
                <a:cxnLst/>
                <a:rect l="l" t="t" r="r" b="b"/>
                <a:pathLst>
                  <a:path w="239939" h="204736">
                    <a:moveTo>
                      <a:pt x="230899" y="0"/>
                    </a:moveTo>
                    <a:lnTo>
                      <a:pt x="367" y="194437"/>
                    </a:lnTo>
                    <a:lnTo>
                      <a:pt x="0" y="198716"/>
                    </a:lnTo>
                    <a:lnTo>
                      <a:pt x="4776" y="204368"/>
                    </a:lnTo>
                    <a:lnTo>
                      <a:pt x="9042" y="204736"/>
                    </a:lnTo>
                    <a:lnTo>
                      <a:pt x="239572" y="10299"/>
                    </a:lnTo>
                    <a:lnTo>
                      <a:pt x="239939" y="6033"/>
                    </a:lnTo>
                    <a:lnTo>
                      <a:pt x="235165" y="368"/>
                    </a:lnTo>
                    <a:lnTo>
                      <a:pt x="230899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7" name="object 18"/>
              <p:cNvSpPr/>
              <p:nvPr/>
            </p:nvSpPr>
            <p:spPr>
              <a:xfrm>
                <a:off x="7827807" y="5514401"/>
                <a:ext cx="114425" cy="96302"/>
              </a:xfrm>
              <a:custGeom>
                <a:avLst/>
                <a:gdLst/>
                <a:ahLst/>
                <a:cxnLst/>
                <a:rect l="l" t="t" r="r" b="b"/>
                <a:pathLst>
                  <a:path w="114425" h="96302">
                    <a:moveTo>
                      <a:pt x="9373" y="0"/>
                    </a:moveTo>
                    <a:lnTo>
                      <a:pt x="4903" y="445"/>
                    </a:lnTo>
                    <a:lnTo>
                      <a:pt x="0" y="6465"/>
                    </a:lnTo>
                    <a:lnTo>
                      <a:pt x="443" y="10937"/>
                    </a:lnTo>
                    <a:lnTo>
                      <a:pt x="105055" y="96302"/>
                    </a:lnTo>
                    <a:lnTo>
                      <a:pt x="109512" y="95860"/>
                    </a:lnTo>
                    <a:lnTo>
                      <a:pt x="114425" y="89841"/>
                    </a:lnTo>
                    <a:lnTo>
                      <a:pt x="113968" y="85384"/>
                    </a:lnTo>
                    <a:lnTo>
                      <a:pt x="9373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object 19"/>
              <p:cNvSpPr/>
              <p:nvPr/>
            </p:nvSpPr>
            <p:spPr>
              <a:xfrm>
                <a:off x="7929266" y="5601045"/>
                <a:ext cx="14122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14122" h="168325">
                    <a:moveTo>
                      <a:pt x="10947" y="0"/>
                    </a:moveTo>
                    <a:lnTo>
                      <a:pt x="3175" y="0"/>
                    </a:lnTo>
                    <a:lnTo>
                      <a:pt x="0" y="3175"/>
                    </a:lnTo>
                    <a:lnTo>
                      <a:pt x="0" y="165149"/>
                    </a:lnTo>
                    <a:lnTo>
                      <a:pt x="3175" y="168325"/>
                    </a:lnTo>
                    <a:lnTo>
                      <a:pt x="10947" y="168325"/>
                    </a:lnTo>
                    <a:lnTo>
                      <a:pt x="14122" y="165149"/>
                    </a:lnTo>
                    <a:lnTo>
                      <a:pt x="14122" y="3175"/>
                    </a:lnTo>
                    <a:lnTo>
                      <a:pt x="10947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object 20"/>
              <p:cNvSpPr/>
              <p:nvPr/>
            </p:nvSpPr>
            <p:spPr>
              <a:xfrm>
                <a:off x="7929849" y="5689620"/>
                <a:ext cx="102730" cy="83656"/>
              </a:xfrm>
              <a:custGeom>
                <a:avLst/>
                <a:gdLst/>
                <a:ahLst/>
                <a:cxnLst/>
                <a:rect l="l" t="t" r="r" b="b"/>
                <a:pathLst>
                  <a:path w="102730" h="83656">
                    <a:moveTo>
                      <a:pt x="93498" y="0"/>
                    </a:moveTo>
                    <a:lnTo>
                      <a:pt x="547" y="72528"/>
                    </a:lnTo>
                    <a:lnTo>
                      <a:pt x="0" y="76986"/>
                    </a:lnTo>
                    <a:lnTo>
                      <a:pt x="4773" y="83108"/>
                    </a:lnTo>
                    <a:lnTo>
                      <a:pt x="9234" y="83656"/>
                    </a:lnTo>
                    <a:lnTo>
                      <a:pt x="102185" y="11123"/>
                    </a:lnTo>
                    <a:lnTo>
                      <a:pt x="102730" y="6667"/>
                    </a:lnTo>
                    <a:lnTo>
                      <a:pt x="97956" y="547"/>
                    </a:lnTo>
                    <a:lnTo>
                      <a:pt x="93498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object 21"/>
              <p:cNvSpPr/>
              <p:nvPr/>
            </p:nvSpPr>
            <p:spPr>
              <a:xfrm>
                <a:off x="7928556" y="5672131"/>
                <a:ext cx="86958" cy="99834"/>
              </a:xfrm>
              <a:custGeom>
                <a:avLst/>
                <a:gdLst/>
                <a:ahLst/>
                <a:cxnLst/>
                <a:rect l="l" t="t" r="r" b="b"/>
                <a:pathLst>
                  <a:path w="86958" h="99834">
                    <a:moveTo>
                      <a:pt x="80658" y="0"/>
                    </a:moveTo>
                    <a:lnTo>
                      <a:pt x="76177" y="367"/>
                    </a:lnTo>
                    <a:lnTo>
                      <a:pt x="0" y="90349"/>
                    </a:lnTo>
                    <a:lnTo>
                      <a:pt x="370" y="94816"/>
                    </a:lnTo>
                    <a:lnTo>
                      <a:pt x="6286" y="99834"/>
                    </a:lnTo>
                    <a:lnTo>
                      <a:pt x="10772" y="99463"/>
                    </a:lnTo>
                    <a:lnTo>
                      <a:pt x="86958" y="9485"/>
                    </a:lnTo>
                    <a:lnTo>
                      <a:pt x="86577" y="5015"/>
                    </a:lnTo>
                    <a:lnTo>
                      <a:pt x="80658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object 22"/>
              <p:cNvSpPr/>
              <p:nvPr/>
            </p:nvSpPr>
            <p:spPr>
              <a:xfrm>
                <a:off x="8002094" y="5672955"/>
                <a:ext cx="129678" cy="148273"/>
              </a:xfrm>
              <a:custGeom>
                <a:avLst/>
                <a:gdLst/>
                <a:ahLst/>
                <a:cxnLst/>
                <a:rect l="l" t="t" r="r" b="b"/>
                <a:pathLst>
                  <a:path w="129678" h="148273">
                    <a:moveTo>
                      <a:pt x="6410" y="0"/>
                    </a:moveTo>
                    <a:lnTo>
                      <a:pt x="341" y="5205"/>
                    </a:lnTo>
                    <a:lnTo>
                      <a:pt x="0" y="9817"/>
                    </a:lnTo>
                    <a:lnTo>
                      <a:pt x="118656" y="147928"/>
                    </a:lnTo>
                    <a:lnTo>
                      <a:pt x="123263" y="148273"/>
                    </a:lnTo>
                    <a:lnTo>
                      <a:pt x="129322" y="143064"/>
                    </a:lnTo>
                    <a:lnTo>
                      <a:pt x="129678" y="138456"/>
                    </a:lnTo>
                    <a:lnTo>
                      <a:pt x="11022" y="341"/>
                    </a:lnTo>
                    <a:lnTo>
                      <a:pt x="6410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object 23"/>
              <p:cNvSpPr/>
              <p:nvPr/>
            </p:nvSpPr>
            <p:spPr>
              <a:xfrm>
                <a:off x="7931232" y="5595637"/>
                <a:ext cx="12087" cy="23583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23583">
                    <a:moveTo>
                      <a:pt x="8139" y="0"/>
                    </a:moveTo>
                    <a:lnTo>
                      <a:pt x="2119" y="0"/>
                    </a:lnTo>
                    <a:lnTo>
                      <a:pt x="1014" y="342"/>
                    </a:lnTo>
                    <a:lnTo>
                      <a:pt x="0" y="955"/>
                    </a:lnTo>
                    <a:lnTo>
                      <a:pt x="1838" y="2197"/>
                    </a:lnTo>
                    <a:lnTo>
                      <a:pt x="3426" y="4345"/>
                    </a:lnTo>
                    <a:lnTo>
                      <a:pt x="8531" y="18605"/>
                    </a:lnTo>
                    <a:lnTo>
                      <a:pt x="8902" y="21121"/>
                    </a:lnTo>
                    <a:lnTo>
                      <a:pt x="8837" y="23583"/>
                    </a:lnTo>
                    <a:lnTo>
                      <a:pt x="10840" y="21121"/>
                    </a:lnTo>
                    <a:lnTo>
                      <a:pt x="12087" y="17439"/>
                    </a:lnTo>
                    <a:lnTo>
                      <a:pt x="12087" y="5943"/>
                    </a:lnTo>
                    <a:lnTo>
                      <a:pt x="8139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object 24"/>
              <p:cNvSpPr/>
              <p:nvPr/>
            </p:nvSpPr>
            <p:spPr>
              <a:xfrm>
                <a:off x="7828156" y="5471690"/>
                <a:ext cx="420292" cy="57811"/>
              </a:xfrm>
              <a:custGeom>
                <a:avLst/>
                <a:gdLst/>
                <a:ahLst/>
                <a:cxnLst/>
                <a:rect l="l" t="t" r="r" b="b"/>
                <a:pathLst>
                  <a:path w="420292" h="57811">
                    <a:moveTo>
                      <a:pt x="416128" y="0"/>
                    </a:moveTo>
                    <a:lnTo>
                      <a:pt x="2778" y="44056"/>
                    </a:lnTo>
                    <a:lnTo>
                      <a:pt x="0" y="47484"/>
                    </a:lnTo>
                    <a:lnTo>
                      <a:pt x="749" y="55043"/>
                    </a:lnTo>
                    <a:lnTo>
                      <a:pt x="4165" y="57811"/>
                    </a:lnTo>
                    <a:lnTo>
                      <a:pt x="417509" y="13755"/>
                    </a:lnTo>
                    <a:lnTo>
                      <a:pt x="420292" y="10323"/>
                    </a:lnTo>
                    <a:lnTo>
                      <a:pt x="419529" y="2757"/>
                    </a:lnTo>
                    <a:lnTo>
                      <a:pt x="416128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object 25"/>
              <p:cNvSpPr/>
              <p:nvPr/>
            </p:nvSpPr>
            <p:spPr>
              <a:xfrm>
                <a:off x="8117050" y="5471485"/>
                <a:ext cx="131648" cy="350215"/>
              </a:xfrm>
              <a:custGeom>
                <a:avLst/>
                <a:gdLst/>
                <a:ahLst/>
                <a:cxnLst/>
                <a:rect l="l" t="t" r="r" b="b"/>
                <a:pathLst>
                  <a:path w="131648" h="350215">
                    <a:moveTo>
                      <a:pt x="122186" y="0"/>
                    </a:moveTo>
                    <a:lnTo>
                      <a:pt x="118083" y="1991"/>
                    </a:lnTo>
                    <a:lnTo>
                      <a:pt x="0" y="343519"/>
                    </a:lnTo>
                    <a:lnTo>
                      <a:pt x="1993" y="347634"/>
                    </a:lnTo>
                    <a:lnTo>
                      <a:pt x="9460" y="350215"/>
                    </a:lnTo>
                    <a:lnTo>
                      <a:pt x="13564" y="348221"/>
                    </a:lnTo>
                    <a:lnTo>
                      <a:pt x="131648" y="6677"/>
                    </a:lnTo>
                    <a:lnTo>
                      <a:pt x="129653" y="2578"/>
                    </a:lnTo>
                    <a:lnTo>
                      <a:pt x="122186" y="0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object 26"/>
              <p:cNvSpPr/>
              <p:nvPr/>
            </p:nvSpPr>
            <p:spPr>
              <a:xfrm>
                <a:off x="7999981" y="5671613"/>
                <a:ext cx="16879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9063">
                    <a:moveTo>
                      <a:pt x="8103" y="0"/>
                    </a:moveTo>
                    <a:lnTo>
                      <a:pt x="2973" y="1724"/>
                    </a:lnTo>
                    <a:lnTo>
                      <a:pt x="367" y="6958"/>
                    </a:lnTo>
                    <a:lnTo>
                      <a:pt x="90" y="8013"/>
                    </a:lnTo>
                    <a:lnTo>
                      <a:pt x="0" y="9063"/>
                    </a:lnTo>
                    <a:lnTo>
                      <a:pt x="1511" y="7833"/>
                    </a:lnTo>
                    <a:lnTo>
                      <a:pt x="3430" y="7073"/>
                    </a:lnTo>
                    <a:lnTo>
                      <a:pt x="13867" y="6717"/>
                    </a:lnTo>
                    <a:lnTo>
                      <a:pt x="16619" y="6717"/>
                    </a:lnTo>
                    <a:lnTo>
                      <a:pt x="16333" y="5447"/>
                    </a:lnTo>
                    <a:lnTo>
                      <a:pt x="14730" y="3286"/>
                    </a:lnTo>
                    <a:lnTo>
                      <a:pt x="8103" y="0"/>
                    </a:lnTo>
                  </a:path>
                  <a:path w="16879" h="9063">
                    <a:moveTo>
                      <a:pt x="16619" y="6717"/>
                    </a:moveTo>
                    <a:lnTo>
                      <a:pt x="13867" y="6717"/>
                    </a:lnTo>
                    <a:lnTo>
                      <a:pt x="15480" y="7109"/>
                    </a:lnTo>
                    <a:lnTo>
                      <a:pt x="16879" y="7872"/>
                    </a:lnTo>
                    <a:lnTo>
                      <a:pt x="16619" y="6717"/>
                    </a:lnTo>
                  </a:path>
                </a:pathLst>
              </a:custGeom>
              <a:solidFill>
                <a:srgbClr val="24B8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1" name="object 36"/>
            <p:cNvSpPr txBox="1"/>
            <p:nvPr/>
          </p:nvSpPr>
          <p:spPr>
            <a:xfrm>
              <a:off x="5127175" y="5656605"/>
              <a:ext cx="2754832" cy="47780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588">
                <a:lnSpc>
                  <a:spcPts val="3245"/>
                </a:lnSpc>
                <a:spcBef>
                  <a:spcPts val="162"/>
                </a:spcBef>
              </a:pPr>
              <a:r>
                <a:rPr lang="en-US" sz="4500" spc="-29" baseline="2730" dirty="0" err="1" smtClean="0">
                  <a:solidFill>
                    <a:srgbClr val="24B8FF"/>
                  </a:solidFill>
                  <a:latin typeface="Calibri Light"/>
                  <a:cs typeface="Calibri Light"/>
                </a:rPr>
                <a:t>Prognoz</a:t>
              </a:r>
              <a:r>
                <a:rPr lang="en-US" sz="4500" spc="-29" baseline="2730" dirty="0" smtClean="0">
                  <a:solidFill>
                    <a:srgbClr val="24B8FF"/>
                  </a:solidFill>
                  <a:latin typeface="Calibri Light"/>
                  <a:cs typeface="Calibri Light"/>
                </a:rPr>
                <a:t> Platform</a:t>
              </a:r>
              <a:endParaRPr sz="3000" dirty="0">
                <a:latin typeface="Calibri Light"/>
                <a:cs typeface="Calibri Light"/>
              </a:endParaRPr>
            </a:p>
          </p:txBody>
        </p:sp>
      </p:grpSp>
      <p:sp>
        <p:nvSpPr>
          <p:cNvPr id="24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46256" y="6298602"/>
            <a:ext cx="685800" cy="381000"/>
          </a:xfrm>
          <a:prstGeom prst="rect">
            <a:avLst/>
          </a:prstGeom>
        </p:spPr>
        <p:txBody>
          <a:bodyPr anchor="ctr"/>
          <a:lstStyle/>
          <a:p>
            <a:pPr algn="r"/>
            <a:fld id="{836F9B80-CAA7-4612-9AA8-09086140AF76}" type="slidenum"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8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1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6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C674F005-842A-4BF4-ADF2-722E0B5DC67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rmAutofit/>
          </a:bodyPr>
          <a:lstStyle/>
          <a:p>
            <a:r>
              <a:rPr lang="ru-RU" dirty="0" smtClean="0"/>
              <a:t>Задачи в сфере здравоохранения и </a:t>
            </a:r>
            <a:r>
              <a:rPr lang="en-US" dirty="0" smtClean="0"/>
              <a:t>BI-</a:t>
            </a:r>
            <a:r>
              <a:rPr lang="ru-RU" dirty="0" smtClean="0"/>
              <a:t>платформа</a:t>
            </a:r>
            <a:endParaRPr lang="ru-RU" sz="24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838200"/>
            <a:ext cx="5239072" cy="56784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174625" indent="-174625" algn="l" eaLnBrk="1" hangingPunct="1"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000066"/>
                </a:solidFill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sz="16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Сбор, накопление и обновление данных</a:t>
            </a:r>
            <a:r>
              <a:rPr lang="en-US" sz="16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построение </a:t>
            </a:r>
            <a:r>
              <a:rPr lang="ru-RU" dirty="0">
                <a:solidFill>
                  <a:schemeClr val="tx1"/>
                </a:solidFill>
              </a:rPr>
              <a:t>хранилища данных базовых показателей развития здравоохранения: совокупные данные о медицинских услугах в </a:t>
            </a:r>
            <a:r>
              <a:rPr lang="ru-RU" dirty="0" smtClean="0">
                <a:solidFill>
                  <a:schemeClr val="tx1"/>
                </a:solidFill>
              </a:rPr>
              <a:t>регион</a:t>
            </a:r>
            <a:r>
              <a:rPr lang="ru-RU" dirty="0">
                <a:solidFill>
                  <a:schemeClr val="tx1"/>
                </a:solidFill>
              </a:rPr>
              <a:t>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расходах на здравоохранение, уровне заболеваемости, инвестициях и т.д</a:t>
            </a:r>
            <a:r>
              <a:rPr lang="ru-RU" dirty="0" smtClean="0">
                <a:solidFill>
                  <a:schemeClr val="tx1"/>
                </a:solidFill>
              </a:rPr>
              <a:t>.; проверка </a:t>
            </a:r>
            <a:r>
              <a:rPr lang="ru-RU" dirty="0">
                <a:solidFill>
                  <a:schemeClr val="tx1"/>
                </a:solidFill>
              </a:rPr>
              <a:t>непротиворечивости статистических </a:t>
            </a:r>
            <a:r>
              <a:rPr lang="ru-RU" dirty="0" smtClean="0">
                <a:solidFill>
                  <a:schemeClr val="tx1"/>
                </a:solidFill>
              </a:rPr>
              <a:t>данных и др.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265113" lvl="0" indent="-265113">
              <a:lnSpc>
                <a:spcPct val="150000"/>
              </a:lnSpc>
              <a:buClr>
                <a:srgbClr val="0D0DB7"/>
              </a:buClr>
            </a:pPr>
            <a:r>
              <a:rPr lang="ru-RU" sz="16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Мониторинг и анализ </a:t>
            </a:r>
            <a:r>
              <a:rPr lang="ru-RU" dirty="0" smtClean="0">
                <a:solidFill>
                  <a:schemeClr val="tx1"/>
                </a:solidFill>
              </a:rPr>
              <a:t>(мониторинг процессов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анализ </a:t>
            </a:r>
            <a:r>
              <a:rPr lang="ru-RU" dirty="0">
                <a:solidFill>
                  <a:schemeClr val="tx1"/>
                </a:solidFill>
              </a:rPr>
              <a:t>тенденций в динамике показателей по </a:t>
            </a:r>
            <a:r>
              <a:rPr lang="ru-RU" dirty="0" smtClean="0">
                <a:solidFill>
                  <a:schemeClr val="tx1"/>
                </a:solidFill>
              </a:rPr>
              <a:t>регионам и ОМСУ региона и др.)</a:t>
            </a:r>
            <a:endParaRPr lang="en-US" dirty="0">
              <a:solidFill>
                <a:schemeClr val="tx1"/>
              </a:solidFill>
            </a:endParaRPr>
          </a:p>
          <a:p>
            <a:pPr marL="265113" indent="-265113">
              <a:lnSpc>
                <a:spcPct val="150000"/>
              </a:lnSpc>
              <a:buClr>
                <a:srgbClr val="0D0DB7"/>
              </a:buClr>
            </a:pPr>
            <a:r>
              <a:rPr lang="ru-RU" sz="16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Моделирование и прогнозирование </a:t>
            </a:r>
            <a:r>
              <a:rPr lang="ru-RU" dirty="0" smtClean="0">
                <a:solidFill>
                  <a:schemeClr val="tx1"/>
                </a:solidFill>
              </a:rPr>
              <a:t>(проведение </a:t>
            </a:r>
            <a:r>
              <a:rPr lang="ru-RU" dirty="0">
                <a:solidFill>
                  <a:schemeClr val="tx1"/>
                </a:solidFill>
              </a:rPr>
              <a:t>многовариантного сценарного прогнозирования показателей развития промышленности по принципу «Что будет, если…?», с использованием различных сценариев управляющих воздействий и динамических </a:t>
            </a:r>
            <a:r>
              <a:rPr lang="ru-RU" dirty="0" smtClean="0">
                <a:solidFill>
                  <a:schemeClr val="tx1"/>
                </a:solidFill>
              </a:rPr>
              <a:t>моделей; расчет </a:t>
            </a:r>
            <a:r>
              <a:rPr lang="ru-RU" dirty="0">
                <a:solidFill>
                  <a:schemeClr val="tx1"/>
                </a:solidFill>
              </a:rPr>
              <a:t>условий достижения указанного уровня целевых показателей по принципу «Что необходимо для…?» с использованием динамических моделей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/>
          <p:nvPr/>
        </p:nvPicPr>
        <p:blipFill rotWithShape="1">
          <a:blip r:embed="rId2" cstate="email"/>
          <a:srcRect/>
          <a:stretch/>
        </p:blipFill>
        <p:spPr bwMode="auto">
          <a:xfrm>
            <a:off x="5562600" y="1045173"/>
            <a:ext cx="3410272" cy="2438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3733800"/>
            <a:ext cx="3410272" cy="23145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731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ognoz 2015">
      <a:dk1>
        <a:srgbClr val="000000"/>
      </a:dk1>
      <a:lt1>
        <a:srgbClr val="FFFFFF"/>
      </a:lt1>
      <a:dk2>
        <a:srgbClr val="0E5DA2"/>
      </a:dk2>
      <a:lt2>
        <a:srgbClr val="435569"/>
      </a:lt2>
      <a:accent1>
        <a:srgbClr val="80C5E8"/>
      </a:accent1>
      <a:accent2>
        <a:srgbClr val="C034AF"/>
      </a:accent2>
      <a:accent3>
        <a:srgbClr val="0E5DA2"/>
      </a:accent3>
      <a:accent4>
        <a:srgbClr val="943784"/>
      </a:accent4>
      <a:accent5>
        <a:srgbClr val="23B7FF"/>
      </a:accent5>
      <a:accent6>
        <a:srgbClr val="ED97E3"/>
      </a:accent6>
      <a:hlink>
        <a:srgbClr val="000000"/>
      </a:hlink>
      <a:folHlink>
        <a:srgbClr val="7F7F7F"/>
      </a:folHlink>
    </a:clrScheme>
    <a:fontScheme name="Prognoz_2015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Prognoz 2015">
      <a:dk1>
        <a:srgbClr val="000000"/>
      </a:dk1>
      <a:lt1>
        <a:srgbClr val="FFFFFF"/>
      </a:lt1>
      <a:dk2>
        <a:srgbClr val="0E5DA2"/>
      </a:dk2>
      <a:lt2>
        <a:srgbClr val="435569"/>
      </a:lt2>
      <a:accent1>
        <a:srgbClr val="80C5E8"/>
      </a:accent1>
      <a:accent2>
        <a:srgbClr val="C034AF"/>
      </a:accent2>
      <a:accent3>
        <a:srgbClr val="0E5DA2"/>
      </a:accent3>
      <a:accent4>
        <a:srgbClr val="943784"/>
      </a:accent4>
      <a:accent5>
        <a:srgbClr val="23B7FF"/>
      </a:accent5>
      <a:accent6>
        <a:srgbClr val="ED97E3"/>
      </a:accent6>
      <a:hlink>
        <a:srgbClr val="000000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Prognoz 2015">
      <a:dk1>
        <a:srgbClr val="000000"/>
      </a:dk1>
      <a:lt1>
        <a:srgbClr val="FFFFFF"/>
      </a:lt1>
      <a:dk2>
        <a:srgbClr val="0E5DA2"/>
      </a:dk2>
      <a:lt2>
        <a:srgbClr val="435569"/>
      </a:lt2>
      <a:accent1>
        <a:srgbClr val="80C5E8"/>
      </a:accent1>
      <a:accent2>
        <a:srgbClr val="C034AF"/>
      </a:accent2>
      <a:accent3>
        <a:srgbClr val="0E5DA2"/>
      </a:accent3>
      <a:accent4>
        <a:srgbClr val="943784"/>
      </a:accent4>
      <a:accent5>
        <a:srgbClr val="23B7FF"/>
      </a:accent5>
      <a:accent6>
        <a:srgbClr val="ED97E3"/>
      </a:accent6>
      <a:hlink>
        <a:srgbClr val="000000"/>
      </a:hlink>
      <a:folHlink>
        <a:srgbClr val="7F7F7F"/>
      </a:folHlink>
    </a:clrScheme>
    <a:fontScheme name="Prognoz_2015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Prognoz 2015">
      <a:dk1>
        <a:srgbClr val="000000"/>
      </a:dk1>
      <a:lt1>
        <a:srgbClr val="FFFFFF"/>
      </a:lt1>
      <a:dk2>
        <a:srgbClr val="0E5DA2"/>
      </a:dk2>
      <a:lt2>
        <a:srgbClr val="435569"/>
      </a:lt2>
      <a:accent1>
        <a:srgbClr val="80C5E8"/>
      </a:accent1>
      <a:accent2>
        <a:srgbClr val="C034AF"/>
      </a:accent2>
      <a:accent3>
        <a:srgbClr val="0E5DA2"/>
      </a:accent3>
      <a:accent4>
        <a:srgbClr val="943784"/>
      </a:accent4>
      <a:accent5>
        <a:srgbClr val="23B7FF"/>
      </a:accent5>
      <a:accent6>
        <a:srgbClr val="ED97E3"/>
      </a:accent6>
      <a:hlink>
        <a:srgbClr val="000000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5D20E7C2A5AE4E8A34E813CB615F16" ma:contentTypeVersion="0" ma:contentTypeDescription="Создание документа." ma:contentTypeScope="" ma:versionID="ab4cae2909118b230e2e9019397328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C47046-47F7-4CF5-A7C1-41BA1B9C73B7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EA594A-4486-4127-AFEB-1528D72CE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4ED049-7997-428B-BDE2-06AF0EA476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19562</TotalTime>
  <Words>1148</Words>
  <Application>Microsoft Office PowerPoint</Application>
  <PresentationFormat>Экран (4:3)</PresentationFormat>
  <Paragraphs>266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Office Theme</vt:lpstr>
      <vt:lpstr>Специальное оформление</vt:lpstr>
      <vt:lpstr>4_Office Theme</vt:lpstr>
      <vt:lpstr>1_Специальное оформление</vt:lpstr>
      <vt:lpstr>Слайд 1</vt:lpstr>
      <vt:lpstr>Компания «Прогноз» сегодня</vt:lpstr>
      <vt:lpstr>«Прогноз» – один из ведущих BI-разработчиков</vt:lpstr>
      <vt:lpstr>Отраслевой опыт</vt:lpstr>
      <vt:lpstr>Слайд 5</vt:lpstr>
      <vt:lpstr>Слайд 6</vt:lpstr>
      <vt:lpstr>Слайд 7</vt:lpstr>
      <vt:lpstr>Преимущества Prognoz Platform (РР)</vt:lpstr>
      <vt:lpstr>Задачи в сфере здравоохранения и BI-платформа</vt:lpstr>
      <vt:lpstr>Задачи в сфере здравоохранения и BI-платформа</vt:lpstr>
      <vt:lpstr>Задачи в сфере здравоохранения и BI-платформа</vt:lpstr>
      <vt:lpstr>Региональная информационно- аналитическая система</vt:lpstr>
      <vt:lpstr>Слайд 13</vt:lpstr>
      <vt:lpstr>Слайд 14</vt:lpstr>
      <vt:lpstr>Слайд 15</vt:lpstr>
      <vt:lpstr>Слайд 16</vt:lpstr>
      <vt:lpstr>Демонстрация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Механошина Анна Владимировна</dc:creator>
  <cp:lastModifiedBy>-</cp:lastModifiedBy>
  <cp:revision>467</cp:revision>
  <cp:lastPrinted>2015-11-13T12:01:03Z</cp:lastPrinted>
  <dcterms:modified xsi:type="dcterms:W3CDTF">2016-03-28T18:46:01Z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0x010100685D20E7C2A5AE4E8A34E813CB615F16</vt:lpwstr>
  </property>
</Properties>
</file>