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3" r:id="rId1"/>
    <p:sldMasterId id="2147483685" r:id="rId2"/>
  </p:sldMasterIdLst>
  <p:notesMasterIdLst>
    <p:notesMasterId r:id="rId20"/>
  </p:notesMasterIdLst>
  <p:handoutMasterIdLst>
    <p:handoutMasterId r:id="rId21"/>
  </p:handoutMasterIdLst>
  <p:sldIdLst>
    <p:sldId id="343" r:id="rId3"/>
    <p:sldId id="431" r:id="rId4"/>
    <p:sldId id="407" r:id="rId5"/>
    <p:sldId id="437" r:id="rId6"/>
    <p:sldId id="445" r:id="rId7"/>
    <p:sldId id="446" r:id="rId8"/>
    <p:sldId id="435" r:id="rId9"/>
    <p:sldId id="443" r:id="rId10"/>
    <p:sldId id="434" r:id="rId11"/>
    <p:sldId id="440" r:id="rId12"/>
    <p:sldId id="442" r:id="rId13"/>
    <p:sldId id="436" r:id="rId14"/>
    <p:sldId id="439" r:id="rId15"/>
    <p:sldId id="438" r:id="rId16"/>
    <p:sldId id="441" r:id="rId17"/>
    <p:sldId id="444" r:id="rId18"/>
    <p:sldId id="418" r:id="rId19"/>
  </p:sldIdLst>
  <p:sldSz cx="13004800" cy="97536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100" kern="1200">
        <a:solidFill>
          <a:srgbClr val="000000"/>
        </a:solidFill>
        <a:latin typeface="Gill Sans" pitchFamily="-84" charset="0"/>
        <a:ea typeface="ヒラギノ角ゴ ProN W3" pitchFamily="-84" charset="-128"/>
        <a:cs typeface="+mn-cs"/>
        <a:sym typeface="Gill Sans" pitchFamily="-8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100" kern="1200">
        <a:solidFill>
          <a:srgbClr val="000000"/>
        </a:solidFill>
        <a:latin typeface="Gill Sans" pitchFamily="-84" charset="0"/>
        <a:ea typeface="ヒラギノ角ゴ ProN W3" pitchFamily="-84" charset="-128"/>
        <a:cs typeface="+mn-cs"/>
        <a:sym typeface="Gill Sans" pitchFamily="-8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100" kern="1200">
        <a:solidFill>
          <a:srgbClr val="000000"/>
        </a:solidFill>
        <a:latin typeface="Gill Sans" pitchFamily="-84" charset="0"/>
        <a:ea typeface="ヒラギノ角ゴ ProN W3" pitchFamily="-84" charset="-128"/>
        <a:cs typeface="+mn-cs"/>
        <a:sym typeface="Gill Sans" pitchFamily="-8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100" kern="1200">
        <a:solidFill>
          <a:srgbClr val="000000"/>
        </a:solidFill>
        <a:latin typeface="Gill Sans" pitchFamily="-84" charset="0"/>
        <a:ea typeface="ヒラギノ角ゴ ProN W3" pitchFamily="-84" charset="-128"/>
        <a:cs typeface="+mn-cs"/>
        <a:sym typeface="Gill Sans" pitchFamily="-8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100" kern="1200">
        <a:solidFill>
          <a:srgbClr val="000000"/>
        </a:solidFill>
        <a:latin typeface="Gill Sans" pitchFamily="-84" charset="0"/>
        <a:ea typeface="ヒラギノ角ゴ ProN W3" pitchFamily="-84" charset="-128"/>
        <a:cs typeface="+mn-cs"/>
        <a:sym typeface="Gill Sans" pitchFamily="-84" charset="0"/>
      </a:defRPr>
    </a:lvl5pPr>
    <a:lvl6pPr marL="2286000" algn="l" defTabSz="914400" rtl="0" eaLnBrk="1" latinLnBrk="0" hangingPunct="1">
      <a:defRPr sz="1100" kern="1200">
        <a:solidFill>
          <a:srgbClr val="000000"/>
        </a:solidFill>
        <a:latin typeface="Gill Sans" pitchFamily="-84" charset="0"/>
        <a:ea typeface="ヒラギノ角ゴ ProN W3" pitchFamily="-84" charset="-128"/>
        <a:cs typeface="+mn-cs"/>
        <a:sym typeface="Gill Sans" pitchFamily="-84" charset="0"/>
      </a:defRPr>
    </a:lvl6pPr>
    <a:lvl7pPr marL="2743200" algn="l" defTabSz="914400" rtl="0" eaLnBrk="1" latinLnBrk="0" hangingPunct="1">
      <a:defRPr sz="1100" kern="1200">
        <a:solidFill>
          <a:srgbClr val="000000"/>
        </a:solidFill>
        <a:latin typeface="Gill Sans" pitchFamily="-84" charset="0"/>
        <a:ea typeface="ヒラギノ角ゴ ProN W3" pitchFamily="-84" charset="-128"/>
        <a:cs typeface="+mn-cs"/>
        <a:sym typeface="Gill Sans" pitchFamily="-84" charset="0"/>
      </a:defRPr>
    </a:lvl7pPr>
    <a:lvl8pPr marL="3200400" algn="l" defTabSz="914400" rtl="0" eaLnBrk="1" latinLnBrk="0" hangingPunct="1">
      <a:defRPr sz="1100" kern="1200">
        <a:solidFill>
          <a:srgbClr val="000000"/>
        </a:solidFill>
        <a:latin typeface="Gill Sans" pitchFamily="-84" charset="0"/>
        <a:ea typeface="ヒラギノ角ゴ ProN W3" pitchFamily="-84" charset="-128"/>
        <a:cs typeface="+mn-cs"/>
        <a:sym typeface="Gill Sans" pitchFamily="-84" charset="0"/>
      </a:defRPr>
    </a:lvl8pPr>
    <a:lvl9pPr marL="3657600" algn="l" defTabSz="914400" rtl="0" eaLnBrk="1" latinLnBrk="0" hangingPunct="1">
      <a:defRPr sz="1100" kern="1200">
        <a:solidFill>
          <a:srgbClr val="000000"/>
        </a:solidFill>
        <a:latin typeface="Gill Sans" pitchFamily="-84" charset="0"/>
        <a:ea typeface="ヒラギノ角ゴ ProN W3" pitchFamily="-84" charset="-128"/>
        <a:cs typeface="+mn-cs"/>
        <a:sym typeface="Gill Sans" pitchFamily="-84" charset="0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DFBB1D5-4CFC-4AB4-8DA5-E6C72B927D5F}">
          <p14:sldIdLst>
            <p14:sldId id="343"/>
            <p14:sldId id="431"/>
            <p14:sldId id="407"/>
            <p14:sldId id="437"/>
            <p14:sldId id="445"/>
            <p14:sldId id="446"/>
            <p14:sldId id="435"/>
            <p14:sldId id="443"/>
            <p14:sldId id="434"/>
            <p14:sldId id="440"/>
            <p14:sldId id="442"/>
            <p14:sldId id="436"/>
            <p14:sldId id="439"/>
            <p14:sldId id="438"/>
            <p14:sldId id="441"/>
            <p14:sldId id="444"/>
            <p14:sldId id="41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5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4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67F"/>
    <a:srgbClr val="FFFFFF"/>
    <a:srgbClr val="1DAA8C"/>
    <a:srgbClr val="04C8A3"/>
    <a:srgbClr val="514346"/>
    <a:srgbClr val="EEECE1"/>
    <a:srgbClr val="00CC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B344D84-9AFB-497E-A393-DC336BA19D2E}" styleName="Средний стиль 3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92" autoAdjust="0"/>
    <p:restoredTop sz="82226" autoAdjust="0"/>
  </p:normalViewPr>
  <p:slideViewPr>
    <p:cSldViewPr>
      <p:cViewPr varScale="1">
        <p:scale>
          <a:sx n="48" d="100"/>
          <a:sy n="48" d="100"/>
        </p:scale>
        <p:origin x="1070" y="48"/>
      </p:cViewPr>
      <p:guideLst>
        <p:guide orient="horz" pos="3072"/>
        <p:guide pos="45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4EB721-3275-4D10-9F58-65EF08A99E86}" type="doc">
      <dgm:prSet loTypeId="urn:microsoft.com/office/officeart/2005/8/layout/vList3" loCatId="list" qsTypeId="urn:microsoft.com/office/officeart/2005/8/quickstyle/simple1" qsCatId="simple" csTypeId="urn:microsoft.com/office/officeart/2005/8/colors/accent3_2" csCatId="accent3" phldr="1"/>
      <dgm:spPr/>
    </dgm:pt>
    <dgm:pt modelId="{FD1DE67A-DFAB-4C1B-8E31-60124BA4E511}">
      <dgm:prSet phldrT="[Текст]" custT="1"/>
      <dgm:spPr/>
      <dgm:t>
        <a:bodyPr/>
        <a:lstStyle/>
        <a:p>
          <a:r>
            <a:rPr lang="ru-RU" altLang="ru-RU" sz="2400" b="1" dirty="0" smtClean="0"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регионов России:  </a:t>
          </a:r>
          <a:r>
            <a:rPr lang="ru-RU" altLang="ru-RU" sz="2400" dirty="0" smtClean="0"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Санкт-Петербург, Архангельская, Мурманская, Ленинградская, Новгородская области, Республика Карелия, Псковская область, Республика Бурятия, Краснодарский край</a:t>
          </a:r>
          <a:r>
            <a:rPr lang="ru-RU" altLang="ru-RU" sz="2400" b="1" dirty="0" smtClean="0"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endParaRPr lang="ru-RU" sz="2400" dirty="0">
            <a:latin typeface="+mn-lt"/>
          </a:endParaRPr>
        </a:p>
      </dgm:t>
    </dgm:pt>
    <dgm:pt modelId="{01773970-6B50-4425-AE52-567FBC62610F}" type="parTrans" cxnId="{A6F79FA7-FA3C-4A50-911E-61B9C2E887FA}">
      <dgm:prSet/>
      <dgm:spPr/>
      <dgm:t>
        <a:bodyPr/>
        <a:lstStyle/>
        <a:p>
          <a:endParaRPr lang="ru-RU" sz="2400">
            <a:latin typeface="+mn-lt"/>
          </a:endParaRPr>
        </a:p>
      </dgm:t>
    </dgm:pt>
    <dgm:pt modelId="{6A7EFFDB-8B2D-496C-9268-131FB91F71CD}" type="sibTrans" cxnId="{A6F79FA7-FA3C-4A50-911E-61B9C2E887FA}">
      <dgm:prSet/>
      <dgm:spPr/>
      <dgm:t>
        <a:bodyPr/>
        <a:lstStyle/>
        <a:p>
          <a:endParaRPr lang="ru-RU" sz="2400">
            <a:latin typeface="+mn-lt"/>
          </a:endParaRPr>
        </a:p>
      </dgm:t>
    </dgm:pt>
    <dgm:pt modelId="{457B76BA-2AB5-4898-B39F-B27F7B78B4FF}">
      <dgm:prSet custT="1"/>
      <dgm:spPr/>
      <dgm:t>
        <a:bodyPr/>
        <a:lstStyle/>
        <a:p>
          <a:r>
            <a:rPr lang="ru-RU" altLang="ru-RU" sz="2400" dirty="0" smtClean="0"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Медицинских информационных систем интегрированы с платформой</a:t>
          </a:r>
          <a:endParaRPr lang="ru-RU" altLang="ru-RU" sz="2400" dirty="0">
            <a:latin typeface="+mn-lt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56C0321B-E61D-4596-B98F-1719E9D6C651}" type="parTrans" cxnId="{834AF30D-51DC-423C-AB19-4536FAF93B55}">
      <dgm:prSet/>
      <dgm:spPr/>
      <dgm:t>
        <a:bodyPr/>
        <a:lstStyle/>
        <a:p>
          <a:endParaRPr lang="ru-RU" sz="2400">
            <a:latin typeface="+mn-lt"/>
          </a:endParaRPr>
        </a:p>
      </dgm:t>
    </dgm:pt>
    <dgm:pt modelId="{61907158-C44E-4FFC-A3B2-5853E7AA2954}" type="sibTrans" cxnId="{834AF30D-51DC-423C-AB19-4536FAF93B55}">
      <dgm:prSet/>
      <dgm:spPr/>
      <dgm:t>
        <a:bodyPr/>
        <a:lstStyle/>
        <a:p>
          <a:endParaRPr lang="ru-RU" sz="2400">
            <a:latin typeface="+mn-lt"/>
          </a:endParaRPr>
        </a:p>
      </dgm:t>
    </dgm:pt>
    <dgm:pt modelId="{CA90CAE6-314F-4759-8D6C-50DF18694465}">
      <dgm:prSet custT="1"/>
      <dgm:spPr/>
      <dgm:t>
        <a:bodyPr/>
        <a:lstStyle/>
        <a:p>
          <a:r>
            <a:rPr lang="ru-RU" altLang="ru-RU" sz="2400" b="1" dirty="0" smtClean="0"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медицинских учреждений подключено к платформе</a:t>
          </a:r>
          <a:endParaRPr lang="ru-RU" altLang="ru-RU" sz="2400" dirty="0">
            <a:latin typeface="+mn-lt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BB9922C4-F9A4-4925-8C1F-33E7D4B79CFB}" type="parTrans" cxnId="{D64390B1-80BE-4BC2-8FA1-DB29AAF7A4F5}">
      <dgm:prSet/>
      <dgm:spPr/>
      <dgm:t>
        <a:bodyPr/>
        <a:lstStyle/>
        <a:p>
          <a:endParaRPr lang="ru-RU" sz="2400">
            <a:latin typeface="+mn-lt"/>
          </a:endParaRPr>
        </a:p>
      </dgm:t>
    </dgm:pt>
    <dgm:pt modelId="{90866F79-B568-4984-89DC-9FC378CBACD9}" type="sibTrans" cxnId="{D64390B1-80BE-4BC2-8FA1-DB29AAF7A4F5}">
      <dgm:prSet/>
      <dgm:spPr/>
      <dgm:t>
        <a:bodyPr/>
        <a:lstStyle/>
        <a:p>
          <a:endParaRPr lang="ru-RU" sz="2400">
            <a:latin typeface="+mn-lt"/>
          </a:endParaRPr>
        </a:p>
      </dgm:t>
    </dgm:pt>
    <dgm:pt modelId="{8C3E4AE0-4BC8-4F2C-85A6-36370560C059}" type="pres">
      <dgm:prSet presAssocID="{1F4EB721-3275-4D10-9F58-65EF08A99E86}" presName="linearFlow" presStyleCnt="0">
        <dgm:presLayoutVars>
          <dgm:dir/>
          <dgm:resizeHandles val="exact"/>
        </dgm:presLayoutVars>
      </dgm:prSet>
      <dgm:spPr/>
    </dgm:pt>
    <dgm:pt modelId="{4AEBBDC1-CA5A-4E16-94C9-535A80D1587E}" type="pres">
      <dgm:prSet presAssocID="{FD1DE67A-DFAB-4C1B-8E31-60124BA4E511}" presName="composite" presStyleCnt="0"/>
      <dgm:spPr/>
    </dgm:pt>
    <dgm:pt modelId="{5705DB0F-2A20-4C6B-AD4A-F0E2F5C2685E}" type="pres">
      <dgm:prSet presAssocID="{FD1DE67A-DFAB-4C1B-8E31-60124BA4E511}" presName="imgShp" presStyleLbl="fgImgPlace1" presStyleIdx="0" presStyleCnt="3"/>
      <dgm:spPr/>
    </dgm:pt>
    <dgm:pt modelId="{8F71A55B-A935-470C-AB04-EF151B9DA1B2}" type="pres">
      <dgm:prSet presAssocID="{FD1DE67A-DFAB-4C1B-8E31-60124BA4E511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130411-37F2-4617-B9E7-A52104C46C44}" type="pres">
      <dgm:prSet presAssocID="{6A7EFFDB-8B2D-496C-9268-131FB91F71CD}" presName="spacing" presStyleCnt="0"/>
      <dgm:spPr/>
    </dgm:pt>
    <dgm:pt modelId="{DB11A70B-B1CE-4D35-9AE2-9DF514ABA303}" type="pres">
      <dgm:prSet presAssocID="{457B76BA-2AB5-4898-B39F-B27F7B78B4FF}" presName="composite" presStyleCnt="0"/>
      <dgm:spPr/>
    </dgm:pt>
    <dgm:pt modelId="{9063E00A-D5FB-41F6-B66A-4A22CE9DDEB5}" type="pres">
      <dgm:prSet presAssocID="{457B76BA-2AB5-4898-B39F-B27F7B78B4FF}" presName="imgShp" presStyleLbl="fgImgPlace1" presStyleIdx="1" presStyleCnt="3" custLinFactNeighborX="-8259" custLinFactNeighborY="2151"/>
      <dgm:spPr/>
    </dgm:pt>
    <dgm:pt modelId="{29D5C0A7-8B6E-4E02-9D00-FC523F2F2282}" type="pres">
      <dgm:prSet presAssocID="{457B76BA-2AB5-4898-B39F-B27F7B78B4FF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39FE48-C169-40CE-9CCC-0BBF3E023BB1}" type="pres">
      <dgm:prSet presAssocID="{61907158-C44E-4FFC-A3B2-5853E7AA2954}" presName="spacing" presStyleCnt="0"/>
      <dgm:spPr/>
    </dgm:pt>
    <dgm:pt modelId="{58F8BC5F-8D65-4D77-9B47-8D02379A49BD}" type="pres">
      <dgm:prSet presAssocID="{CA90CAE6-314F-4759-8D6C-50DF18694465}" presName="composite" presStyleCnt="0"/>
      <dgm:spPr/>
    </dgm:pt>
    <dgm:pt modelId="{B64863A2-2303-4F8B-8C26-8E7DCC42D695}" type="pres">
      <dgm:prSet presAssocID="{CA90CAE6-314F-4759-8D6C-50DF18694465}" presName="imgShp" presStyleLbl="fgImgPlace1" presStyleIdx="2" presStyleCnt="3"/>
      <dgm:spPr/>
    </dgm:pt>
    <dgm:pt modelId="{AB470F9B-3B8F-4AB8-967C-0035CEEFD89A}" type="pres">
      <dgm:prSet presAssocID="{CA90CAE6-314F-4759-8D6C-50DF18694465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F83BB0F-4BC7-441A-B37B-9FE4CAC5A870}" type="presOf" srcId="{FD1DE67A-DFAB-4C1B-8E31-60124BA4E511}" destId="{8F71A55B-A935-470C-AB04-EF151B9DA1B2}" srcOrd="0" destOrd="0" presId="urn:microsoft.com/office/officeart/2005/8/layout/vList3"/>
    <dgm:cxn modelId="{39C9D0A2-EA69-422B-A426-0F5A7CEEB586}" type="presOf" srcId="{CA90CAE6-314F-4759-8D6C-50DF18694465}" destId="{AB470F9B-3B8F-4AB8-967C-0035CEEFD89A}" srcOrd="0" destOrd="0" presId="urn:microsoft.com/office/officeart/2005/8/layout/vList3"/>
    <dgm:cxn modelId="{84EFDCDA-7A4C-4BB1-ABE1-240BBE56C72C}" type="presOf" srcId="{1F4EB721-3275-4D10-9F58-65EF08A99E86}" destId="{8C3E4AE0-4BC8-4F2C-85A6-36370560C059}" srcOrd="0" destOrd="0" presId="urn:microsoft.com/office/officeart/2005/8/layout/vList3"/>
    <dgm:cxn modelId="{834AF30D-51DC-423C-AB19-4536FAF93B55}" srcId="{1F4EB721-3275-4D10-9F58-65EF08A99E86}" destId="{457B76BA-2AB5-4898-B39F-B27F7B78B4FF}" srcOrd="1" destOrd="0" parTransId="{56C0321B-E61D-4596-B98F-1719E9D6C651}" sibTransId="{61907158-C44E-4FFC-A3B2-5853E7AA2954}"/>
    <dgm:cxn modelId="{A6F79FA7-FA3C-4A50-911E-61B9C2E887FA}" srcId="{1F4EB721-3275-4D10-9F58-65EF08A99E86}" destId="{FD1DE67A-DFAB-4C1B-8E31-60124BA4E511}" srcOrd="0" destOrd="0" parTransId="{01773970-6B50-4425-AE52-567FBC62610F}" sibTransId="{6A7EFFDB-8B2D-496C-9268-131FB91F71CD}"/>
    <dgm:cxn modelId="{D64390B1-80BE-4BC2-8FA1-DB29AAF7A4F5}" srcId="{1F4EB721-3275-4D10-9F58-65EF08A99E86}" destId="{CA90CAE6-314F-4759-8D6C-50DF18694465}" srcOrd="2" destOrd="0" parTransId="{BB9922C4-F9A4-4925-8C1F-33E7D4B79CFB}" sibTransId="{90866F79-B568-4984-89DC-9FC378CBACD9}"/>
    <dgm:cxn modelId="{DE709FB4-6FBB-469D-BC42-2FC215542007}" type="presOf" srcId="{457B76BA-2AB5-4898-B39F-B27F7B78B4FF}" destId="{29D5C0A7-8B6E-4E02-9D00-FC523F2F2282}" srcOrd="0" destOrd="0" presId="urn:microsoft.com/office/officeart/2005/8/layout/vList3"/>
    <dgm:cxn modelId="{72EBE8EB-F68D-4DF1-987E-78ABEE385BFE}" type="presParOf" srcId="{8C3E4AE0-4BC8-4F2C-85A6-36370560C059}" destId="{4AEBBDC1-CA5A-4E16-94C9-535A80D1587E}" srcOrd="0" destOrd="0" presId="urn:microsoft.com/office/officeart/2005/8/layout/vList3"/>
    <dgm:cxn modelId="{3F5FDEBC-BA47-42AA-82E0-B597B343BB67}" type="presParOf" srcId="{4AEBBDC1-CA5A-4E16-94C9-535A80D1587E}" destId="{5705DB0F-2A20-4C6B-AD4A-F0E2F5C2685E}" srcOrd="0" destOrd="0" presId="urn:microsoft.com/office/officeart/2005/8/layout/vList3"/>
    <dgm:cxn modelId="{05CC7943-514B-4162-A2DB-B839EE8485E6}" type="presParOf" srcId="{4AEBBDC1-CA5A-4E16-94C9-535A80D1587E}" destId="{8F71A55B-A935-470C-AB04-EF151B9DA1B2}" srcOrd="1" destOrd="0" presId="urn:microsoft.com/office/officeart/2005/8/layout/vList3"/>
    <dgm:cxn modelId="{17A19E4E-2D89-425D-8878-2FC98A700264}" type="presParOf" srcId="{8C3E4AE0-4BC8-4F2C-85A6-36370560C059}" destId="{50130411-37F2-4617-B9E7-A52104C46C44}" srcOrd="1" destOrd="0" presId="urn:microsoft.com/office/officeart/2005/8/layout/vList3"/>
    <dgm:cxn modelId="{0A6F2AAB-57B6-411F-A9F8-813BF70EA977}" type="presParOf" srcId="{8C3E4AE0-4BC8-4F2C-85A6-36370560C059}" destId="{DB11A70B-B1CE-4D35-9AE2-9DF514ABA303}" srcOrd="2" destOrd="0" presId="urn:microsoft.com/office/officeart/2005/8/layout/vList3"/>
    <dgm:cxn modelId="{32F6228C-02A4-4712-B0A5-344C18AD3E43}" type="presParOf" srcId="{DB11A70B-B1CE-4D35-9AE2-9DF514ABA303}" destId="{9063E00A-D5FB-41F6-B66A-4A22CE9DDEB5}" srcOrd="0" destOrd="0" presId="urn:microsoft.com/office/officeart/2005/8/layout/vList3"/>
    <dgm:cxn modelId="{1AF46F67-CE4F-4EA2-9B89-E38F8176F0C4}" type="presParOf" srcId="{DB11A70B-B1CE-4D35-9AE2-9DF514ABA303}" destId="{29D5C0A7-8B6E-4E02-9D00-FC523F2F2282}" srcOrd="1" destOrd="0" presId="urn:microsoft.com/office/officeart/2005/8/layout/vList3"/>
    <dgm:cxn modelId="{430F0B0A-38EF-49B4-8C43-D44250D7F60F}" type="presParOf" srcId="{8C3E4AE0-4BC8-4F2C-85A6-36370560C059}" destId="{FF39FE48-C169-40CE-9CCC-0BBF3E023BB1}" srcOrd="3" destOrd="0" presId="urn:microsoft.com/office/officeart/2005/8/layout/vList3"/>
    <dgm:cxn modelId="{13F535C8-CC5A-49A9-A3D8-BF231FCE881C}" type="presParOf" srcId="{8C3E4AE0-4BC8-4F2C-85A6-36370560C059}" destId="{58F8BC5F-8D65-4D77-9B47-8D02379A49BD}" srcOrd="4" destOrd="0" presId="urn:microsoft.com/office/officeart/2005/8/layout/vList3"/>
    <dgm:cxn modelId="{52AB0081-2902-4505-868A-BBBFFE74AE78}" type="presParOf" srcId="{58F8BC5F-8D65-4D77-9B47-8D02379A49BD}" destId="{B64863A2-2303-4F8B-8C26-8E7DCC42D695}" srcOrd="0" destOrd="0" presId="urn:microsoft.com/office/officeart/2005/8/layout/vList3"/>
    <dgm:cxn modelId="{E7965267-BC25-4727-8291-D59C4026F38C}" type="presParOf" srcId="{58F8BC5F-8D65-4D77-9B47-8D02379A49BD}" destId="{AB470F9B-3B8F-4AB8-967C-0035CEEFD89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71A55B-A935-470C-AB04-EF151B9DA1B2}">
      <dsp:nvSpPr>
        <dsp:cNvPr id="0" name=""/>
        <dsp:cNvSpPr/>
      </dsp:nvSpPr>
      <dsp:spPr>
        <a:xfrm rot="10800000">
          <a:off x="3129848" y="76"/>
          <a:ext cx="10774081" cy="1664305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3913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400" b="1" kern="1200" dirty="0" smtClean="0"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регионов России:  </a:t>
          </a:r>
          <a:r>
            <a:rPr lang="ru-RU" altLang="ru-RU" sz="2400" kern="1200" dirty="0" smtClean="0"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Санкт-Петербург, Архангельская, Мурманская, Ленинградская, Новгородская области, Республика Карелия, Псковская область, Республика Бурятия, Краснодарский край</a:t>
          </a:r>
          <a:r>
            <a:rPr lang="ru-RU" altLang="ru-RU" sz="2400" b="1" kern="1200" dirty="0" smtClean="0"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endParaRPr lang="ru-RU" sz="2400" kern="1200" dirty="0">
            <a:latin typeface="+mn-lt"/>
          </a:endParaRPr>
        </a:p>
      </dsp:txBody>
      <dsp:txXfrm rot="10800000">
        <a:off x="3545924" y="76"/>
        <a:ext cx="10358005" cy="1664305"/>
      </dsp:txXfrm>
    </dsp:sp>
    <dsp:sp modelId="{5705DB0F-2A20-4C6B-AD4A-F0E2F5C2685E}">
      <dsp:nvSpPr>
        <dsp:cNvPr id="0" name=""/>
        <dsp:cNvSpPr/>
      </dsp:nvSpPr>
      <dsp:spPr>
        <a:xfrm>
          <a:off x="2297696" y="76"/>
          <a:ext cx="1664305" cy="1664305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D5C0A7-8B6E-4E02-9D00-FC523F2F2282}">
      <dsp:nvSpPr>
        <dsp:cNvPr id="0" name=""/>
        <dsp:cNvSpPr/>
      </dsp:nvSpPr>
      <dsp:spPr>
        <a:xfrm rot="10800000">
          <a:off x="3129848" y="2116465"/>
          <a:ext cx="10774081" cy="1664305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3913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400" kern="1200" dirty="0" smtClean="0"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Медицинских информационных систем интегрированы с платформой</a:t>
          </a:r>
          <a:endParaRPr lang="ru-RU" altLang="ru-RU" sz="2400" kern="1200" dirty="0">
            <a:latin typeface="+mn-lt"/>
            <a:ea typeface="Verdana" panose="020B0604030504040204" pitchFamily="34" charset="0"/>
            <a:cs typeface="Verdana" panose="020B0604030504040204" pitchFamily="34" charset="0"/>
          </a:endParaRPr>
        </a:p>
      </dsp:txBody>
      <dsp:txXfrm rot="10800000">
        <a:off x="3545924" y="2116465"/>
        <a:ext cx="10358005" cy="1664305"/>
      </dsp:txXfrm>
    </dsp:sp>
    <dsp:sp modelId="{9063E00A-D5FB-41F6-B66A-4A22CE9DDEB5}">
      <dsp:nvSpPr>
        <dsp:cNvPr id="0" name=""/>
        <dsp:cNvSpPr/>
      </dsp:nvSpPr>
      <dsp:spPr>
        <a:xfrm>
          <a:off x="2160241" y="2152264"/>
          <a:ext cx="1664305" cy="1664305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470F9B-3B8F-4AB8-967C-0035CEEFD89A}">
      <dsp:nvSpPr>
        <dsp:cNvPr id="0" name=""/>
        <dsp:cNvSpPr/>
      </dsp:nvSpPr>
      <dsp:spPr>
        <a:xfrm rot="10800000">
          <a:off x="3129848" y="4232854"/>
          <a:ext cx="10774081" cy="1664305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3913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400" b="1" kern="1200" dirty="0" smtClean="0"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медицинских учреждений подключено к платформе</a:t>
          </a:r>
          <a:endParaRPr lang="ru-RU" altLang="ru-RU" sz="2400" kern="1200" dirty="0">
            <a:latin typeface="+mn-lt"/>
            <a:ea typeface="Verdana" panose="020B0604030504040204" pitchFamily="34" charset="0"/>
            <a:cs typeface="Verdana" panose="020B0604030504040204" pitchFamily="34" charset="0"/>
          </a:endParaRPr>
        </a:p>
      </dsp:txBody>
      <dsp:txXfrm rot="10800000">
        <a:off x="3545924" y="4232854"/>
        <a:ext cx="10358005" cy="1664305"/>
      </dsp:txXfrm>
    </dsp:sp>
    <dsp:sp modelId="{B64863A2-2303-4F8B-8C26-8E7DCC42D695}">
      <dsp:nvSpPr>
        <dsp:cNvPr id="0" name=""/>
        <dsp:cNvSpPr/>
      </dsp:nvSpPr>
      <dsp:spPr>
        <a:xfrm>
          <a:off x="2297696" y="4232854"/>
          <a:ext cx="1664305" cy="1664305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8B9DAC-996B-48A7-8699-E776AA9CAC9E}" type="datetimeFigureOut">
              <a:rPr lang="ru-RU" smtClean="0"/>
              <a:t>23.03.2016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B97F59-B14D-4B63-BB9A-464E773ABE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9924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0BF931-060D-482D-92EF-ACE2A215172A}" type="datetimeFigureOut">
              <a:rPr lang="ru-RU" smtClean="0"/>
              <a:t>23.03.2016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55D41-E577-4E14-8760-E7347584FB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521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55D41-E577-4E14-8760-E7347584FBC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5792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ИЭМК</a:t>
            </a:r>
            <a:r>
              <a:rPr lang="ru-RU" baseline="0" dirty="0" smtClean="0"/>
              <a:t> обеспечивает централизованное ведение регистра пациентов с учетом всех сложностей по сопоставлению и идентификации пациентов.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Данные обо всех пациентах хранятся в едином региональном хранилище ИЭМК в ЦОД на базе МИАЦ, комитета или другого оператора.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Протоколы</a:t>
            </a:r>
            <a:r>
              <a:rPr lang="ru-RU" baseline="0" dirty="0" smtClean="0"/>
              <a:t> информационного взаимодействия ИЭМК обеспечивают сбор и предоставление ЭПМЗ из МИС и в МИС согласно </a:t>
            </a:r>
            <a:r>
              <a:rPr lang="ru-RU" dirty="0" smtClean="0"/>
              <a:t>Случаев,</a:t>
            </a:r>
            <a:r>
              <a:rPr lang="ru-RU" baseline="0" dirty="0" smtClean="0"/>
              <a:t> обращений (эпизод), Медицинских записей и их элементов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aseline="0" dirty="0" smtClean="0"/>
          </a:p>
          <a:p>
            <a:r>
              <a:rPr lang="ru-RU" dirty="0" smtClean="0"/>
              <a:t>Из ИЭМК мы можем получать отчетность за период,</a:t>
            </a:r>
            <a:r>
              <a:rPr lang="ru-RU" baseline="0" dirty="0" smtClean="0"/>
              <a:t> при помощи либо специализированных средств по построению отчетов, </a:t>
            </a:r>
            <a:r>
              <a:rPr lang="en-US" baseline="0" dirty="0" smtClean="0"/>
              <a:t>BI </a:t>
            </a:r>
            <a:r>
              <a:rPr lang="ru-RU" baseline="0" dirty="0" smtClean="0"/>
              <a:t>систем, либо через выгрузку в удобный для обработки формат </a:t>
            </a:r>
            <a:r>
              <a:rPr lang="en-US" baseline="0" dirty="0" smtClean="0"/>
              <a:t>(excel, dbf </a:t>
            </a:r>
            <a:r>
              <a:rPr lang="ru-RU" baseline="0" dirty="0" smtClean="0"/>
              <a:t>и др.)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6397018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ИЭМК</a:t>
            </a:r>
            <a:r>
              <a:rPr lang="ru-RU" baseline="0" dirty="0" smtClean="0"/>
              <a:t> обеспечивает централизованное ведение регистра пациентов с учетом всех сложностей по сопоставлению и идентификации пациентов.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Данные обо всех пациентах хранятся в едином региональном хранилище ИЭМК в ЦОД на базе МИАЦ, комитета или другого оператора.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Протоколы</a:t>
            </a:r>
            <a:r>
              <a:rPr lang="ru-RU" baseline="0" dirty="0" smtClean="0"/>
              <a:t> информационного взаимодействия ИЭМК обеспечивают сбор и предоставление ЭПМЗ из МИС и в МИС согласно </a:t>
            </a:r>
            <a:r>
              <a:rPr lang="ru-RU" dirty="0" smtClean="0"/>
              <a:t>Случаев,</a:t>
            </a:r>
            <a:r>
              <a:rPr lang="ru-RU" baseline="0" dirty="0" smtClean="0"/>
              <a:t> обращений (эпизод), Медицинских записей и их элементов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aseline="0" dirty="0" smtClean="0"/>
          </a:p>
          <a:p>
            <a:r>
              <a:rPr lang="ru-RU" dirty="0" smtClean="0"/>
              <a:t>Из ИЭМК мы можем получать отчетность за период,</a:t>
            </a:r>
            <a:r>
              <a:rPr lang="ru-RU" baseline="0" dirty="0" smtClean="0"/>
              <a:t> при помощи либо специализированных средств по построению отчетов, </a:t>
            </a:r>
            <a:r>
              <a:rPr lang="en-US" baseline="0" dirty="0" smtClean="0"/>
              <a:t>BI </a:t>
            </a:r>
            <a:r>
              <a:rPr lang="ru-RU" baseline="0" dirty="0" smtClean="0"/>
              <a:t>систем, либо через выгрузку в удобный для обработки формат </a:t>
            </a:r>
            <a:r>
              <a:rPr lang="en-US" baseline="0" dirty="0" smtClean="0"/>
              <a:t>(excel, dbf </a:t>
            </a:r>
            <a:r>
              <a:rPr lang="ru-RU" baseline="0" dirty="0" smtClean="0"/>
              <a:t>и др.)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5658875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ИЭМК</a:t>
            </a:r>
            <a:r>
              <a:rPr lang="ru-RU" baseline="0" dirty="0" smtClean="0"/>
              <a:t> обеспечивает централизованное ведение регистра пациентов с учетом всех сложностей по сопоставлению и идентификации пациентов.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Данные обо всех пациентах хранятся в едином региональном хранилище ИЭМК в ЦОД на базе МИАЦ, комитета или другого оператора.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Протоколы</a:t>
            </a:r>
            <a:r>
              <a:rPr lang="ru-RU" baseline="0" dirty="0" smtClean="0"/>
              <a:t> информационного взаимодействия ИЭМК обеспечивают сбор и предоставление ЭПМЗ из МИС и в МИС согласно </a:t>
            </a:r>
            <a:r>
              <a:rPr lang="ru-RU" dirty="0" smtClean="0"/>
              <a:t>Случаев,</a:t>
            </a:r>
            <a:r>
              <a:rPr lang="ru-RU" baseline="0" dirty="0" smtClean="0"/>
              <a:t> обращений (эпизод), Медицинских записей и их элементов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aseline="0" dirty="0" smtClean="0"/>
          </a:p>
          <a:p>
            <a:r>
              <a:rPr lang="ru-RU" dirty="0" smtClean="0"/>
              <a:t>Из ИЭМК мы можем получать отчетность за период,</a:t>
            </a:r>
            <a:r>
              <a:rPr lang="ru-RU" baseline="0" dirty="0" smtClean="0"/>
              <a:t> при помощи либо специализированных средств по построению отчетов, </a:t>
            </a:r>
            <a:r>
              <a:rPr lang="en-US" baseline="0" dirty="0" smtClean="0"/>
              <a:t>BI </a:t>
            </a:r>
            <a:r>
              <a:rPr lang="ru-RU" baseline="0" dirty="0" smtClean="0"/>
              <a:t>систем, либо через выгрузку в удобный для обработки формат </a:t>
            </a:r>
            <a:r>
              <a:rPr lang="en-US" baseline="0" dirty="0" smtClean="0"/>
              <a:t>(excel, dbf </a:t>
            </a:r>
            <a:r>
              <a:rPr lang="ru-RU" baseline="0" dirty="0" smtClean="0"/>
              <a:t>и др.)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6585116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ИЭМК</a:t>
            </a:r>
            <a:r>
              <a:rPr lang="ru-RU" baseline="0" dirty="0" smtClean="0"/>
              <a:t> обеспечивает централизованное ведение регистра пациентов с учетом всех сложностей по сопоставлению и идентификации пациентов.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Данные обо всех пациентах хранятся в едином региональном хранилище ИЭМК в ЦОД на базе МИАЦ, комитета или другого оператора.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Протоколы</a:t>
            </a:r>
            <a:r>
              <a:rPr lang="ru-RU" baseline="0" dirty="0" smtClean="0"/>
              <a:t> информационного взаимодействия ИЭМК обеспечивают сбор и предоставление ЭПМЗ из МИС и в МИС согласно </a:t>
            </a:r>
            <a:r>
              <a:rPr lang="ru-RU" dirty="0" smtClean="0"/>
              <a:t>Случаев,</a:t>
            </a:r>
            <a:r>
              <a:rPr lang="ru-RU" baseline="0" dirty="0" smtClean="0"/>
              <a:t> обращений (эпизод), Медицинских записей и их элементов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aseline="0" dirty="0" smtClean="0"/>
          </a:p>
          <a:p>
            <a:r>
              <a:rPr lang="ru-RU" dirty="0" smtClean="0"/>
              <a:t>Из ИЭМК мы можем получать отчетность за период,</a:t>
            </a:r>
            <a:r>
              <a:rPr lang="ru-RU" baseline="0" dirty="0" smtClean="0"/>
              <a:t> при помощи либо специализированных средств по построению отчетов, </a:t>
            </a:r>
            <a:r>
              <a:rPr lang="en-US" baseline="0" dirty="0" smtClean="0"/>
              <a:t>BI </a:t>
            </a:r>
            <a:r>
              <a:rPr lang="ru-RU" baseline="0" dirty="0" smtClean="0"/>
              <a:t>систем, либо через выгрузку в удобный для обработки формат </a:t>
            </a:r>
            <a:r>
              <a:rPr lang="en-US" baseline="0" dirty="0" smtClean="0"/>
              <a:t>(excel, dbf </a:t>
            </a:r>
            <a:r>
              <a:rPr lang="ru-RU" baseline="0" dirty="0" smtClean="0"/>
              <a:t>и др.)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6784108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ИЭМК</a:t>
            </a:r>
            <a:r>
              <a:rPr lang="ru-RU" baseline="0" dirty="0" smtClean="0"/>
              <a:t> обеспечивает централизованное ведение регистра пациентов с учетом всех сложностей по сопоставлению и идентификации пациентов.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Данные обо всех пациентах хранятся в едином региональном хранилище ИЭМК в ЦОД на базе МИАЦ, комитета или другого оператора.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Протоколы</a:t>
            </a:r>
            <a:r>
              <a:rPr lang="ru-RU" baseline="0" dirty="0" smtClean="0"/>
              <a:t> информационного взаимодействия ИЭМК обеспечивают сбор и предоставление ЭПМЗ из МИС и в МИС согласно </a:t>
            </a:r>
            <a:r>
              <a:rPr lang="ru-RU" dirty="0" smtClean="0"/>
              <a:t>Случаев,</a:t>
            </a:r>
            <a:r>
              <a:rPr lang="ru-RU" baseline="0" dirty="0" smtClean="0"/>
              <a:t> обращений (эпизод), Медицинских записей и их элементов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aseline="0" dirty="0" smtClean="0"/>
          </a:p>
          <a:p>
            <a:r>
              <a:rPr lang="ru-RU" dirty="0" smtClean="0"/>
              <a:t>Из ИЭМК мы можем получать отчетность за период,</a:t>
            </a:r>
            <a:r>
              <a:rPr lang="ru-RU" baseline="0" dirty="0" smtClean="0"/>
              <a:t> при помощи либо специализированных средств по построению отчетов, </a:t>
            </a:r>
            <a:r>
              <a:rPr lang="en-US" baseline="0" dirty="0" smtClean="0"/>
              <a:t>BI </a:t>
            </a:r>
            <a:r>
              <a:rPr lang="ru-RU" baseline="0" dirty="0" smtClean="0"/>
              <a:t>систем, либо через выгрузку в удобный для обработки формат </a:t>
            </a:r>
            <a:r>
              <a:rPr lang="en-US" baseline="0" dirty="0" smtClean="0"/>
              <a:t>(excel, dbf </a:t>
            </a:r>
            <a:r>
              <a:rPr lang="ru-RU" baseline="0" dirty="0" smtClean="0"/>
              <a:t>и др.)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3044908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ИЭМК</a:t>
            </a:r>
            <a:r>
              <a:rPr lang="ru-RU" baseline="0" dirty="0" smtClean="0"/>
              <a:t> обеспечивает централизованное ведение регистра пациентов с учетом всех сложностей по сопоставлению и идентификации пациентов.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Данные обо всех пациентах хранятся в едином региональном хранилище ИЭМК в ЦОД на базе МИАЦ, комитета или другого оператора.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Протоколы</a:t>
            </a:r>
            <a:r>
              <a:rPr lang="ru-RU" baseline="0" dirty="0" smtClean="0"/>
              <a:t> информационного взаимодействия ИЭМК обеспечивают сбор и предоставление ЭПМЗ из МИС и в МИС согласно </a:t>
            </a:r>
            <a:r>
              <a:rPr lang="ru-RU" dirty="0" smtClean="0"/>
              <a:t>Случаев,</a:t>
            </a:r>
            <a:r>
              <a:rPr lang="ru-RU" baseline="0" dirty="0" smtClean="0"/>
              <a:t> обращений (эпизод), Медицинских записей и их элементов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aseline="0" dirty="0" smtClean="0"/>
          </a:p>
          <a:p>
            <a:r>
              <a:rPr lang="ru-RU" dirty="0" smtClean="0"/>
              <a:t>Из ИЭМК мы можем получать отчетность за период,</a:t>
            </a:r>
            <a:r>
              <a:rPr lang="ru-RU" baseline="0" dirty="0" smtClean="0"/>
              <a:t> при помощи либо специализированных средств по построению отчетов, </a:t>
            </a:r>
            <a:r>
              <a:rPr lang="en-US" baseline="0" dirty="0" smtClean="0"/>
              <a:t>BI </a:t>
            </a:r>
            <a:r>
              <a:rPr lang="ru-RU" baseline="0" dirty="0" smtClean="0"/>
              <a:t>систем, либо через выгрузку в удобный для обработки формат </a:t>
            </a:r>
            <a:r>
              <a:rPr lang="en-US" baseline="0" dirty="0" smtClean="0"/>
              <a:t>(excel, dbf </a:t>
            </a:r>
            <a:r>
              <a:rPr lang="ru-RU" baseline="0" dirty="0" smtClean="0"/>
              <a:t>и др.)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0595496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55D41-E577-4E14-8760-E7347584FBCC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531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ИЭМК</a:t>
            </a:r>
            <a:r>
              <a:rPr lang="ru-RU" baseline="0" dirty="0" smtClean="0"/>
              <a:t> обеспечивает централизованное ведение регистра пациентов с учетом всех сложностей по сопоставлению и идентификации пациентов.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Данные обо всех пациентах хранятся в едином региональном хранилище ИЭМК в ЦОД на базе МИАЦ, комитета или другого оператора.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Протоколы</a:t>
            </a:r>
            <a:r>
              <a:rPr lang="ru-RU" baseline="0" dirty="0" smtClean="0"/>
              <a:t> информационного взаимодействия ИЭМК обеспечивают сбор и предоставление ЭПМЗ из МИС и в МИС согласно </a:t>
            </a:r>
            <a:r>
              <a:rPr lang="ru-RU" dirty="0" smtClean="0"/>
              <a:t>Случаев,</a:t>
            </a:r>
            <a:r>
              <a:rPr lang="ru-RU" baseline="0" dirty="0" smtClean="0"/>
              <a:t> обращений (эпизод), Медицинских записей и их элементов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aseline="0" dirty="0" smtClean="0"/>
          </a:p>
          <a:p>
            <a:r>
              <a:rPr lang="ru-RU" dirty="0" smtClean="0"/>
              <a:t>Из ИЭМК мы можем получать отчетность за период,</a:t>
            </a:r>
            <a:r>
              <a:rPr lang="ru-RU" baseline="0" dirty="0" smtClean="0"/>
              <a:t> при помощи либо специализированных средств по построению отчетов, </a:t>
            </a:r>
            <a:r>
              <a:rPr lang="en-US" baseline="0" dirty="0" smtClean="0"/>
              <a:t>BI </a:t>
            </a:r>
            <a:r>
              <a:rPr lang="ru-RU" baseline="0" dirty="0" smtClean="0"/>
              <a:t>систем, либо через выгрузку в удобный для обработки формат </a:t>
            </a:r>
            <a:r>
              <a:rPr lang="en-US" baseline="0" dirty="0" smtClean="0"/>
              <a:t>(excel, dbf </a:t>
            </a:r>
            <a:r>
              <a:rPr lang="ru-RU" baseline="0" dirty="0" smtClean="0"/>
              <a:t>и др.)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1073874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55D41-E577-4E14-8760-E7347584FBC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7809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55D41-E577-4E14-8760-E7347584FBC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9881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073A4C-7DAE-4D25-92CA-08BEFADE4E6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056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ИЭМК</a:t>
            </a:r>
            <a:r>
              <a:rPr lang="ru-RU" baseline="0" dirty="0" smtClean="0"/>
              <a:t> обеспечивает централизованное ведение регистра пациентов с учетом всех сложностей по сопоставлению и идентификации пациентов.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Данные обо всех пациентах хранятся в едином региональном хранилище ИЭМК в ЦОД на базе МИАЦ, комитета или другого оператора.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Протоколы</a:t>
            </a:r>
            <a:r>
              <a:rPr lang="ru-RU" baseline="0" dirty="0" smtClean="0"/>
              <a:t> информационного взаимодействия ИЭМК обеспечивают сбор и предоставление ЭПМЗ из МИС и в МИС согласно </a:t>
            </a:r>
            <a:r>
              <a:rPr lang="ru-RU" dirty="0" smtClean="0"/>
              <a:t>Случаев,</a:t>
            </a:r>
            <a:r>
              <a:rPr lang="ru-RU" baseline="0" dirty="0" smtClean="0"/>
              <a:t> обращений (эпизод), Медицинских записей и их элементов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aseline="0" dirty="0" smtClean="0"/>
          </a:p>
          <a:p>
            <a:r>
              <a:rPr lang="ru-RU" dirty="0" smtClean="0"/>
              <a:t>Из ИЭМК мы можем получать отчетность за период,</a:t>
            </a:r>
            <a:r>
              <a:rPr lang="ru-RU" baseline="0" dirty="0" smtClean="0"/>
              <a:t> при помощи либо специализированных средств по построению отчетов, </a:t>
            </a:r>
            <a:r>
              <a:rPr lang="en-US" baseline="0" dirty="0" smtClean="0"/>
              <a:t>BI </a:t>
            </a:r>
            <a:r>
              <a:rPr lang="ru-RU" baseline="0" dirty="0" smtClean="0"/>
              <a:t>систем, либо через выгрузку в удобный для обработки формат </a:t>
            </a:r>
            <a:r>
              <a:rPr lang="en-US" baseline="0" dirty="0" smtClean="0"/>
              <a:t>(excel, dbf </a:t>
            </a:r>
            <a:r>
              <a:rPr lang="ru-RU" baseline="0" dirty="0" smtClean="0"/>
              <a:t>и др.)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8219004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ИЭМК</a:t>
            </a:r>
            <a:r>
              <a:rPr lang="ru-RU" baseline="0" dirty="0" smtClean="0"/>
              <a:t> обеспечивает централизованное ведение регистра пациентов с учетом всех сложностей по сопоставлению и идентификации пациентов.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Данные обо всех пациентах хранятся в едином региональном хранилище ИЭМК в ЦОД на базе МИАЦ, комитета или другого оператора.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Протоколы</a:t>
            </a:r>
            <a:r>
              <a:rPr lang="ru-RU" baseline="0" dirty="0" smtClean="0"/>
              <a:t> информационного взаимодействия ИЭМК обеспечивают сбор и предоставление ЭПМЗ из МИС и в МИС согласно </a:t>
            </a:r>
            <a:r>
              <a:rPr lang="ru-RU" dirty="0" smtClean="0"/>
              <a:t>Случаев,</a:t>
            </a:r>
            <a:r>
              <a:rPr lang="ru-RU" baseline="0" dirty="0" smtClean="0"/>
              <a:t> обращений (эпизод), Медицинских записей и их элементов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aseline="0" dirty="0" smtClean="0"/>
          </a:p>
          <a:p>
            <a:r>
              <a:rPr lang="ru-RU" dirty="0" smtClean="0"/>
              <a:t>Из ИЭМК мы можем получать отчетность за период,</a:t>
            </a:r>
            <a:r>
              <a:rPr lang="ru-RU" baseline="0" dirty="0" smtClean="0"/>
              <a:t> при помощи либо специализированных средств по построению отчетов, </a:t>
            </a:r>
            <a:r>
              <a:rPr lang="en-US" baseline="0" dirty="0" smtClean="0"/>
              <a:t>BI </a:t>
            </a:r>
            <a:r>
              <a:rPr lang="ru-RU" baseline="0" dirty="0" smtClean="0"/>
              <a:t>систем, либо через выгрузку в удобный для обработки формат </a:t>
            </a:r>
            <a:r>
              <a:rPr lang="en-US" baseline="0" dirty="0" smtClean="0"/>
              <a:t>(excel, dbf </a:t>
            </a:r>
            <a:r>
              <a:rPr lang="ru-RU" baseline="0" dirty="0" smtClean="0"/>
              <a:t>и др.)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8902072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073A4C-7DAE-4D25-92CA-08BEFADE4E6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30661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ИЭМК</a:t>
            </a:r>
            <a:r>
              <a:rPr lang="ru-RU" baseline="0" dirty="0" smtClean="0"/>
              <a:t> обеспечивает централизованное ведение регистра пациентов с учетом всех сложностей по сопоставлению и идентификации пациентов.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Данные обо всех пациентах хранятся в едином региональном хранилище ИЭМК в ЦОД на базе МИАЦ, комитета или другого оператора.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Протоколы</a:t>
            </a:r>
            <a:r>
              <a:rPr lang="ru-RU" baseline="0" dirty="0" smtClean="0"/>
              <a:t> информационного взаимодействия ИЭМК обеспечивают сбор и предоставление ЭПМЗ из МИС и в МИС согласно </a:t>
            </a:r>
            <a:r>
              <a:rPr lang="ru-RU" dirty="0" smtClean="0"/>
              <a:t>Случаев,</a:t>
            </a:r>
            <a:r>
              <a:rPr lang="ru-RU" baseline="0" dirty="0" smtClean="0"/>
              <a:t> обращений (эпизод), Медицинских записей и их элементов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aseline="0" dirty="0" smtClean="0"/>
          </a:p>
          <a:p>
            <a:r>
              <a:rPr lang="ru-RU" dirty="0" smtClean="0"/>
              <a:t>Из ИЭМК мы можем получать отчетность за период,</a:t>
            </a:r>
            <a:r>
              <a:rPr lang="ru-RU" baseline="0" dirty="0" smtClean="0"/>
              <a:t> при помощи либо специализированных средств по построению отчетов, </a:t>
            </a:r>
            <a:r>
              <a:rPr lang="en-US" baseline="0" dirty="0" smtClean="0"/>
              <a:t>BI </a:t>
            </a:r>
            <a:r>
              <a:rPr lang="ru-RU" baseline="0" dirty="0" smtClean="0"/>
              <a:t>систем, либо через выгрузку в удобный для обработки формат </a:t>
            </a:r>
            <a:r>
              <a:rPr lang="en-US" baseline="0" dirty="0" smtClean="0"/>
              <a:t>(excel, dbf </a:t>
            </a:r>
            <a:r>
              <a:rPr lang="ru-RU" baseline="0" dirty="0" smtClean="0"/>
              <a:t>и др.)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802372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25736" y="576064"/>
            <a:ext cx="12169352" cy="1276400"/>
          </a:xfrm>
        </p:spPr>
        <p:txBody>
          <a:bodyPr/>
          <a:lstStyle>
            <a:lvl1pPr marL="42863" indent="-42863"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400" b="1" kern="1200" baseline="0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  <a:sym typeface="Gill Sans" pitchFamily="-84" charset="0"/>
              </a:defRPr>
            </a:lvl1pPr>
          </a:lstStyle>
          <a:p>
            <a:r>
              <a:rPr lang="ru-RU" dirty="0" smtClean="0"/>
              <a:t>Заголовок</a:t>
            </a:r>
            <a:endParaRPr lang="en-US" dirty="0"/>
          </a:p>
        </p:txBody>
      </p:sp>
      <p:cxnSp>
        <p:nvCxnSpPr>
          <p:cNvPr id="5" name="Прямая соединительная линия 4"/>
          <p:cNvCxnSpPr/>
          <p:nvPr userDrawn="1"/>
        </p:nvCxnSpPr>
        <p:spPr bwMode="auto">
          <a:xfrm>
            <a:off x="598488" y="1852464"/>
            <a:ext cx="12169352" cy="0"/>
          </a:xfrm>
          <a:prstGeom prst="line">
            <a:avLst/>
          </a:prstGeom>
          <a:solidFill>
            <a:srgbClr val="000000"/>
          </a:solidFill>
          <a:ln w="34925" cap="flat" cmpd="sng" algn="ctr">
            <a:solidFill>
              <a:srgbClr val="1DAA8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0847608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296033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019400" y="628328"/>
            <a:ext cx="11953328" cy="1276400"/>
          </a:xfrm>
        </p:spPr>
        <p:txBody>
          <a:bodyPr/>
          <a:lstStyle>
            <a:lvl1pPr marL="42863" indent="-42863"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400" b="1" u="none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  <a:sym typeface="Gill Sans" pitchFamily="-8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Rectangle 1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1034104" y="3004592"/>
            <a:ext cx="43180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2800"/>
            </a:lvl1pPr>
            <a:lvl2pPr marL="800100" indent="-342900">
              <a:buFont typeface="Wingdings" panose="05000000000000000000" pitchFamily="2" charset="2"/>
              <a:buChar char="§"/>
              <a:defRPr/>
            </a:lvl2pPr>
            <a:lvl3pPr>
              <a:defRPr/>
            </a:lvl3pPr>
          </a:lstStyle>
          <a:p>
            <a:pPr lvl="0"/>
            <a:r>
              <a:rPr lang="ru-RU" altLang="ru-RU" dirty="0" smtClean="0">
                <a:sym typeface="Thonburi" pitchFamily="-84" charset="0"/>
              </a:rPr>
              <a:t>Образец текста</a:t>
            </a:r>
          </a:p>
          <a:p>
            <a:pPr lvl="1"/>
            <a:r>
              <a:rPr lang="ru-RU" altLang="ru-RU" dirty="0" smtClean="0">
                <a:sym typeface="Thonburi" pitchFamily="-84" charset="0"/>
              </a:rPr>
              <a:t>Второй уровень</a:t>
            </a:r>
          </a:p>
          <a:p>
            <a:pPr lvl="2"/>
            <a:r>
              <a:rPr lang="ru-RU" altLang="ru-RU" dirty="0" smtClean="0">
                <a:sym typeface="Thonburi" pitchFamily="-84" charset="0"/>
              </a:rPr>
              <a:t>- Третий уровень</a:t>
            </a:r>
          </a:p>
          <a:p>
            <a:pPr lvl="3"/>
            <a:r>
              <a:rPr lang="ru-RU" altLang="ru-RU" dirty="0" smtClean="0">
                <a:sym typeface="Thonburi" pitchFamily="-84" charset="0"/>
              </a:rPr>
              <a:t>Четвертый уровень</a:t>
            </a:r>
          </a:p>
          <a:p>
            <a:pPr lvl="4"/>
            <a:r>
              <a:rPr lang="ru-RU" altLang="ru-RU" dirty="0" smtClean="0">
                <a:sym typeface="Thonburi" pitchFamily="-84" charset="0"/>
              </a:rPr>
              <a:t>Пятый уровень</a:t>
            </a:r>
            <a:endParaRPr lang="en-US" altLang="ru-RU" dirty="0" smtClean="0">
              <a:sym typeface="Thonburi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35035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1">
                <a:solidFill>
                  <a:srgbClr val="514346"/>
                </a:solidFill>
                <a:latin typeface="Thonburi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 marL="800100" indent="-342900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lvl2pPr>
            <a:lvl3pPr marL="1257300" indent="-342900">
              <a:buFont typeface="Verdana" panose="020B0604030504040204" pitchFamily="34" charset="0"/>
              <a:buChar char="−"/>
              <a:defRPr/>
            </a:lvl3pPr>
            <a:lvl4pPr>
              <a:defRPr i="0"/>
            </a:lvl4pPr>
            <a:lvl5pPr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4637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>
                <a:latin typeface="+mj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800">
                <a:latin typeface="+mn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08045565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7200" b="1">
                <a:latin typeface="+mj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38504" y="5981700"/>
            <a:ext cx="2082800" cy="3771900"/>
          </a:xfrm>
        </p:spPr>
        <p:txBody>
          <a:bodyPr/>
          <a:lstStyle>
            <a:lvl1pPr>
              <a:defRPr sz="28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73704" y="5981700"/>
            <a:ext cx="2082800" cy="3771900"/>
          </a:xfrm>
        </p:spPr>
        <p:txBody>
          <a:bodyPr/>
          <a:lstStyle>
            <a:lvl1pPr>
              <a:defRPr sz="28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840431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 sz="60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+mn-lt"/>
              </a:defRPr>
            </a:lvl1pPr>
            <a:lvl2pPr marL="800100" indent="-342900">
              <a:buClr>
                <a:schemeClr val="accent3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200150" indent="-285750">
              <a:buFontTx/>
              <a:buChar char="−"/>
              <a:defRPr sz="1800">
                <a:solidFill>
                  <a:schemeClr val="tx1"/>
                </a:solidFill>
                <a:latin typeface="+mn-lt"/>
              </a:defRPr>
            </a:lvl3pPr>
            <a:lvl4pPr>
              <a:defRPr sz="1600">
                <a:solidFill>
                  <a:schemeClr val="tx1"/>
                </a:solidFill>
                <a:latin typeface="+mn-lt"/>
              </a:defRPr>
            </a:lvl4pPr>
            <a:lvl5pPr>
              <a:defRPr sz="1600">
                <a:solidFill>
                  <a:schemeClr val="tx1"/>
                </a:solidFill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+mn-lt"/>
              </a:defRPr>
            </a:lvl1pPr>
            <a:lvl2pPr>
              <a:defRPr sz="2000">
                <a:solidFill>
                  <a:schemeClr val="tx1"/>
                </a:solidFill>
                <a:latin typeface="+mn-lt"/>
              </a:defRPr>
            </a:lvl2pPr>
            <a:lvl3pPr>
              <a:defRPr sz="1800">
                <a:solidFill>
                  <a:schemeClr val="tx1"/>
                </a:solidFill>
                <a:latin typeface="+mn-lt"/>
              </a:defRPr>
            </a:lvl3pPr>
            <a:lvl4pPr>
              <a:defRPr sz="1600">
                <a:solidFill>
                  <a:schemeClr val="tx1"/>
                </a:solidFill>
                <a:latin typeface="+mn-lt"/>
              </a:defRPr>
            </a:lvl4pPr>
            <a:lvl5pPr>
              <a:defRPr sz="1600">
                <a:solidFill>
                  <a:schemeClr val="tx1"/>
                </a:solidFill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360533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631951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87498295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>
                <a:sym typeface="Thonburi" charset="0"/>
              </a:rPr>
              <a:t>Вставка рисунка</a:t>
            </a:r>
            <a:endParaRPr lang="en-US" noProof="0" smtClean="0">
              <a:sym typeface="Thonburi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69983141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43214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Rectangle 1"/>
          <p:cNvSpPr>
            <a:spLocks/>
          </p:cNvSpPr>
          <p:nvPr userDrawn="1"/>
        </p:nvSpPr>
        <p:spPr bwMode="auto">
          <a:xfrm>
            <a:off x="7438500" y="5236840"/>
            <a:ext cx="4292600" cy="215900"/>
          </a:xfrm>
          <a:prstGeom prst="rect">
            <a:avLst/>
          </a:prstGeom>
          <a:solidFill>
            <a:srgbClr val="1DAA8C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11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>
              <a:defRPr sz="11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>
              <a:defRPr sz="11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>
              <a:defRPr sz="11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>
              <a:defRPr sz="11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eaLnBrk="1" hangingPunct="1"/>
            <a:endParaRPr lang="ru-RU" altLang="ru-RU">
              <a:latin typeface="Gill Sans"/>
            </a:endParaRPr>
          </a:p>
        </p:txBody>
      </p:sp>
      <p:sp>
        <p:nvSpPr>
          <p:cNvPr id="6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7438500" y="5749280"/>
            <a:ext cx="43180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dirty="0" smtClean="0">
                <a:sym typeface="Thonburi" pitchFamily="-84" charset="0"/>
              </a:rPr>
              <a:t>Click to edit Master text styles</a:t>
            </a:r>
          </a:p>
          <a:p>
            <a:pPr lvl="1"/>
            <a:r>
              <a:rPr lang="en-US" altLang="ru-RU" dirty="0" smtClean="0">
                <a:sym typeface="Thonburi" pitchFamily="-84" charset="0"/>
              </a:rPr>
              <a:t>Second level</a:t>
            </a:r>
          </a:p>
          <a:p>
            <a:pPr lvl="2"/>
            <a:r>
              <a:rPr lang="en-US" altLang="ru-RU" dirty="0" smtClean="0">
                <a:sym typeface="Thonburi" pitchFamily="-84" charset="0"/>
              </a:rPr>
              <a:t>Third level</a:t>
            </a:r>
          </a:p>
          <a:p>
            <a:pPr lvl="3"/>
            <a:r>
              <a:rPr lang="en-US" altLang="ru-RU" dirty="0" smtClean="0">
                <a:sym typeface="Thonburi" pitchFamily="-84" charset="0"/>
              </a:rPr>
              <a:t>Fourth level</a:t>
            </a:r>
          </a:p>
          <a:p>
            <a:pPr lvl="4"/>
            <a:r>
              <a:rPr lang="en-US" altLang="ru-RU" dirty="0" smtClean="0">
                <a:sym typeface="Thonburi" pitchFamily="-84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90853513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0"/>
            <a:ext cx="2616200" cy="9753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0"/>
            <a:ext cx="7696200" cy="9753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94392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2739847"/>
            <a:ext cx="11055350" cy="2090737"/>
          </a:xfrm>
        </p:spPr>
        <p:txBody>
          <a:bodyPr/>
          <a:lstStyle>
            <a:lvl1pPr marL="42863" indent="-42863" algn="ctr" rtl="0" eaLnBrk="0" fontAlgn="base" hangingPunct="0">
              <a:spcBef>
                <a:spcPct val="0"/>
              </a:spcBef>
              <a:spcAft>
                <a:spcPct val="0"/>
              </a:spcAft>
              <a:defRPr lang="en-US" sz="4800" b="1" kern="1200" dirty="0">
                <a:solidFill>
                  <a:srgbClr val="1DAA8C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  <a:sym typeface="Gill Sans" pitchFamily="-84" charset="0"/>
              </a:defRPr>
            </a:lvl1pPr>
          </a:lstStyle>
          <a:p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title</a:t>
            </a:r>
            <a:r>
              <a:rPr lang="ru-RU" dirty="0" smtClean="0"/>
              <a:t> </a:t>
            </a:r>
            <a:r>
              <a:rPr lang="ru-RU" dirty="0" err="1" smtClean="0"/>
              <a:t>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 sz="3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subtitle</a:t>
            </a:r>
            <a:r>
              <a:rPr lang="ru-RU" dirty="0" smtClean="0"/>
              <a:t> </a:t>
            </a:r>
            <a:r>
              <a:rPr lang="ru-RU" dirty="0" err="1" smtClean="0"/>
              <a:t>style</a:t>
            </a:r>
            <a:endParaRPr lang="en-US" dirty="0"/>
          </a:p>
        </p:txBody>
      </p:sp>
      <p:cxnSp>
        <p:nvCxnSpPr>
          <p:cNvPr id="5" name="Прямая соединительная линия 4"/>
          <p:cNvCxnSpPr/>
          <p:nvPr userDrawn="1"/>
        </p:nvCxnSpPr>
        <p:spPr bwMode="auto">
          <a:xfrm flipV="1">
            <a:off x="981485" y="5033784"/>
            <a:ext cx="11880850" cy="87491"/>
          </a:xfrm>
          <a:prstGeom prst="line">
            <a:avLst/>
          </a:prstGeom>
          <a:solidFill>
            <a:srgbClr val="000000"/>
          </a:solidFill>
          <a:ln w="34925" cap="flat" cmpd="sng" algn="ctr">
            <a:solidFill>
              <a:srgbClr val="1DAA8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05318312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434210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1"/>
            </a:lvl1pPr>
          </a:lstStyle>
          <a:p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title</a:t>
            </a:r>
            <a:r>
              <a:rPr lang="ru-RU" dirty="0" smtClean="0"/>
              <a:t> </a:t>
            </a:r>
            <a:r>
              <a:rPr lang="ru-RU" dirty="0" err="1" smtClean="0"/>
              <a:t>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800100" indent="-342900">
              <a:buClr>
                <a:srgbClr val="1DAA8C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257300" indent="-342900">
              <a:buFontTx/>
              <a:buChar char="−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text</a:t>
            </a:r>
            <a:r>
              <a:rPr lang="ru-RU" dirty="0" smtClean="0"/>
              <a:t> </a:t>
            </a:r>
            <a:r>
              <a:rPr lang="ru-RU" dirty="0" err="1" smtClean="0"/>
              <a:t>styles</a:t>
            </a:r>
            <a:endParaRPr lang="ru-RU" dirty="0" smtClean="0"/>
          </a:p>
          <a:p>
            <a:pPr lvl="1"/>
            <a:r>
              <a:rPr lang="ru-RU" dirty="0" err="1" smtClean="0"/>
              <a:t>Second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ru-RU" dirty="0" smtClean="0"/>
          </a:p>
          <a:p>
            <a:pPr lvl="2"/>
            <a:r>
              <a:rPr lang="ru-RU" dirty="0" err="1" smtClean="0"/>
              <a:t>Third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ru-RU" dirty="0" smtClean="0"/>
          </a:p>
          <a:p>
            <a:pPr lvl="3"/>
            <a:r>
              <a:rPr lang="ru-RU" dirty="0" err="1" smtClean="0"/>
              <a:t>Fourth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ru-RU" dirty="0" smtClean="0"/>
          </a:p>
          <a:p>
            <a:pPr lvl="4"/>
            <a:r>
              <a:rPr lang="ru-RU" dirty="0" err="1" smtClean="0"/>
              <a:t>Fifth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55460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title</a:t>
            </a:r>
            <a:r>
              <a:rPr lang="ru-RU" dirty="0" smtClean="0"/>
              <a:t> </a:t>
            </a:r>
            <a:r>
              <a:rPr lang="ru-RU" dirty="0" err="1" smtClean="0"/>
              <a:t>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text</a:t>
            </a:r>
            <a:r>
              <a:rPr lang="ru-RU" dirty="0" smtClean="0"/>
              <a:t> </a:t>
            </a:r>
            <a:r>
              <a:rPr lang="ru-RU" dirty="0" err="1" smtClean="0"/>
              <a:t>styles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23027342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title</a:t>
            </a:r>
            <a:r>
              <a:rPr lang="ru-RU" dirty="0" smtClean="0"/>
              <a:t> </a:t>
            </a:r>
            <a:r>
              <a:rPr lang="ru-RU" dirty="0" err="1" smtClean="0"/>
              <a:t>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95558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1270000" y="0"/>
            <a:ext cx="10464800" cy="494030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6400"/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6400" b="1">
                <a:solidFill>
                  <a:srgbClr val="606060"/>
                </a:solidFill>
                <a:uFill>
                  <a:solidFill>
                    <a:srgbClr val="606060"/>
                  </a:solidFill>
                </a:uFill>
              </a:rPr>
              <a:t>Текст заголовка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7416800" y="5981700"/>
            <a:ext cx="4318000" cy="3771900"/>
          </a:xfrm>
          <a:prstGeom prst="rect">
            <a:avLst/>
          </a:prstGeom>
        </p:spPr>
        <p:txBody>
          <a:bodyPr lIns="0" tIns="0" rIns="0" bIns="0" anchor="t"/>
          <a:lstStyle>
            <a:lvl1pPr marL="368300" indent="-368300">
              <a:spcBef>
                <a:spcPts val="0"/>
              </a:spcBef>
              <a:buClrTx/>
              <a:buSzTx/>
              <a:buFontTx/>
              <a:buNone/>
              <a:defRPr sz="2200"/>
            </a:lvl1pPr>
            <a:lvl2pPr marL="792480" indent="-309880">
              <a:spcBef>
                <a:spcPts val="0"/>
              </a:spcBef>
              <a:buClrTx/>
              <a:buSzTx/>
              <a:buFontTx/>
              <a:buNone/>
              <a:defRPr sz="2200"/>
            </a:lvl2pPr>
            <a:lvl3pPr marL="1219200" indent="-241300">
              <a:spcBef>
                <a:spcPts val="0"/>
              </a:spcBef>
              <a:buClrTx/>
              <a:buSzTx/>
              <a:buFontTx/>
              <a:buNone/>
              <a:defRPr sz="2200"/>
            </a:lvl3pPr>
            <a:lvl4pPr marL="1701800" indent="-241300">
              <a:spcBef>
                <a:spcPts val="0"/>
              </a:spcBef>
              <a:buClrTx/>
              <a:buSzTx/>
              <a:buFontTx/>
              <a:buNone/>
              <a:defRPr sz="2200"/>
            </a:lvl4pPr>
            <a:lvl5pPr marL="2197100" indent="-241300">
              <a:spcBef>
                <a:spcPts val="0"/>
              </a:spcBef>
              <a:buClrTx/>
              <a:buSzTx/>
              <a:buFontTx/>
              <a:buNone/>
              <a:defRPr sz="2200"/>
            </a:lvl5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2200">
                <a:solidFill>
                  <a:srgbClr val="606060"/>
                </a:solidFill>
                <a:uFill>
                  <a:solidFill>
                    <a:srgbClr val="606060"/>
                  </a:solidFill>
                </a:uFill>
              </a:rPr>
              <a:t>Уровень текста 1</a:t>
            </a: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sz="2200">
                <a:solidFill>
                  <a:srgbClr val="606060"/>
                </a:solidFill>
                <a:uFill>
                  <a:solidFill>
                    <a:srgbClr val="606060"/>
                  </a:solidFill>
                </a:uFill>
              </a:rPr>
              <a:t>Уровень текста 2</a:t>
            </a:r>
          </a:p>
          <a:p>
            <a:pPr lvl="2">
              <a:defRPr sz="1800">
                <a:solidFill>
                  <a:srgbClr val="000000"/>
                </a:solidFill>
                <a:uFillTx/>
              </a:defRPr>
            </a:pPr>
            <a:r>
              <a:rPr sz="2200">
                <a:solidFill>
                  <a:srgbClr val="606060"/>
                </a:solidFill>
                <a:uFill>
                  <a:solidFill>
                    <a:srgbClr val="606060"/>
                  </a:solidFill>
                </a:uFill>
              </a:rPr>
              <a:t>Уровень текста 3</a:t>
            </a:r>
          </a:p>
          <a:p>
            <a:pPr lvl="3">
              <a:defRPr sz="1800">
                <a:solidFill>
                  <a:srgbClr val="000000"/>
                </a:solidFill>
                <a:uFillTx/>
              </a:defRPr>
            </a:pPr>
            <a:r>
              <a:rPr sz="2200">
                <a:solidFill>
                  <a:srgbClr val="606060"/>
                </a:solidFill>
                <a:uFill>
                  <a:solidFill>
                    <a:srgbClr val="606060"/>
                  </a:solidFill>
                </a:uFill>
              </a:rPr>
              <a:t>Уровень текста 4</a:t>
            </a:r>
          </a:p>
          <a:p>
            <a:pPr lvl="4">
              <a:defRPr sz="1800">
                <a:solidFill>
                  <a:srgbClr val="000000"/>
                </a:solidFill>
                <a:uFillTx/>
              </a:defRPr>
            </a:pPr>
            <a:r>
              <a:rPr sz="2200">
                <a:solidFill>
                  <a:srgbClr val="606060"/>
                </a:solidFill>
                <a:uFill>
                  <a:solidFill>
                    <a:srgbClr val="606060"/>
                  </a:solidFill>
                </a:uFill>
              </a:rPr>
              <a:t>Уровень текста 5</a:t>
            </a:r>
          </a:p>
        </p:txBody>
      </p:sp>
    </p:spTree>
    <p:extLst>
      <p:ext uri="{BB962C8B-B14F-4D97-AF65-F5344CB8AC3E}">
        <p14:creationId xmlns:p14="http://schemas.microsoft.com/office/powerpoint/2010/main" val="2525076068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>
            <a:lvl1pPr marL="42863" indent="-42863"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600" b="1" kern="1200" dirty="0">
                <a:solidFill>
                  <a:srgbClr val="1DAA8C"/>
                </a:solidFill>
                <a:latin typeface="Gill Sans"/>
                <a:ea typeface="Verdana" panose="020B0604030504040204" pitchFamily="34" charset="0"/>
                <a:cs typeface="Verdana" panose="020B0604030504040204" pitchFamily="34" charset="0"/>
                <a:sym typeface="Gill Sans" pitchFamily="-8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>
                <a:latin typeface="+mj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cxnSp>
        <p:nvCxnSpPr>
          <p:cNvPr id="5" name="Прямая соединительная линия 4"/>
          <p:cNvCxnSpPr/>
          <p:nvPr/>
        </p:nvCxnSpPr>
        <p:spPr bwMode="auto">
          <a:xfrm flipV="1">
            <a:off x="981485" y="5033784"/>
            <a:ext cx="11880850" cy="87491"/>
          </a:xfrm>
          <a:prstGeom prst="line">
            <a:avLst/>
          </a:prstGeom>
          <a:solidFill>
            <a:srgbClr val="000000"/>
          </a:solidFill>
          <a:ln w="34925" cap="flat" cmpd="sng" algn="ctr">
            <a:solidFill>
              <a:srgbClr val="1DAA8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22952971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16800" y="5981700"/>
            <a:ext cx="43180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dirty="0" smtClean="0">
                <a:sym typeface="Thonburi" pitchFamily="-84" charset="0"/>
              </a:rPr>
              <a:t>Click to edit Master text styles</a:t>
            </a:r>
          </a:p>
          <a:p>
            <a:pPr lvl="1"/>
            <a:r>
              <a:rPr lang="en-US" altLang="ru-RU" dirty="0" smtClean="0">
                <a:sym typeface="Thonburi" pitchFamily="-84" charset="0"/>
              </a:rPr>
              <a:t>Second level</a:t>
            </a:r>
          </a:p>
          <a:p>
            <a:pPr lvl="2"/>
            <a:r>
              <a:rPr lang="en-US" altLang="ru-RU" dirty="0" smtClean="0">
                <a:sym typeface="Thonburi" pitchFamily="-84" charset="0"/>
              </a:rPr>
              <a:t>Third level</a:t>
            </a:r>
          </a:p>
          <a:p>
            <a:pPr lvl="3"/>
            <a:r>
              <a:rPr lang="en-US" altLang="ru-RU" dirty="0" smtClean="0">
                <a:sym typeface="Thonburi" pitchFamily="-84" charset="0"/>
              </a:rPr>
              <a:t>Fourth level</a:t>
            </a:r>
          </a:p>
          <a:p>
            <a:pPr lvl="4"/>
            <a:r>
              <a:rPr lang="en-US" altLang="ru-RU" dirty="0" smtClean="0">
                <a:sym typeface="Thonburi" pitchFamily="-84" charset="0"/>
              </a:rPr>
              <a:t>Fifth level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0"/>
            <a:ext cx="10464800" cy="494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dirty="0" smtClean="0">
                <a:sym typeface="Thonburi Bold" pitchFamily="-84" charset="0"/>
              </a:rPr>
              <a:t>Click to edit Master title style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412304"/>
            <a:ext cx="1606460" cy="416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9914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711" r:id="rId2"/>
    <p:sldLayoutId id="2147483675" r:id="rId3"/>
    <p:sldLayoutId id="2147483680" r:id="rId4"/>
    <p:sldLayoutId id="2147483676" r:id="rId5"/>
    <p:sldLayoutId id="2147483677" r:id="rId6"/>
    <p:sldLayoutId id="2147483679" r:id="rId7"/>
    <p:sldLayoutId id="2147483712" r:id="rId8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60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  <a:sym typeface="Thonburi Bold" pitchFamily="-8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6400">
          <a:solidFill>
            <a:srgbClr val="4D4D4D"/>
          </a:solidFill>
          <a:latin typeface="Thonburi Bold" charset="0"/>
          <a:ea typeface="ヒラギノ角ゴ ProN W6" charset="0"/>
          <a:cs typeface="ヒラギノ角ゴ ProN W6" charset="0"/>
          <a:sym typeface="Thonburi Bold" pitchFamily="-8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6400">
          <a:solidFill>
            <a:srgbClr val="4D4D4D"/>
          </a:solidFill>
          <a:latin typeface="Thonburi Bold" charset="0"/>
          <a:ea typeface="ヒラギノ角ゴ ProN W6" charset="0"/>
          <a:cs typeface="ヒラギノ角ゴ ProN W6" charset="0"/>
          <a:sym typeface="Thonburi Bold" pitchFamily="-8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6400">
          <a:solidFill>
            <a:srgbClr val="4D4D4D"/>
          </a:solidFill>
          <a:latin typeface="Thonburi Bold" charset="0"/>
          <a:ea typeface="ヒラギノ角ゴ ProN W6" charset="0"/>
          <a:cs typeface="ヒラギノ角ゴ ProN W6" charset="0"/>
          <a:sym typeface="Thonburi Bold" pitchFamily="-8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6400">
          <a:solidFill>
            <a:srgbClr val="4D4D4D"/>
          </a:solidFill>
          <a:latin typeface="Thonburi Bold" charset="0"/>
          <a:ea typeface="ヒラギノ角ゴ ProN W6" charset="0"/>
          <a:cs typeface="ヒラギノ角ゴ ProN W6" charset="0"/>
          <a:sym typeface="Thonburi Bold" pitchFamily="-8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6400">
          <a:solidFill>
            <a:srgbClr val="4D4D4D"/>
          </a:solidFill>
          <a:latin typeface="Thonburi Bold" charset="0"/>
          <a:ea typeface="ヒラギノ角ゴ ProN W6" charset="0"/>
          <a:cs typeface="ヒラギノ角ゴ ProN W6" charset="0"/>
          <a:sym typeface="Thonbu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6400">
          <a:solidFill>
            <a:srgbClr val="4D4D4D"/>
          </a:solidFill>
          <a:latin typeface="Thonburi Bold" charset="0"/>
          <a:ea typeface="ヒラギノ角ゴ ProN W6" charset="0"/>
          <a:cs typeface="ヒラギノ角ゴ ProN W6" charset="0"/>
          <a:sym typeface="Thonbu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6400">
          <a:solidFill>
            <a:srgbClr val="4D4D4D"/>
          </a:solidFill>
          <a:latin typeface="Thonburi Bold" charset="0"/>
          <a:ea typeface="ヒラギノ角ゴ ProN W6" charset="0"/>
          <a:cs typeface="ヒラギノ角ゴ ProN W6" charset="0"/>
          <a:sym typeface="Thonbu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6400">
          <a:solidFill>
            <a:srgbClr val="4D4D4D"/>
          </a:solidFill>
          <a:latin typeface="Thonburi Bold" charset="0"/>
          <a:ea typeface="ヒラギノ角ゴ ProN W6" charset="0"/>
          <a:cs typeface="ヒラギノ角ゴ ProN W6" charset="0"/>
          <a:sym typeface="Thonburi Bold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  <a:sym typeface="Thonburi" pitchFamily="-84" charset="0"/>
        </a:defRPr>
      </a:lvl1pPr>
      <a:lvl2pPr marL="482600" indent="-254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  <a:sym typeface="Thonburi" pitchFamily="-84" charset="0"/>
        </a:defRPr>
      </a:lvl2pPr>
      <a:lvl3pPr marL="977900" indent="-635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  <a:sym typeface="Thonburi" pitchFamily="-84" charset="0"/>
        </a:defRPr>
      </a:lvl3pPr>
      <a:lvl4pPr marL="1460500" indent="-889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  <a:sym typeface="Thonburi" pitchFamily="-84" charset="0"/>
        </a:defRPr>
      </a:lvl4pPr>
      <a:lvl5pPr marL="1955800" indent="-1270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  <a:sym typeface="Thonburi" pitchFamily="-84" charset="0"/>
        </a:defRPr>
      </a:lvl5pPr>
      <a:lvl6pPr marL="2413000" algn="l" rtl="0" fontAlgn="base">
        <a:spcBef>
          <a:spcPct val="0"/>
        </a:spcBef>
        <a:spcAft>
          <a:spcPct val="0"/>
        </a:spcAft>
        <a:defRPr sz="2200">
          <a:solidFill>
            <a:srgbClr val="4D4D4D"/>
          </a:solidFill>
          <a:latin typeface="+mn-lt"/>
          <a:ea typeface="+mn-ea"/>
          <a:cs typeface="+mn-cs"/>
          <a:sym typeface="Thonburi" charset="0"/>
        </a:defRPr>
      </a:lvl6pPr>
      <a:lvl7pPr marL="2870200" algn="l" rtl="0" fontAlgn="base">
        <a:spcBef>
          <a:spcPct val="0"/>
        </a:spcBef>
        <a:spcAft>
          <a:spcPct val="0"/>
        </a:spcAft>
        <a:defRPr sz="2200">
          <a:solidFill>
            <a:srgbClr val="4D4D4D"/>
          </a:solidFill>
          <a:latin typeface="+mn-lt"/>
          <a:ea typeface="+mn-ea"/>
          <a:cs typeface="+mn-cs"/>
          <a:sym typeface="Thonburi" charset="0"/>
        </a:defRPr>
      </a:lvl7pPr>
      <a:lvl8pPr marL="3327400" algn="l" rtl="0" fontAlgn="base">
        <a:spcBef>
          <a:spcPct val="0"/>
        </a:spcBef>
        <a:spcAft>
          <a:spcPct val="0"/>
        </a:spcAft>
        <a:defRPr sz="2200">
          <a:solidFill>
            <a:srgbClr val="4D4D4D"/>
          </a:solidFill>
          <a:latin typeface="+mn-lt"/>
          <a:ea typeface="+mn-ea"/>
          <a:cs typeface="+mn-cs"/>
          <a:sym typeface="Thonburi" charset="0"/>
        </a:defRPr>
      </a:lvl8pPr>
      <a:lvl9pPr marL="3784600" algn="l" rtl="0" fontAlgn="base">
        <a:spcBef>
          <a:spcPct val="0"/>
        </a:spcBef>
        <a:spcAft>
          <a:spcPct val="0"/>
        </a:spcAft>
        <a:defRPr sz="2200">
          <a:solidFill>
            <a:srgbClr val="4D4D4D"/>
          </a:solidFill>
          <a:latin typeface="+mn-lt"/>
          <a:ea typeface="+mn-ea"/>
          <a:cs typeface="+mn-cs"/>
          <a:sym typeface="Thonburi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5884" userDrawn="1">
          <p15:clr>
            <a:srgbClr val="F26B43"/>
          </p15:clr>
        </p15:guide>
        <p15:guide id="2" pos="4096" userDrawn="1">
          <p15:clr>
            <a:srgbClr val="F26B43"/>
          </p15:clr>
        </p15:guide>
        <p15:guide id="3" pos="37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16800" y="5981700"/>
            <a:ext cx="43180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 smtClean="0">
                <a:sym typeface="Thonburi" pitchFamily="-84" charset="0"/>
              </a:rPr>
              <a:t>Образец текста</a:t>
            </a:r>
          </a:p>
          <a:p>
            <a:pPr lvl="1"/>
            <a:r>
              <a:rPr lang="ru-RU" altLang="ru-RU" dirty="0" smtClean="0">
                <a:sym typeface="Thonburi" pitchFamily="-84" charset="0"/>
              </a:rPr>
              <a:t>Второй уровень</a:t>
            </a:r>
          </a:p>
          <a:p>
            <a:pPr lvl="2"/>
            <a:r>
              <a:rPr lang="ru-RU" altLang="ru-RU" dirty="0" smtClean="0">
                <a:sym typeface="Thonburi" pitchFamily="-84" charset="0"/>
              </a:rPr>
              <a:t>Третий уровень</a:t>
            </a:r>
          </a:p>
          <a:p>
            <a:pPr lvl="3"/>
            <a:r>
              <a:rPr lang="ru-RU" altLang="ru-RU" dirty="0" smtClean="0">
                <a:sym typeface="Thonburi" pitchFamily="-84" charset="0"/>
              </a:rPr>
              <a:t>Четвертый уровень</a:t>
            </a:r>
          </a:p>
          <a:p>
            <a:pPr lvl="4"/>
            <a:r>
              <a:rPr lang="ru-RU" altLang="ru-RU" dirty="0" smtClean="0">
                <a:sym typeface="Thonburi" pitchFamily="-84" charset="0"/>
              </a:rPr>
              <a:t>Пятый уровень</a:t>
            </a:r>
            <a:endParaRPr lang="en-US" altLang="ru-RU" dirty="0" smtClean="0">
              <a:sym typeface="Thonburi" pitchFamily="-84" charset="0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0"/>
            <a:ext cx="11734800" cy="494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 smtClean="0">
                <a:sym typeface="Thonburi Bold" pitchFamily="-84" charset="0"/>
              </a:rPr>
              <a:t>Образец заголовка</a:t>
            </a:r>
            <a:endParaRPr lang="en-US" altLang="ru-RU" dirty="0" smtClean="0">
              <a:sym typeface="Thonburi Bold" pitchFamily="-84" charset="0"/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0" y="8765232"/>
            <a:ext cx="1678976" cy="434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3242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710" r:id="rId2"/>
    <p:sldLayoutId id="2147483686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defRPr sz="66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  <a:sym typeface="Thonburi Bold" pitchFamily="-8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6400">
          <a:solidFill>
            <a:srgbClr val="4D4D4D"/>
          </a:solidFill>
          <a:latin typeface="Thonburi Bold" charset="0"/>
          <a:ea typeface="ヒラギノ角ゴ ProN W6" charset="0"/>
          <a:cs typeface="ヒラギノ角ゴ ProN W6" charset="0"/>
          <a:sym typeface="Thonburi Bold" pitchFamily="-8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6400">
          <a:solidFill>
            <a:srgbClr val="4D4D4D"/>
          </a:solidFill>
          <a:latin typeface="Thonburi Bold" charset="0"/>
          <a:ea typeface="ヒラギノ角ゴ ProN W6" charset="0"/>
          <a:cs typeface="ヒラギノ角ゴ ProN W6" charset="0"/>
          <a:sym typeface="Thonburi Bold" pitchFamily="-8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6400">
          <a:solidFill>
            <a:srgbClr val="4D4D4D"/>
          </a:solidFill>
          <a:latin typeface="Thonburi Bold" charset="0"/>
          <a:ea typeface="ヒラギノ角ゴ ProN W6" charset="0"/>
          <a:cs typeface="ヒラギノ角ゴ ProN W6" charset="0"/>
          <a:sym typeface="Thonburi Bold" pitchFamily="-8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6400">
          <a:solidFill>
            <a:srgbClr val="4D4D4D"/>
          </a:solidFill>
          <a:latin typeface="Thonburi Bold" charset="0"/>
          <a:ea typeface="ヒラギノ角ゴ ProN W6" charset="0"/>
          <a:cs typeface="ヒラギノ角ゴ ProN W6" charset="0"/>
          <a:sym typeface="Thonburi Bold" pitchFamily="-8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6400">
          <a:solidFill>
            <a:srgbClr val="4D4D4D"/>
          </a:solidFill>
          <a:latin typeface="Thonburi Bold" charset="0"/>
          <a:ea typeface="ヒラギノ角ゴ ProN W6" charset="0"/>
          <a:cs typeface="ヒラギノ角ゴ ProN W6" charset="0"/>
          <a:sym typeface="Thonburi Bold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6400">
          <a:solidFill>
            <a:srgbClr val="4D4D4D"/>
          </a:solidFill>
          <a:latin typeface="Thonburi Bold" charset="0"/>
          <a:ea typeface="ヒラギノ角ゴ ProN W6" charset="0"/>
          <a:cs typeface="ヒラギノ角ゴ ProN W6" charset="0"/>
          <a:sym typeface="Thonburi Bold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6400">
          <a:solidFill>
            <a:srgbClr val="4D4D4D"/>
          </a:solidFill>
          <a:latin typeface="Thonburi Bold" charset="0"/>
          <a:ea typeface="ヒラギノ角ゴ ProN W6" charset="0"/>
          <a:cs typeface="ヒラギノ角ゴ ProN W6" charset="0"/>
          <a:sym typeface="Thonburi Bold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6400">
          <a:solidFill>
            <a:srgbClr val="4D4D4D"/>
          </a:solidFill>
          <a:latin typeface="Thonburi Bold" charset="0"/>
          <a:ea typeface="ヒラギノ角ゴ ProN W6" charset="0"/>
          <a:cs typeface="ヒラギノ角ゴ ProN W6" charset="0"/>
          <a:sym typeface="Thonburi Bold" charset="0"/>
        </a:defRPr>
      </a:lvl9pPr>
    </p:titleStyle>
    <p:bodyStyle>
      <a:lvl1pPr marL="342900" indent="-342900"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tx1">
              <a:lumMod val="85000"/>
              <a:lumOff val="15000"/>
            </a:schemeClr>
          </a:solidFill>
          <a:latin typeface="+mn-lt"/>
          <a:ea typeface="Verdana" panose="020B0604030504040204" pitchFamily="34" charset="0"/>
          <a:cs typeface="Verdana" panose="020B0604030504040204" pitchFamily="34" charset="0"/>
          <a:sym typeface="Thonburi" pitchFamily="-84" charset="0"/>
        </a:defRPr>
      </a:lvl1pPr>
      <a:lvl2pPr marL="482600" indent="-25400"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tx1">
              <a:lumMod val="85000"/>
              <a:lumOff val="15000"/>
            </a:schemeClr>
          </a:solidFill>
          <a:latin typeface="+mn-lt"/>
          <a:ea typeface="Verdana" panose="020B0604030504040204" pitchFamily="34" charset="0"/>
          <a:cs typeface="Verdana" panose="020B0604030504040204" pitchFamily="34" charset="0"/>
          <a:sym typeface="Thonburi" pitchFamily="-84" charset="0"/>
        </a:defRPr>
      </a:lvl2pPr>
      <a:lvl3pPr marL="977900" indent="-63500"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tx1">
              <a:lumMod val="85000"/>
              <a:lumOff val="15000"/>
            </a:schemeClr>
          </a:solidFill>
          <a:latin typeface="+mn-lt"/>
          <a:ea typeface="Verdana" panose="020B0604030504040204" pitchFamily="34" charset="0"/>
          <a:cs typeface="Verdana" panose="020B0604030504040204" pitchFamily="34" charset="0"/>
          <a:sym typeface="Thonburi" pitchFamily="-84" charset="0"/>
        </a:defRPr>
      </a:lvl3pPr>
      <a:lvl4pPr marL="1460500" indent="-88900"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tx1">
              <a:lumMod val="85000"/>
              <a:lumOff val="15000"/>
            </a:schemeClr>
          </a:solidFill>
          <a:latin typeface="+mn-lt"/>
          <a:ea typeface="Verdana" panose="020B0604030504040204" pitchFamily="34" charset="0"/>
          <a:cs typeface="Verdana" panose="020B0604030504040204" pitchFamily="34" charset="0"/>
          <a:sym typeface="Thonburi" pitchFamily="-84" charset="0"/>
        </a:defRPr>
      </a:lvl4pPr>
      <a:lvl5pPr marL="1955800" indent="-127000"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tx1">
              <a:lumMod val="85000"/>
              <a:lumOff val="15000"/>
            </a:schemeClr>
          </a:solidFill>
          <a:latin typeface="+mn-lt"/>
          <a:ea typeface="Verdana" panose="020B0604030504040204" pitchFamily="34" charset="0"/>
          <a:cs typeface="Verdana" panose="020B0604030504040204" pitchFamily="34" charset="0"/>
          <a:sym typeface="Thonburi" pitchFamily="-84" charset="0"/>
        </a:defRPr>
      </a:lvl5pPr>
      <a:lvl6pPr marL="2413000" algn="l" rtl="0" eaLnBrk="1" fontAlgn="base" hangingPunct="1">
        <a:spcBef>
          <a:spcPct val="0"/>
        </a:spcBef>
        <a:spcAft>
          <a:spcPct val="0"/>
        </a:spcAft>
        <a:defRPr sz="2200">
          <a:solidFill>
            <a:srgbClr val="4D4D4D"/>
          </a:solidFill>
          <a:latin typeface="+mn-lt"/>
          <a:ea typeface="+mn-ea"/>
          <a:cs typeface="+mn-cs"/>
          <a:sym typeface="Thonburi" charset="0"/>
        </a:defRPr>
      </a:lvl6pPr>
      <a:lvl7pPr marL="2870200" algn="l" rtl="0" eaLnBrk="1" fontAlgn="base" hangingPunct="1">
        <a:spcBef>
          <a:spcPct val="0"/>
        </a:spcBef>
        <a:spcAft>
          <a:spcPct val="0"/>
        </a:spcAft>
        <a:defRPr sz="2200">
          <a:solidFill>
            <a:srgbClr val="4D4D4D"/>
          </a:solidFill>
          <a:latin typeface="+mn-lt"/>
          <a:ea typeface="+mn-ea"/>
          <a:cs typeface="+mn-cs"/>
          <a:sym typeface="Thonburi" charset="0"/>
        </a:defRPr>
      </a:lvl7pPr>
      <a:lvl8pPr marL="3327400" algn="l" rtl="0" eaLnBrk="1" fontAlgn="base" hangingPunct="1">
        <a:spcBef>
          <a:spcPct val="0"/>
        </a:spcBef>
        <a:spcAft>
          <a:spcPct val="0"/>
        </a:spcAft>
        <a:defRPr sz="2200">
          <a:solidFill>
            <a:srgbClr val="4D4D4D"/>
          </a:solidFill>
          <a:latin typeface="+mn-lt"/>
          <a:ea typeface="+mn-ea"/>
          <a:cs typeface="+mn-cs"/>
          <a:sym typeface="Thonburi" charset="0"/>
        </a:defRPr>
      </a:lvl8pPr>
      <a:lvl9pPr marL="3784600" algn="l" rtl="0" eaLnBrk="1" fontAlgn="base" hangingPunct="1">
        <a:spcBef>
          <a:spcPct val="0"/>
        </a:spcBef>
        <a:spcAft>
          <a:spcPct val="0"/>
        </a:spcAft>
        <a:defRPr sz="2200">
          <a:solidFill>
            <a:srgbClr val="4D4D4D"/>
          </a:solidFill>
          <a:latin typeface="+mn-lt"/>
          <a:ea typeface="+mn-ea"/>
          <a:cs typeface="+mn-cs"/>
          <a:sym typeface="Thonburi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072" userDrawn="1">
          <p15:clr>
            <a:srgbClr val="F26B43"/>
          </p15:clr>
        </p15:guide>
        <p15:guide id="2" pos="42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sales@netrika.ru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netrika.ru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emf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/>
          </p:cNvSpPr>
          <p:nvPr/>
        </p:nvSpPr>
        <p:spPr bwMode="auto">
          <a:xfrm>
            <a:off x="7429500" y="6438900"/>
            <a:ext cx="4292600" cy="215900"/>
          </a:xfrm>
          <a:prstGeom prst="rect">
            <a:avLst/>
          </a:prstGeom>
          <a:solidFill>
            <a:srgbClr val="1DAA8C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11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>
              <a:defRPr sz="11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>
              <a:defRPr sz="11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>
              <a:defRPr sz="11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>
              <a:defRPr sz="11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eaLnBrk="1" hangingPunct="1"/>
            <a:endParaRPr lang="ru-RU" altLang="ru-RU">
              <a:latin typeface="Gill Sans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>
          <a:xfrm>
            <a:off x="4414168" y="2983149"/>
            <a:ext cx="8208912" cy="763688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sz="4400" b="1" dirty="0" smtClean="0">
                <a:solidFill>
                  <a:schemeClr val="accent4">
                    <a:lumMod val="75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N3.</a:t>
            </a:r>
            <a:r>
              <a:rPr lang="ru-RU" sz="4400" b="1" dirty="0" smtClean="0">
                <a:solidFill>
                  <a:schemeClr val="accent4">
                    <a:lumMod val="75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Здравоохранение</a:t>
            </a:r>
            <a:endParaRPr lang="en-US" altLang="ru-RU" b="1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316" name="Rectangle 4"/>
          <p:cNvSpPr>
            <a:spLocks noGrp="1" noChangeArrowheads="1"/>
          </p:cNvSpPr>
          <p:nvPr>
            <p:ph idx="1"/>
          </p:nvPr>
        </p:nvSpPr>
        <p:spPr>
          <a:xfrm>
            <a:off x="7416800" y="6794500"/>
            <a:ext cx="4318000" cy="863600"/>
          </a:xfrm>
        </p:spPr>
        <p:txBody>
          <a:bodyPr/>
          <a:lstStyle/>
          <a:p>
            <a:pPr marL="0" indent="0" eaLnBrk="1" hangingPunct="1"/>
            <a:r>
              <a:rPr lang="ru-RU" altLang="ru-RU" dirty="0" smtClean="0"/>
              <a:t>Март</a:t>
            </a:r>
            <a:r>
              <a:rPr lang="ru-RU" altLang="ru-RU" sz="28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2016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414168" y="3951881"/>
            <a:ext cx="8208912" cy="1649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514346"/>
                </a:solidFill>
                <a:latin typeface="Thonburi"/>
                <a:ea typeface="+mj-ea"/>
                <a:cs typeface="+mj-cs"/>
                <a:sym typeface="Thonburi Bold" pitchFamily="-8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6400">
                <a:solidFill>
                  <a:srgbClr val="4D4D4D"/>
                </a:solidFill>
                <a:latin typeface="Thonburi Bold" charset="0"/>
                <a:ea typeface="ヒラギノ角ゴ ProN W6" charset="0"/>
                <a:cs typeface="ヒラギノ角ゴ ProN W6" charset="0"/>
                <a:sym typeface="Thonburi Bold" pitchFamily="-8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6400">
                <a:solidFill>
                  <a:srgbClr val="4D4D4D"/>
                </a:solidFill>
                <a:latin typeface="Thonburi Bold" charset="0"/>
                <a:ea typeface="ヒラギノ角ゴ ProN W6" charset="0"/>
                <a:cs typeface="ヒラギノ角ゴ ProN W6" charset="0"/>
                <a:sym typeface="Thonburi Bold" pitchFamily="-8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6400">
                <a:solidFill>
                  <a:srgbClr val="4D4D4D"/>
                </a:solidFill>
                <a:latin typeface="Thonburi Bold" charset="0"/>
                <a:ea typeface="ヒラギノ角ゴ ProN W6" charset="0"/>
                <a:cs typeface="ヒラギノ角ゴ ProN W6" charset="0"/>
                <a:sym typeface="Thonburi Bold" pitchFamily="-8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6400">
                <a:solidFill>
                  <a:srgbClr val="4D4D4D"/>
                </a:solidFill>
                <a:latin typeface="Thonburi Bold" charset="0"/>
                <a:ea typeface="ヒラギノ角ゴ ProN W6" charset="0"/>
                <a:cs typeface="ヒラギノ角ゴ ProN W6" charset="0"/>
                <a:sym typeface="Thonburi Bold" pitchFamily="-8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6400">
                <a:solidFill>
                  <a:srgbClr val="4D4D4D"/>
                </a:solidFill>
                <a:latin typeface="Thonburi Bold" charset="0"/>
                <a:ea typeface="ヒラギノ角ゴ ProN W6" charset="0"/>
                <a:cs typeface="ヒラギノ角ゴ ProN W6" charset="0"/>
                <a:sym typeface="Thonburi Bold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6400">
                <a:solidFill>
                  <a:srgbClr val="4D4D4D"/>
                </a:solidFill>
                <a:latin typeface="Thonburi Bold" charset="0"/>
                <a:ea typeface="ヒラギノ角ゴ ProN W6" charset="0"/>
                <a:cs typeface="ヒラギノ角ゴ ProN W6" charset="0"/>
                <a:sym typeface="Thonburi Bold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6400">
                <a:solidFill>
                  <a:srgbClr val="4D4D4D"/>
                </a:solidFill>
                <a:latin typeface="Thonburi Bold" charset="0"/>
                <a:ea typeface="ヒラギノ角ゴ ProN W6" charset="0"/>
                <a:cs typeface="ヒラギノ角ゴ ProN W6" charset="0"/>
                <a:sym typeface="Thonburi Bold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6400">
                <a:solidFill>
                  <a:srgbClr val="4D4D4D"/>
                </a:solidFill>
                <a:latin typeface="Thonburi Bold" charset="0"/>
                <a:ea typeface="ヒラギノ角ゴ ProN W6" charset="0"/>
                <a:cs typeface="ヒラギノ角ゴ ProN W6" charset="0"/>
                <a:sym typeface="Thonburi Bold" charset="0"/>
              </a:defRPr>
            </a:lvl9pPr>
          </a:lstStyle>
          <a:p>
            <a:pPr>
              <a:spcBef>
                <a:spcPts val="1800"/>
              </a:spcBef>
            </a:pPr>
            <a:r>
              <a:rPr lang="ru-RU" sz="3600" kern="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Мастер-индекс </a:t>
            </a:r>
            <a:r>
              <a:rPr lang="ru-RU" sz="3600" kern="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пациентов в российских реалиях: возможности и препятствия</a:t>
            </a:r>
            <a:endParaRPr lang="en-US" altLang="ru-RU" sz="3600" kern="0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3808" y="2966009"/>
            <a:ext cx="2802041" cy="269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0936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2691" y="751783"/>
            <a:ext cx="11953328" cy="1276400"/>
          </a:xfrm>
        </p:spPr>
        <p:txBody>
          <a:bodyPr anchor="t">
            <a:noAutofit/>
          </a:bodyPr>
          <a:lstStyle/>
          <a:p>
            <a:r>
              <a:rPr lang="ru-RU" dirty="0" smtClean="0">
                <a:solidFill>
                  <a:srgbClr val="00967F"/>
                </a:solidFill>
              </a:rPr>
              <a:t>Хранилище данных</a:t>
            </a:r>
            <a:endParaRPr lang="ru-RU" dirty="0">
              <a:solidFill>
                <a:srgbClr val="00967F"/>
              </a:solidFill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 bwMode="auto">
          <a:xfrm>
            <a:off x="1019607" y="700336"/>
            <a:ext cx="11819497" cy="0"/>
          </a:xfrm>
          <a:prstGeom prst="line">
            <a:avLst/>
          </a:prstGeom>
          <a:solidFill>
            <a:srgbClr val="000000"/>
          </a:solidFill>
          <a:ln w="25400" cap="flat" cmpd="sng" algn="ctr">
            <a:solidFill>
              <a:srgbClr val="00967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" name="Прямоугольник 5"/>
          <p:cNvSpPr/>
          <p:nvPr/>
        </p:nvSpPr>
        <p:spPr>
          <a:xfrm>
            <a:off x="741760" y="1964648"/>
            <a:ext cx="12097344" cy="5426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3848" indent="-243848" defTabSz="975390">
              <a:lnSpc>
                <a:spcPct val="114000"/>
              </a:lnSpc>
              <a:spcBef>
                <a:spcPts val="1067"/>
              </a:spcBef>
              <a:buClr>
                <a:srgbClr val="1DAA8C"/>
              </a:buClr>
              <a:buFont typeface="Wingdings" panose="05000000000000000000" pitchFamily="2" charset="2"/>
              <a:buChar char="§"/>
            </a:pPr>
            <a:r>
              <a:rPr lang="ru-RU" sz="2400" dirty="0" smtClean="0"/>
              <a:t>Хранилище «знаний о пациенте» предназначено для хранения карточек пациентов и имеет следующие особенности:</a:t>
            </a:r>
          </a:p>
          <a:p>
            <a:pPr marL="800100" lvl="1" indent="-342900" defTabSz="975390">
              <a:lnSpc>
                <a:spcPct val="114000"/>
              </a:lnSpc>
              <a:spcBef>
                <a:spcPts val="0"/>
              </a:spcBef>
              <a:buClr>
                <a:srgbClr val="1DAA8C"/>
              </a:buClr>
              <a:buFont typeface="Wingdings" panose="05000000000000000000" pitchFamily="2" charset="2"/>
              <a:buChar char="§"/>
            </a:pPr>
            <a:r>
              <a:rPr lang="ru-RU" sz="2400" dirty="0" smtClean="0"/>
              <a:t>данные хранятся в формате, определяемом требованиями стандарта </a:t>
            </a:r>
            <a:r>
              <a:rPr lang="en-US" sz="2400" dirty="0" smtClean="0"/>
              <a:t>FHIR</a:t>
            </a:r>
          </a:p>
          <a:p>
            <a:pPr marL="800100" lvl="1" indent="-342900" defTabSz="975390">
              <a:lnSpc>
                <a:spcPct val="114000"/>
              </a:lnSpc>
              <a:spcBef>
                <a:spcPts val="0"/>
              </a:spcBef>
              <a:buClr>
                <a:srgbClr val="1DAA8C"/>
              </a:buClr>
              <a:buFont typeface="Wingdings" panose="05000000000000000000" pitchFamily="2" charset="2"/>
              <a:buChar char="§"/>
            </a:pPr>
            <a:r>
              <a:rPr lang="ru-RU" sz="2400" dirty="0" smtClean="0"/>
              <a:t>сохраняется полная история версий данных</a:t>
            </a:r>
          </a:p>
          <a:p>
            <a:pPr marL="800100" lvl="1" indent="-342900" defTabSz="975390">
              <a:lnSpc>
                <a:spcPct val="114000"/>
              </a:lnSpc>
              <a:spcBef>
                <a:spcPts val="0"/>
              </a:spcBef>
              <a:buClr>
                <a:srgbClr val="1DAA8C"/>
              </a:buClr>
              <a:buFont typeface="Wingdings" panose="05000000000000000000" pitchFamily="2" charset="2"/>
              <a:buChar char="§"/>
            </a:pPr>
            <a:r>
              <a:rPr lang="ru-RU" sz="2400" dirty="0"/>
              <a:t>с</a:t>
            </a:r>
            <a:r>
              <a:rPr lang="ru-RU" sz="2400" dirty="0" smtClean="0"/>
              <a:t>охраняются сведения об источнике данных</a:t>
            </a:r>
          </a:p>
          <a:p>
            <a:pPr marL="342900" indent="-342900" defTabSz="975390">
              <a:lnSpc>
                <a:spcPct val="114000"/>
              </a:lnSpc>
              <a:spcBef>
                <a:spcPts val="1067"/>
              </a:spcBef>
              <a:buClr>
                <a:srgbClr val="1DAA8C"/>
              </a:buClr>
              <a:buFont typeface="Wingdings" panose="05000000000000000000" pitchFamily="2" charset="2"/>
              <a:buChar char="§"/>
            </a:pPr>
            <a:endParaRPr lang="en-US" sz="2400" dirty="0" smtClean="0"/>
          </a:p>
          <a:p>
            <a:pPr marL="342900" indent="-342900" defTabSz="975390">
              <a:lnSpc>
                <a:spcPct val="114000"/>
              </a:lnSpc>
              <a:spcBef>
                <a:spcPts val="1067"/>
              </a:spcBef>
              <a:buClr>
                <a:srgbClr val="1DAA8C"/>
              </a:buClr>
              <a:buFont typeface="Wingdings" panose="05000000000000000000" pitchFamily="2" charset="2"/>
              <a:buChar char="§"/>
            </a:pPr>
            <a:r>
              <a:rPr lang="ru-RU" sz="2400" dirty="0" smtClean="0"/>
              <a:t>Хранилище управляющей информацией предназначено для хранения данных, используемых при управлении сервисом и имеет реляционную структуру; там хранятся:</a:t>
            </a:r>
          </a:p>
          <a:p>
            <a:pPr marL="800100" lvl="1" indent="-342900" defTabSz="975390">
              <a:lnSpc>
                <a:spcPct val="114000"/>
              </a:lnSpc>
              <a:spcBef>
                <a:spcPts val="0"/>
              </a:spcBef>
              <a:buClr>
                <a:srgbClr val="1DAA8C"/>
              </a:buClr>
              <a:buFont typeface="Wingdings" panose="05000000000000000000" pitchFamily="2" charset="2"/>
              <a:buChar char="§"/>
            </a:pPr>
            <a:r>
              <a:rPr lang="ru-RU" sz="2400" dirty="0"/>
              <a:t>с</a:t>
            </a:r>
            <a:r>
              <a:rPr lang="ru-RU" sz="2400" dirty="0" smtClean="0"/>
              <a:t>ведения об используемых алгоритмах идентификации</a:t>
            </a:r>
          </a:p>
          <a:p>
            <a:pPr marL="800100" lvl="1" indent="-342900" defTabSz="975390">
              <a:lnSpc>
                <a:spcPct val="114000"/>
              </a:lnSpc>
              <a:spcBef>
                <a:spcPts val="0"/>
              </a:spcBef>
              <a:buClr>
                <a:srgbClr val="1DAA8C"/>
              </a:buClr>
              <a:buFont typeface="Wingdings" panose="05000000000000000000" pitchFamily="2" charset="2"/>
              <a:buChar char="§"/>
            </a:pPr>
            <a:r>
              <a:rPr lang="ru-RU" sz="2400" dirty="0" smtClean="0"/>
              <a:t>результаты оценки схожести карточек</a:t>
            </a:r>
          </a:p>
          <a:p>
            <a:pPr marL="800100" lvl="1" indent="-342900" defTabSz="975390">
              <a:lnSpc>
                <a:spcPct val="114000"/>
              </a:lnSpc>
              <a:spcBef>
                <a:spcPts val="0"/>
              </a:spcBef>
              <a:buClr>
                <a:srgbClr val="1DAA8C"/>
              </a:buClr>
              <a:buFont typeface="Wingdings" panose="05000000000000000000" pitchFamily="2" charset="2"/>
              <a:buChar char="§"/>
            </a:pPr>
            <a:r>
              <a:rPr lang="ru-RU" sz="2400" dirty="0"/>
              <a:t>с</a:t>
            </a:r>
            <a:r>
              <a:rPr lang="ru-RU" sz="2400" dirty="0" smtClean="0"/>
              <a:t>ведения о связях между карточками пациентов</a:t>
            </a:r>
            <a:r>
              <a:rPr lang="en-US" sz="2400" dirty="0" smtClean="0"/>
              <a:t> (EMPI)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6867996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2691" y="751783"/>
            <a:ext cx="11953328" cy="1276400"/>
          </a:xfrm>
        </p:spPr>
        <p:txBody>
          <a:bodyPr anchor="t">
            <a:noAutofit/>
          </a:bodyPr>
          <a:lstStyle/>
          <a:p>
            <a:r>
              <a:rPr lang="ru-RU" dirty="0" smtClean="0">
                <a:solidFill>
                  <a:srgbClr val="00967F"/>
                </a:solidFill>
              </a:rPr>
              <a:t>Сервис </a:t>
            </a:r>
            <a:r>
              <a:rPr lang="en-US" dirty="0" smtClean="0">
                <a:solidFill>
                  <a:srgbClr val="00967F"/>
                </a:solidFill>
              </a:rPr>
              <a:t>(API)</a:t>
            </a:r>
            <a:endParaRPr lang="ru-RU" dirty="0">
              <a:solidFill>
                <a:srgbClr val="00967F"/>
              </a:solidFill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 bwMode="auto">
          <a:xfrm>
            <a:off x="1019607" y="700336"/>
            <a:ext cx="11819497" cy="0"/>
          </a:xfrm>
          <a:prstGeom prst="line">
            <a:avLst/>
          </a:prstGeom>
          <a:solidFill>
            <a:srgbClr val="000000"/>
          </a:solidFill>
          <a:ln w="25400" cap="flat" cmpd="sng" algn="ctr">
            <a:solidFill>
              <a:srgbClr val="00967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" name="Прямоугольник 5"/>
          <p:cNvSpPr/>
          <p:nvPr/>
        </p:nvSpPr>
        <p:spPr>
          <a:xfrm>
            <a:off x="920510" y="2016551"/>
            <a:ext cx="11630561" cy="8048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3848" indent="-243848" defTabSz="975390">
              <a:lnSpc>
                <a:spcPct val="150000"/>
              </a:lnSpc>
              <a:spcBef>
                <a:spcPts val="1067"/>
              </a:spcBef>
              <a:buClr>
                <a:srgbClr val="1DAA8C"/>
              </a:buClr>
              <a:buFont typeface="Wingdings" panose="05000000000000000000" pitchFamily="2" charset="2"/>
              <a:buChar char="§"/>
            </a:pPr>
            <a:r>
              <a:rPr lang="ru-RU" sz="2800" dirty="0" smtClean="0"/>
              <a:t>Обмен </a:t>
            </a:r>
            <a:r>
              <a:rPr lang="ru-RU" sz="2800" dirty="0"/>
              <a:t>данными в формате, определяемом требованиями стандарта </a:t>
            </a:r>
            <a:r>
              <a:rPr lang="ru-RU" sz="2800" dirty="0" smtClean="0"/>
              <a:t>FHIR;</a:t>
            </a:r>
          </a:p>
          <a:p>
            <a:pPr marL="243848" indent="-243848" defTabSz="975390">
              <a:lnSpc>
                <a:spcPct val="150000"/>
              </a:lnSpc>
              <a:spcBef>
                <a:spcPts val="1067"/>
              </a:spcBef>
              <a:buClr>
                <a:srgbClr val="1DAA8C"/>
              </a:buClr>
              <a:buFont typeface="Wingdings" panose="05000000000000000000" pitchFamily="2" charset="2"/>
              <a:buChar char="§"/>
            </a:pPr>
            <a:r>
              <a:rPr lang="ru-RU" sz="2800" dirty="0" err="1" smtClean="0"/>
              <a:t>Микросервис</a:t>
            </a:r>
            <a:r>
              <a:rPr lang="ru-RU" sz="2800" dirty="0" smtClean="0"/>
              <a:t> по работе с пациентами. Можно использовать как самодостаточный сервис, так и в связке с функциональными;</a:t>
            </a:r>
          </a:p>
          <a:p>
            <a:pPr marL="243848" indent="-243848" defTabSz="975390">
              <a:lnSpc>
                <a:spcPct val="150000"/>
              </a:lnSpc>
              <a:spcBef>
                <a:spcPts val="1067"/>
              </a:spcBef>
              <a:buClr>
                <a:srgbClr val="1DAA8C"/>
              </a:buClr>
              <a:buFont typeface="Wingdings" panose="05000000000000000000" pitchFamily="2" charset="2"/>
              <a:buChar char="§"/>
            </a:pPr>
            <a:r>
              <a:rPr lang="ru-RU" sz="2800" dirty="0" smtClean="0"/>
              <a:t>Поддержка гарантированного изменения данных о пациенте </a:t>
            </a:r>
            <a:r>
              <a:rPr lang="ru-RU" sz="2800" dirty="0"/>
              <a:t>(</a:t>
            </a:r>
            <a:r>
              <a:rPr lang="ru-RU" sz="2800" dirty="0" err="1" smtClean="0"/>
              <a:t>upsert</a:t>
            </a:r>
            <a:r>
              <a:rPr lang="ru-RU" sz="2800" dirty="0" smtClean="0"/>
              <a:t> = </a:t>
            </a:r>
            <a:r>
              <a:rPr lang="en-US" sz="2800" dirty="0" smtClean="0"/>
              <a:t>update </a:t>
            </a:r>
            <a:r>
              <a:rPr lang="en-US" sz="2800" dirty="0"/>
              <a:t>+ </a:t>
            </a:r>
            <a:r>
              <a:rPr lang="en-US" sz="2800" dirty="0" smtClean="0"/>
              <a:t>insert</a:t>
            </a:r>
            <a:r>
              <a:rPr lang="ru-RU" sz="2800" dirty="0"/>
              <a:t>)</a:t>
            </a:r>
            <a:endParaRPr lang="ru-RU" sz="2800" dirty="0" smtClean="0"/>
          </a:p>
          <a:p>
            <a:pPr marL="243848" indent="-243848" defTabSz="975390">
              <a:lnSpc>
                <a:spcPct val="150000"/>
              </a:lnSpc>
              <a:spcBef>
                <a:spcPts val="1067"/>
              </a:spcBef>
              <a:buClr>
                <a:srgbClr val="1DAA8C"/>
              </a:buClr>
              <a:buFont typeface="Wingdings" panose="05000000000000000000" pitchFamily="2" charset="2"/>
              <a:buChar char="§"/>
            </a:pPr>
            <a:r>
              <a:rPr lang="ru-RU" sz="2800" dirty="0" smtClean="0"/>
              <a:t>Может использоваться интегрированными системами для поиска и устранения дублей в собственных данных.</a:t>
            </a:r>
            <a:endParaRPr lang="ru-RU" sz="2800" dirty="0"/>
          </a:p>
          <a:p>
            <a:pPr marL="243848" indent="-243848" defTabSz="975390">
              <a:lnSpc>
                <a:spcPct val="150000"/>
              </a:lnSpc>
              <a:spcBef>
                <a:spcPts val="1067"/>
              </a:spcBef>
              <a:buClr>
                <a:srgbClr val="1DAA8C"/>
              </a:buClr>
              <a:buFont typeface="Wingdings" panose="05000000000000000000" pitchFamily="2" charset="2"/>
              <a:buChar char="§"/>
            </a:pPr>
            <a:endParaRPr lang="ru-RU" sz="2800" dirty="0" smtClean="0"/>
          </a:p>
          <a:p>
            <a:pPr marL="243848" indent="-243848" defTabSz="975390">
              <a:lnSpc>
                <a:spcPct val="150000"/>
              </a:lnSpc>
              <a:spcBef>
                <a:spcPts val="1067"/>
              </a:spcBef>
              <a:buClr>
                <a:srgbClr val="1DAA8C"/>
              </a:buClr>
              <a:buFont typeface="Wingdings" panose="05000000000000000000" pitchFamily="2" charset="2"/>
              <a:buChar char="§"/>
            </a:pPr>
            <a:endParaRPr lang="ru-RU" sz="2800" dirty="0"/>
          </a:p>
          <a:p>
            <a:pPr marL="243848" indent="-243848" defTabSz="975390">
              <a:lnSpc>
                <a:spcPct val="150000"/>
              </a:lnSpc>
              <a:spcBef>
                <a:spcPts val="1067"/>
              </a:spcBef>
              <a:buClr>
                <a:srgbClr val="1DAA8C"/>
              </a:buClr>
              <a:buFont typeface="Wingdings" panose="05000000000000000000" pitchFamily="2" charset="2"/>
              <a:buChar char="§"/>
            </a:pPr>
            <a:endParaRPr lang="ru-RU" sz="2800" dirty="0" smtClean="0">
              <a:solidFill>
                <a:srgbClr val="514346"/>
              </a:solidFill>
              <a:uFill>
                <a:solidFill>
                  <a:srgbClr val="000000"/>
                </a:solidFill>
              </a:u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7818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2691" y="751783"/>
            <a:ext cx="11953328" cy="1276400"/>
          </a:xfrm>
        </p:spPr>
        <p:txBody>
          <a:bodyPr anchor="t">
            <a:noAutofit/>
          </a:bodyPr>
          <a:lstStyle/>
          <a:p>
            <a:r>
              <a:rPr lang="ru-RU" dirty="0" smtClean="0">
                <a:solidFill>
                  <a:srgbClr val="00967F"/>
                </a:solidFill>
              </a:rPr>
              <a:t>Анализатор</a:t>
            </a:r>
            <a:endParaRPr lang="ru-RU" dirty="0">
              <a:solidFill>
                <a:srgbClr val="00967F"/>
              </a:solidFill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 bwMode="auto">
          <a:xfrm>
            <a:off x="1019607" y="700336"/>
            <a:ext cx="11819497" cy="0"/>
          </a:xfrm>
          <a:prstGeom prst="line">
            <a:avLst/>
          </a:prstGeom>
          <a:solidFill>
            <a:srgbClr val="000000"/>
          </a:solidFill>
          <a:ln w="25400" cap="flat" cmpd="sng" algn="ctr">
            <a:solidFill>
              <a:srgbClr val="00967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8" name="Группа 7"/>
          <p:cNvGrpSpPr/>
          <p:nvPr/>
        </p:nvGrpSpPr>
        <p:grpSpPr>
          <a:xfrm>
            <a:off x="669752" y="2115430"/>
            <a:ext cx="12020472" cy="1495467"/>
            <a:chOff x="480711" y="2850311"/>
            <a:chExt cx="12020472" cy="1495467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9" name="Shape 98"/>
            <p:cNvSpPr/>
            <p:nvPr/>
          </p:nvSpPr>
          <p:spPr>
            <a:xfrm>
              <a:off x="480711" y="2850311"/>
              <a:ext cx="3005867" cy="1495467"/>
            </a:xfrm>
            <a:prstGeom prst="homePlate">
              <a:avLst>
                <a:gd name="adj" fmla="val 32645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" sz="1800" b="1" dirty="0">
                  <a:solidFill>
                    <a:schemeClr val="dk1"/>
                  </a:solidFill>
                  <a:latin typeface="+mn-lt"/>
                  <a:ea typeface="+mn-ea"/>
                </a:rPr>
                <a:t>Фонетический подбор карточек-кандидатов</a:t>
              </a:r>
            </a:p>
          </p:txBody>
        </p:sp>
        <p:sp>
          <p:nvSpPr>
            <p:cNvPr id="10" name="Shape 99"/>
            <p:cNvSpPr/>
            <p:nvPr/>
          </p:nvSpPr>
          <p:spPr>
            <a:xfrm>
              <a:off x="3144320" y="2865564"/>
              <a:ext cx="3081387" cy="1480107"/>
            </a:xfrm>
            <a:prstGeom prst="chevron">
              <a:avLst>
                <a:gd name="adj" fmla="val 31709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" sz="1800" b="1" dirty="0">
                  <a:solidFill>
                    <a:schemeClr val="dk1"/>
                  </a:solidFill>
                  <a:latin typeface="+mn-lt"/>
                  <a:ea typeface="+mn-ea"/>
                </a:rPr>
                <a:t>Вероятностный </a:t>
              </a:r>
              <a:r>
                <a:rPr lang="ru" sz="1800" b="1" dirty="0" smtClean="0">
                  <a:solidFill>
                    <a:schemeClr val="dk1"/>
                  </a:solidFill>
                  <a:latin typeface="+mn-lt"/>
                  <a:ea typeface="+mn-ea"/>
                </a:rPr>
                <a:t>анализ</a:t>
              </a:r>
              <a:endParaRPr lang="ru" sz="1800" b="1" dirty="0">
                <a:solidFill>
                  <a:schemeClr val="dk1"/>
                </a:solidFill>
                <a:latin typeface="+mn-lt"/>
                <a:ea typeface="+mn-ea"/>
              </a:endParaRPr>
            </a:p>
          </p:txBody>
        </p:sp>
        <p:sp>
          <p:nvSpPr>
            <p:cNvPr id="11" name="Shape 100"/>
            <p:cNvSpPr/>
            <p:nvPr/>
          </p:nvSpPr>
          <p:spPr>
            <a:xfrm>
              <a:off x="5883862" y="2865564"/>
              <a:ext cx="4349013" cy="1480107"/>
            </a:xfrm>
            <a:prstGeom prst="chevron">
              <a:avLst>
                <a:gd name="adj" fmla="val 32124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" sz="1800" b="1" dirty="0">
                  <a:solidFill>
                    <a:schemeClr val="dk1"/>
                  </a:solidFill>
                  <a:latin typeface="+mn-lt"/>
                  <a:ea typeface="+mn-ea"/>
                </a:rPr>
                <a:t>Детерминированный анализ идентификаторов</a:t>
              </a:r>
              <a:br>
                <a:rPr lang="ru" sz="1800" b="1" dirty="0">
                  <a:solidFill>
                    <a:schemeClr val="dk1"/>
                  </a:solidFill>
                  <a:latin typeface="+mn-lt"/>
                  <a:ea typeface="+mn-ea"/>
                </a:rPr>
              </a:br>
              <a:r>
                <a:rPr lang="ru" sz="1800" b="1" dirty="0">
                  <a:solidFill>
                    <a:schemeClr val="dk1"/>
                  </a:solidFill>
                  <a:latin typeface="+mn-lt"/>
                  <a:ea typeface="+mn-ea"/>
                </a:rPr>
                <a:t>(в т.ч.подсчет контрольных сумм)</a:t>
              </a:r>
            </a:p>
          </p:txBody>
        </p:sp>
        <p:sp>
          <p:nvSpPr>
            <p:cNvPr id="12" name="Shape 101"/>
            <p:cNvSpPr/>
            <p:nvPr/>
          </p:nvSpPr>
          <p:spPr>
            <a:xfrm>
              <a:off x="9925396" y="2850453"/>
              <a:ext cx="2575787" cy="1480107"/>
            </a:xfrm>
            <a:prstGeom prst="chevron">
              <a:avLst>
                <a:gd name="adj" fmla="val 31949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" sz="1800" b="1" dirty="0">
                  <a:solidFill>
                    <a:schemeClr val="dk1"/>
                  </a:solidFill>
                  <a:latin typeface="+mn-lt"/>
                  <a:ea typeface="+mn-ea"/>
                </a:rPr>
                <a:t>Оценка набранных баллов</a:t>
              </a:r>
            </a:p>
          </p:txBody>
        </p:sp>
      </p:grpSp>
      <p:sp>
        <p:nvSpPr>
          <p:cNvPr id="14" name="Shape 102"/>
          <p:cNvSpPr txBox="1"/>
          <p:nvPr/>
        </p:nvSpPr>
        <p:spPr>
          <a:xfrm>
            <a:off x="1092693" y="4339486"/>
            <a:ext cx="11912107" cy="2718720"/>
          </a:xfrm>
          <a:prstGeom prst="rect">
            <a:avLst/>
          </a:prstGeom>
          <a:noFill/>
          <a:ln>
            <a:noFill/>
          </a:ln>
        </p:spPr>
        <p:txBody>
          <a:bodyPr lIns="130027" tIns="130027" rIns="130027" bIns="130027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ru" sz="2800" dirty="0"/>
              <a:t>Оценка набранных баллов:</a:t>
            </a:r>
          </a:p>
          <a:p>
            <a:pPr marL="243848" indent="-243848" defTabSz="975390">
              <a:lnSpc>
                <a:spcPct val="150000"/>
              </a:lnSpc>
              <a:spcBef>
                <a:spcPts val="1067"/>
              </a:spcBef>
              <a:buClr>
                <a:srgbClr val="1DAA8C"/>
              </a:buClr>
              <a:buSzPct val="100000"/>
              <a:buFont typeface="Wingdings" panose="05000000000000000000" pitchFamily="2" charset="2"/>
              <a:buChar char="§"/>
            </a:pPr>
            <a:r>
              <a:rPr lang="ru" sz="2800" dirty="0"/>
              <a:t>выше </a:t>
            </a:r>
            <a:r>
              <a:rPr lang="ru" sz="2800" dirty="0" smtClean="0"/>
              <a:t>диапазона - </a:t>
            </a:r>
            <a:r>
              <a:rPr lang="ru" sz="2800" dirty="0"/>
              <a:t>автоматическое связывание;</a:t>
            </a:r>
          </a:p>
          <a:p>
            <a:pPr marL="243848" indent="-243848" defTabSz="975390">
              <a:lnSpc>
                <a:spcPct val="150000"/>
              </a:lnSpc>
              <a:spcBef>
                <a:spcPts val="1067"/>
              </a:spcBef>
              <a:buClr>
                <a:srgbClr val="1DAA8C"/>
              </a:buClr>
              <a:buSzPct val="100000"/>
              <a:buFont typeface="Wingdings" panose="05000000000000000000" pitchFamily="2" charset="2"/>
              <a:buChar char="§"/>
            </a:pPr>
            <a:r>
              <a:rPr lang="ru" sz="2800" dirty="0"/>
              <a:t>ниже </a:t>
            </a:r>
            <a:r>
              <a:rPr lang="ru" sz="2800" dirty="0" smtClean="0"/>
              <a:t>диапазона – </a:t>
            </a:r>
            <a:r>
              <a:rPr lang="ru" sz="2800" dirty="0"/>
              <a:t>создание/разделение;</a:t>
            </a:r>
          </a:p>
          <a:p>
            <a:pPr marL="243848" indent="-243848" defTabSz="975390">
              <a:lnSpc>
                <a:spcPct val="150000"/>
              </a:lnSpc>
              <a:spcBef>
                <a:spcPts val="1067"/>
              </a:spcBef>
              <a:buClr>
                <a:srgbClr val="1DAA8C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2800" dirty="0" smtClean="0"/>
              <a:t>в</a:t>
            </a:r>
            <a:r>
              <a:rPr lang="ru" sz="2800" dirty="0" smtClean="0"/>
              <a:t> диапазоне - </a:t>
            </a:r>
            <a:r>
              <a:rPr lang="ru" sz="2800" dirty="0"/>
              <a:t>ручной разбор инцидента идентификации</a:t>
            </a:r>
            <a:r>
              <a:rPr lang="ru" sz="2560" dirty="0">
                <a:solidFill>
                  <a:schemeClr val="dk2"/>
                </a:solidFill>
              </a:rPr>
              <a:t>.</a:t>
            </a:r>
          </a:p>
          <a:p>
            <a:pPr>
              <a:spcBef>
                <a:spcPts val="0"/>
              </a:spcBef>
            </a:pPr>
            <a:endParaRPr sz="2560" b="1" dirty="0"/>
          </a:p>
        </p:txBody>
      </p:sp>
    </p:spTree>
    <p:extLst>
      <p:ext uri="{BB962C8B-B14F-4D97-AF65-F5344CB8AC3E}">
        <p14:creationId xmlns:p14="http://schemas.microsoft.com/office/powerpoint/2010/main" val="30211767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9607" y="791829"/>
            <a:ext cx="12524299" cy="884657"/>
          </a:xfrm>
        </p:spPr>
        <p:txBody>
          <a:bodyPr anchor="t">
            <a:noAutofit/>
          </a:bodyPr>
          <a:lstStyle/>
          <a:p>
            <a:r>
              <a:rPr lang="ru-RU" sz="4000" dirty="0" smtClean="0">
                <a:solidFill>
                  <a:srgbClr val="00967F"/>
                </a:solidFill>
              </a:rPr>
              <a:t>Интерфейс для разрешения инцидентов </a:t>
            </a:r>
            <a:r>
              <a:rPr lang="en-US" sz="4000" dirty="0" smtClean="0">
                <a:solidFill>
                  <a:srgbClr val="00967F"/>
                </a:solidFill>
              </a:rPr>
              <a:t>MPI (</a:t>
            </a:r>
            <a:r>
              <a:rPr lang="ru-RU" sz="4000" dirty="0" smtClean="0">
                <a:solidFill>
                  <a:srgbClr val="00967F"/>
                </a:solidFill>
              </a:rPr>
              <a:t>пример</a:t>
            </a:r>
            <a:r>
              <a:rPr lang="en-US" sz="4000" dirty="0" smtClean="0">
                <a:solidFill>
                  <a:srgbClr val="00967F"/>
                </a:solidFill>
              </a:rPr>
              <a:t>)</a:t>
            </a:r>
            <a:endParaRPr lang="ru-RU" sz="4000" dirty="0">
              <a:solidFill>
                <a:srgbClr val="00967F"/>
              </a:solidFill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 bwMode="auto">
          <a:xfrm>
            <a:off x="1019607" y="700336"/>
            <a:ext cx="11819497" cy="0"/>
          </a:xfrm>
          <a:prstGeom prst="line">
            <a:avLst/>
          </a:prstGeom>
          <a:solidFill>
            <a:srgbClr val="000000"/>
          </a:solidFill>
          <a:ln w="25400" cap="flat" cmpd="sng" algn="ctr">
            <a:solidFill>
              <a:srgbClr val="00967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21" name="Группа 20"/>
          <p:cNvGrpSpPr/>
          <p:nvPr/>
        </p:nvGrpSpPr>
        <p:grpSpPr>
          <a:xfrm>
            <a:off x="1049337" y="1738312"/>
            <a:ext cx="11213703" cy="6810896"/>
            <a:chOff x="1049337" y="1738312"/>
            <a:chExt cx="11213703" cy="6810896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9337" y="1738312"/>
              <a:ext cx="11213703" cy="6810896"/>
            </a:xfrm>
            <a:prstGeom prst="rect">
              <a:avLst/>
            </a:prstGeom>
          </p:spPr>
        </p:pic>
        <p:sp>
          <p:nvSpPr>
            <p:cNvPr id="6" name="Прямоугольник 5"/>
            <p:cNvSpPr/>
            <p:nvPr/>
          </p:nvSpPr>
          <p:spPr bwMode="auto">
            <a:xfrm>
              <a:off x="3967762" y="3970560"/>
              <a:ext cx="593590" cy="25816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 bwMode="auto">
            <a:xfrm>
              <a:off x="3967762" y="3614340"/>
              <a:ext cx="504056" cy="25816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9" name="Прямоугольник 8"/>
            <p:cNvSpPr/>
            <p:nvPr/>
          </p:nvSpPr>
          <p:spPr bwMode="auto">
            <a:xfrm>
              <a:off x="3967762" y="4372744"/>
              <a:ext cx="596524" cy="25816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 bwMode="auto">
            <a:xfrm>
              <a:off x="3967762" y="4778351"/>
              <a:ext cx="578838" cy="25816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 bwMode="auto">
            <a:xfrm>
              <a:off x="3967762" y="5131148"/>
              <a:ext cx="512858" cy="25816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 bwMode="auto">
            <a:xfrm>
              <a:off x="3967762" y="7412783"/>
              <a:ext cx="648072" cy="25816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14" name="Прямоугольник 13"/>
            <p:cNvSpPr/>
            <p:nvPr/>
          </p:nvSpPr>
          <p:spPr bwMode="auto">
            <a:xfrm>
              <a:off x="3967762" y="7017172"/>
              <a:ext cx="648072" cy="25816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15" name="Прямоугольник 14"/>
            <p:cNvSpPr/>
            <p:nvPr/>
          </p:nvSpPr>
          <p:spPr bwMode="auto">
            <a:xfrm>
              <a:off x="3960912" y="6660952"/>
              <a:ext cx="504056" cy="25816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 bwMode="auto">
            <a:xfrm>
              <a:off x="3967762" y="6318250"/>
              <a:ext cx="801088" cy="20533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17" name="Прямоугольник 16"/>
            <p:cNvSpPr/>
            <p:nvPr/>
          </p:nvSpPr>
          <p:spPr bwMode="auto">
            <a:xfrm>
              <a:off x="3967762" y="5902548"/>
              <a:ext cx="547088" cy="23847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18" name="Прямоугольник 17"/>
            <p:cNvSpPr/>
            <p:nvPr/>
          </p:nvSpPr>
          <p:spPr bwMode="auto">
            <a:xfrm>
              <a:off x="3967762" y="5524872"/>
              <a:ext cx="720080" cy="25816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19" name="Прямоугольник 18"/>
            <p:cNvSpPr/>
            <p:nvPr/>
          </p:nvSpPr>
          <p:spPr bwMode="auto">
            <a:xfrm>
              <a:off x="3967762" y="7829128"/>
              <a:ext cx="648072" cy="25816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20" name="Прямоугольник 19"/>
            <p:cNvSpPr/>
            <p:nvPr/>
          </p:nvSpPr>
          <p:spPr bwMode="auto">
            <a:xfrm>
              <a:off x="3967762" y="8164614"/>
              <a:ext cx="718662" cy="28680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88676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6027" y="801171"/>
            <a:ext cx="12524299" cy="884657"/>
          </a:xfrm>
        </p:spPr>
        <p:txBody>
          <a:bodyPr anchor="t">
            <a:noAutofit/>
          </a:bodyPr>
          <a:lstStyle/>
          <a:p>
            <a:r>
              <a:rPr lang="ru-RU" sz="4000" dirty="0" smtClean="0">
                <a:solidFill>
                  <a:srgbClr val="00967F"/>
                </a:solidFill>
              </a:rPr>
              <a:t>Интерфейс для разрешения инцидентов </a:t>
            </a:r>
            <a:r>
              <a:rPr lang="en-US" sz="4000" dirty="0" smtClean="0">
                <a:solidFill>
                  <a:srgbClr val="00967F"/>
                </a:solidFill>
              </a:rPr>
              <a:t>MPI (</a:t>
            </a:r>
            <a:r>
              <a:rPr lang="ru-RU" sz="4000" dirty="0" smtClean="0">
                <a:solidFill>
                  <a:srgbClr val="00967F"/>
                </a:solidFill>
              </a:rPr>
              <a:t>пример</a:t>
            </a:r>
            <a:r>
              <a:rPr lang="en-US" sz="4000" dirty="0" smtClean="0">
                <a:solidFill>
                  <a:srgbClr val="00967F"/>
                </a:solidFill>
              </a:rPr>
              <a:t>)</a:t>
            </a:r>
            <a:endParaRPr lang="ru-RU" sz="4000" dirty="0">
              <a:solidFill>
                <a:srgbClr val="00967F"/>
              </a:solidFill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 bwMode="auto">
          <a:xfrm>
            <a:off x="1019607" y="700336"/>
            <a:ext cx="11819497" cy="0"/>
          </a:xfrm>
          <a:prstGeom prst="line">
            <a:avLst/>
          </a:prstGeom>
          <a:solidFill>
            <a:srgbClr val="000000"/>
          </a:solidFill>
          <a:ln w="25400" cap="flat" cmpd="sng" algn="ctr">
            <a:solidFill>
              <a:srgbClr val="00967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11" name="Группа 10"/>
          <p:cNvGrpSpPr/>
          <p:nvPr/>
        </p:nvGrpSpPr>
        <p:grpSpPr>
          <a:xfrm>
            <a:off x="381720" y="1780456"/>
            <a:ext cx="12241361" cy="6912768"/>
            <a:chOff x="381720" y="1780456"/>
            <a:chExt cx="12241361" cy="6912768"/>
          </a:xfrm>
        </p:grpSpPr>
        <p:pic>
          <p:nvPicPr>
            <p:cNvPr id="5" name="Рисунок 4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720" y="1780456"/>
              <a:ext cx="12241361" cy="6912768"/>
            </a:xfrm>
            <a:prstGeom prst="rect">
              <a:avLst/>
            </a:prstGeom>
          </p:spPr>
        </p:pic>
        <p:grpSp>
          <p:nvGrpSpPr>
            <p:cNvPr id="3" name="Группа 2"/>
            <p:cNvGrpSpPr/>
            <p:nvPr/>
          </p:nvGrpSpPr>
          <p:grpSpPr>
            <a:xfrm>
              <a:off x="2469952" y="3076600"/>
              <a:ext cx="8927574" cy="4296320"/>
              <a:chOff x="2469952" y="3076600"/>
              <a:chExt cx="8927574" cy="4296320"/>
            </a:xfrm>
          </p:grpSpPr>
          <p:sp>
            <p:nvSpPr>
              <p:cNvPr id="6" name="Прямоугольник 5"/>
              <p:cNvSpPr/>
              <p:nvPr/>
            </p:nvSpPr>
            <p:spPr bwMode="auto">
              <a:xfrm>
                <a:off x="5159648" y="3957860"/>
                <a:ext cx="864096" cy="25816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endParaRPr>
              </a:p>
            </p:txBody>
          </p:sp>
          <p:sp>
            <p:nvSpPr>
              <p:cNvPr id="7" name="Прямоугольник 6"/>
              <p:cNvSpPr/>
              <p:nvPr/>
            </p:nvSpPr>
            <p:spPr bwMode="auto">
              <a:xfrm>
                <a:off x="5422280" y="6965032"/>
                <a:ext cx="936104" cy="21602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endParaRPr>
              </a:p>
            </p:txBody>
          </p:sp>
          <p:sp>
            <p:nvSpPr>
              <p:cNvPr id="8" name="Прямоугольник 7"/>
              <p:cNvSpPr/>
              <p:nvPr/>
            </p:nvSpPr>
            <p:spPr bwMode="auto">
              <a:xfrm>
                <a:off x="10102800" y="7156896"/>
                <a:ext cx="936104" cy="21602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endParaRPr>
              </a:p>
            </p:txBody>
          </p:sp>
          <p:sp>
            <p:nvSpPr>
              <p:cNvPr id="9" name="Прямоугольник 8"/>
              <p:cNvSpPr/>
              <p:nvPr/>
            </p:nvSpPr>
            <p:spPr bwMode="auto">
              <a:xfrm>
                <a:off x="2469952" y="3076600"/>
                <a:ext cx="216024" cy="21602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endParaRPr>
              </a:p>
            </p:txBody>
          </p:sp>
          <p:sp>
            <p:nvSpPr>
              <p:cNvPr id="10" name="Прямоугольник 9"/>
              <p:cNvSpPr/>
              <p:nvPr/>
            </p:nvSpPr>
            <p:spPr bwMode="auto">
              <a:xfrm>
                <a:off x="10102800" y="3957860"/>
                <a:ext cx="864096" cy="25816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endParaRPr>
              </a:p>
            </p:txBody>
          </p:sp>
          <p:sp>
            <p:nvSpPr>
              <p:cNvPr id="12" name="Прямоугольник 11"/>
              <p:cNvSpPr/>
              <p:nvPr/>
            </p:nvSpPr>
            <p:spPr bwMode="auto">
              <a:xfrm>
                <a:off x="5566296" y="4948808"/>
                <a:ext cx="864096" cy="25816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endParaRPr>
              </a:p>
            </p:txBody>
          </p:sp>
          <p:sp>
            <p:nvSpPr>
              <p:cNvPr id="14" name="Прямоугольник 13"/>
              <p:cNvSpPr/>
              <p:nvPr/>
            </p:nvSpPr>
            <p:spPr bwMode="auto">
              <a:xfrm>
                <a:off x="10533430" y="4957225"/>
                <a:ext cx="864096" cy="25816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770599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2691" y="751783"/>
            <a:ext cx="11953328" cy="1276400"/>
          </a:xfrm>
        </p:spPr>
        <p:txBody>
          <a:bodyPr anchor="t">
            <a:noAutofit/>
          </a:bodyPr>
          <a:lstStyle/>
          <a:p>
            <a:r>
              <a:rPr lang="ru-RU" dirty="0" smtClean="0">
                <a:solidFill>
                  <a:srgbClr val="00967F"/>
                </a:solidFill>
              </a:rPr>
              <a:t>Результаты проекта</a:t>
            </a:r>
            <a:endParaRPr lang="ru-RU" dirty="0">
              <a:solidFill>
                <a:srgbClr val="00967F"/>
              </a:solidFill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 bwMode="auto">
          <a:xfrm>
            <a:off x="1019607" y="700336"/>
            <a:ext cx="11819497" cy="0"/>
          </a:xfrm>
          <a:prstGeom prst="line">
            <a:avLst/>
          </a:prstGeom>
          <a:solidFill>
            <a:srgbClr val="000000"/>
          </a:solidFill>
          <a:ln w="25400" cap="flat" cmpd="sng" algn="ctr">
            <a:solidFill>
              <a:srgbClr val="00967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" name="Прямоугольник 5"/>
          <p:cNvSpPr/>
          <p:nvPr/>
        </p:nvSpPr>
        <p:spPr>
          <a:xfrm>
            <a:off x="880683" y="1991711"/>
            <a:ext cx="12097344" cy="521937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243848" indent="-243848" defTabSz="975390">
              <a:lnSpc>
                <a:spcPct val="150000"/>
              </a:lnSpc>
              <a:spcBef>
                <a:spcPts val="1067"/>
              </a:spcBef>
              <a:buClr>
                <a:srgbClr val="1DAA8C"/>
              </a:buClr>
              <a:buFont typeface="Wingdings" panose="05000000000000000000" pitchFamily="2" charset="2"/>
              <a:buChar char="§"/>
            </a:pPr>
            <a:r>
              <a:rPr lang="ru-RU" sz="2400" dirty="0" smtClean="0"/>
              <a:t>На начало работ:</a:t>
            </a:r>
            <a:endParaRPr lang="ru-RU" sz="2400" dirty="0"/>
          </a:p>
          <a:p>
            <a:pPr marL="977900" indent="-342900">
              <a:lnSpc>
                <a:spcPct val="150000"/>
              </a:lnSpc>
              <a:buFontTx/>
              <a:buChar char="—"/>
            </a:pPr>
            <a:r>
              <a:rPr lang="ru-RU" sz="2400" dirty="0"/>
              <a:t>всего 30 млн. версий карточек </a:t>
            </a:r>
          </a:p>
          <a:p>
            <a:pPr marL="977900" indent="-342900">
              <a:lnSpc>
                <a:spcPct val="150000"/>
              </a:lnSpc>
              <a:buFontTx/>
              <a:buChar char="—"/>
            </a:pPr>
            <a:r>
              <a:rPr lang="ru-RU" sz="2400" dirty="0"/>
              <a:t>из них 18 млн. уникальных карточек</a:t>
            </a:r>
          </a:p>
          <a:p>
            <a:pPr marL="977900" indent="-342900">
              <a:lnSpc>
                <a:spcPct val="150000"/>
              </a:lnSpc>
              <a:buFontTx/>
              <a:buChar char="—"/>
            </a:pPr>
            <a:r>
              <a:rPr lang="ru-RU" sz="2400" dirty="0"/>
              <a:t>из них 7% повторно использованных карточек (идентификаторов)</a:t>
            </a:r>
          </a:p>
          <a:p>
            <a:pPr marL="243848" indent="-243848" defTabSz="975390">
              <a:lnSpc>
                <a:spcPct val="150000"/>
              </a:lnSpc>
              <a:spcBef>
                <a:spcPts val="1067"/>
              </a:spcBef>
              <a:buClr>
                <a:srgbClr val="1DAA8C"/>
              </a:buClr>
              <a:buFont typeface="Wingdings" panose="05000000000000000000" pitchFamily="2" charset="2"/>
              <a:buChar char="§"/>
            </a:pPr>
            <a:r>
              <a:rPr lang="ru-RU" sz="2400" dirty="0" smtClean="0"/>
              <a:t>Промежуточный результат:</a:t>
            </a:r>
          </a:p>
          <a:p>
            <a:pPr marL="977900" lvl="0" indent="-342900">
              <a:lnSpc>
                <a:spcPct val="150000"/>
              </a:lnSpc>
              <a:buFontTx/>
              <a:buChar char="—"/>
            </a:pPr>
            <a:r>
              <a:rPr lang="ru" sz="2400" dirty="0"/>
              <a:t>18 млн. карточек породили 6 млн. глобальных карточек пациентов</a:t>
            </a:r>
          </a:p>
          <a:p>
            <a:pPr marL="977900" lvl="0" indent="-342900">
              <a:lnSpc>
                <a:spcPct val="150000"/>
              </a:lnSpc>
              <a:buFontTx/>
              <a:buChar char="—"/>
            </a:pPr>
            <a:r>
              <a:rPr lang="ru" sz="2400" dirty="0" smtClean="0"/>
              <a:t>87% </a:t>
            </a:r>
            <a:r>
              <a:rPr lang="ru" sz="2400" dirty="0"/>
              <a:t>карточек выше порога связывания</a:t>
            </a:r>
          </a:p>
          <a:p>
            <a:pPr marL="977900" lvl="0" indent="-342900">
              <a:lnSpc>
                <a:spcPct val="150000"/>
              </a:lnSpc>
              <a:buFontTx/>
              <a:buChar char="—"/>
            </a:pPr>
            <a:r>
              <a:rPr lang="ru" sz="2400" dirty="0" smtClean="0"/>
              <a:t>10% </a:t>
            </a:r>
            <a:r>
              <a:rPr lang="ru" sz="2400" dirty="0"/>
              <a:t>карточек ниже порога связывания</a:t>
            </a:r>
          </a:p>
          <a:p>
            <a:pPr marL="977900" lvl="0" indent="-342900">
              <a:lnSpc>
                <a:spcPct val="150000"/>
              </a:lnSpc>
              <a:buFontTx/>
              <a:buChar char="—"/>
            </a:pPr>
            <a:r>
              <a:rPr lang="ru" sz="2400" dirty="0" smtClean="0"/>
              <a:t>3% </a:t>
            </a:r>
            <a:r>
              <a:rPr lang="ru" sz="2400" dirty="0"/>
              <a:t>карточек требуют ручного разбора инцидента идентификации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4452792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2691" y="751783"/>
            <a:ext cx="11953328" cy="1276400"/>
          </a:xfrm>
        </p:spPr>
        <p:txBody>
          <a:bodyPr anchor="t">
            <a:noAutofit/>
          </a:bodyPr>
          <a:lstStyle/>
          <a:p>
            <a:r>
              <a:rPr lang="ru-RU" dirty="0" smtClean="0">
                <a:solidFill>
                  <a:srgbClr val="00967F"/>
                </a:solidFill>
              </a:rPr>
              <a:t>Преимущества решения</a:t>
            </a:r>
            <a:endParaRPr lang="ru-RU" dirty="0">
              <a:solidFill>
                <a:srgbClr val="00967F"/>
              </a:solidFill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 bwMode="auto">
          <a:xfrm>
            <a:off x="1019607" y="700336"/>
            <a:ext cx="11819497" cy="0"/>
          </a:xfrm>
          <a:prstGeom prst="line">
            <a:avLst/>
          </a:prstGeom>
          <a:solidFill>
            <a:srgbClr val="000000"/>
          </a:solidFill>
          <a:ln w="25400" cap="flat" cmpd="sng" algn="ctr">
            <a:solidFill>
              <a:srgbClr val="00967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" name="Прямоугольник 5"/>
          <p:cNvSpPr/>
          <p:nvPr/>
        </p:nvSpPr>
        <p:spPr>
          <a:xfrm>
            <a:off x="907382" y="1636440"/>
            <a:ext cx="12097344" cy="6468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3848" indent="-243848" defTabSz="975390">
              <a:lnSpc>
                <a:spcPct val="150000"/>
              </a:lnSpc>
              <a:spcBef>
                <a:spcPts val="1067"/>
              </a:spcBef>
              <a:buClr>
                <a:srgbClr val="1DAA8C"/>
              </a:buClr>
              <a:buFont typeface="Wingdings" panose="05000000000000000000" pitchFamily="2" charset="2"/>
              <a:buChar char="§"/>
            </a:pPr>
            <a:r>
              <a:rPr lang="ru-RU" sz="2400" dirty="0"/>
              <a:t>обеспечивается:</a:t>
            </a:r>
          </a:p>
          <a:p>
            <a:pPr marL="977900" lvl="0" indent="-342900">
              <a:buFontTx/>
              <a:buChar char="—"/>
            </a:pPr>
            <a:r>
              <a:rPr lang="ru-RU" sz="2400" dirty="0" smtClean="0"/>
              <a:t>непрерывность </a:t>
            </a:r>
            <a:r>
              <a:rPr lang="ru-RU" sz="2400" dirty="0"/>
              <a:t>информационного обеспечения процесса оказания медицинской </a:t>
            </a:r>
            <a:r>
              <a:rPr lang="ru-RU" sz="2400" dirty="0" smtClean="0"/>
              <a:t>помощи;</a:t>
            </a:r>
            <a:endParaRPr lang="ru-RU" sz="2400" dirty="0"/>
          </a:p>
          <a:p>
            <a:pPr marL="977900" lvl="0" indent="-342900">
              <a:buFontTx/>
              <a:buChar char="—"/>
            </a:pPr>
            <a:r>
              <a:rPr lang="ru-RU" sz="2400" dirty="0"/>
              <a:t>соответствие международным стандартам в области ИТ здравоохранения;</a:t>
            </a:r>
          </a:p>
          <a:p>
            <a:pPr marL="977900" lvl="0" indent="-342900">
              <a:buFontTx/>
              <a:buChar char="—"/>
            </a:pPr>
            <a:r>
              <a:rPr lang="ru-RU" sz="2400" dirty="0"/>
              <a:t>универсальность применения по отношению к архитектурам и технологиям интегрируемых информационных систем;</a:t>
            </a:r>
          </a:p>
          <a:p>
            <a:pPr marL="243848" indent="-243848" defTabSz="975390">
              <a:lnSpc>
                <a:spcPct val="150000"/>
              </a:lnSpc>
              <a:spcBef>
                <a:spcPts val="1067"/>
              </a:spcBef>
              <a:buClr>
                <a:srgbClr val="1DAA8C"/>
              </a:buClr>
              <a:buFont typeface="Wingdings" panose="05000000000000000000" pitchFamily="2" charset="2"/>
              <a:buChar char="§"/>
            </a:pPr>
            <a:r>
              <a:rPr lang="ru-RU" sz="2400" dirty="0" smtClean="0"/>
              <a:t>не требуется:</a:t>
            </a:r>
          </a:p>
          <a:p>
            <a:pPr marL="977900" lvl="0" indent="-342900">
              <a:buFontTx/>
              <a:buChar char="—"/>
            </a:pPr>
            <a:r>
              <a:rPr lang="ru-RU" sz="2400" dirty="0" smtClean="0"/>
              <a:t>модернизация интегрируемых МИС;</a:t>
            </a:r>
          </a:p>
          <a:p>
            <a:pPr marL="977900" indent="-342900">
              <a:buFontTx/>
              <a:buChar char="—"/>
            </a:pPr>
            <a:r>
              <a:rPr lang="ru-RU" sz="2400" dirty="0"/>
              <a:t>до начала </a:t>
            </a:r>
            <a:r>
              <a:rPr lang="ru-RU" sz="2400" dirty="0" smtClean="0"/>
              <a:t>использования</a:t>
            </a:r>
            <a:r>
              <a:rPr lang="en-US" sz="2400" dirty="0" smtClean="0"/>
              <a:t> </a:t>
            </a:r>
            <a:r>
              <a:rPr lang="ru-RU" sz="2400" dirty="0" smtClean="0"/>
              <a:t>индекса пациента </a:t>
            </a:r>
            <a:r>
              <a:rPr lang="ru-RU" sz="2400" dirty="0"/>
              <a:t>создавать какие-либо централизованные базы НСИ;</a:t>
            </a:r>
          </a:p>
          <a:p>
            <a:pPr marL="977900" indent="-342900">
              <a:buFontTx/>
              <a:buChar char="—"/>
            </a:pPr>
            <a:r>
              <a:rPr lang="ru-RU" sz="2400" dirty="0"/>
              <a:t>унифицировать структуры данных, вводить недостающие </a:t>
            </a:r>
            <a:r>
              <a:rPr lang="ru-RU" sz="2400" dirty="0" smtClean="0"/>
              <a:t>данные</a:t>
            </a:r>
            <a:r>
              <a:rPr lang="ru-RU" sz="2400" dirty="0"/>
              <a:t> </a:t>
            </a:r>
            <a:r>
              <a:rPr lang="ru-RU" sz="2400" dirty="0" smtClean="0"/>
              <a:t>и пр.;</a:t>
            </a:r>
          </a:p>
          <a:p>
            <a:pPr marL="243848" indent="-243848" defTabSz="975390">
              <a:lnSpc>
                <a:spcPct val="150000"/>
              </a:lnSpc>
              <a:spcBef>
                <a:spcPts val="1067"/>
              </a:spcBef>
              <a:buClr>
                <a:srgbClr val="1DAA8C"/>
              </a:buClr>
              <a:buFont typeface="Wingdings" panose="05000000000000000000" pitchFamily="2" charset="2"/>
              <a:buChar char="§"/>
            </a:pPr>
            <a:r>
              <a:rPr lang="ru-RU" sz="2400" dirty="0"/>
              <a:t>не ограничивается:</a:t>
            </a:r>
          </a:p>
          <a:p>
            <a:pPr marL="977900" lvl="0" indent="-342900">
              <a:buFontTx/>
              <a:buChar char="—"/>
            </a:pPr>
            <a:r>
              <a:rPr lang="ru-RU" sz="2400" dirty="0" smtClean="0"/>
              <a:t>выбор используемых идентификаторов пациентов;</a:t>
            </a:r>
          </a:p>
          <a:p>
            <a:pPr marL="977900" lvl="0" indent="-342900">
              <a:buFontTx/>
              <a:buChar char="—"/>
            </a:pPr>
            <a:r>
              <a:rPr lang="ru-RU" sz="2400" dirty="0" smtClean="0"/>
              <a:t>количество источников данных пациента;</a:t>
            </a:r>
          </a:p>
          <a:p>
            <a:pPr marL="977900" indent="-342900">
              <a:buFontTx/>
              <a:buChar char="—"/>
            </a:pPr>
            <a:r>
              <a:rPr lang="ru-RU" sz="2400" dirty="0" smtClean="0"/>
              <a:t>наличие или отсутствие обязательных полей данных;</a:t>
            </a:r>
          </a:p>
        </p:txBody>
      </p:sp>
    </p:spTree>
    <p:extLst>
      <p:ext uri="{BB962C8B-B14F-4D97-AF65-F5344CB8AC3E}">
        <p14:creationId xmlns:p14="http://schemas.microsoft.com/office/powerpoint/2010/main" val="16887415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65896" y="5308848"/>
            <a:ext cx="10837863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2800" dirty="0" smtClean="0">
                <a:solidFill>
                  <a:srgbClr val="22222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Денис Чумаков</a:t>
            </a:r>
            <a:endParaRPr lang="ru-RU" sz="2800" dirty="0">
              <a:solidFill>
                <a:srgbClr val="22222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/>
            <a:r>
              <a:rPr lang="ru-RU" sz="2800" dirty="0">
                <a:solidFill>
                  <a:srgbClr val="22222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+7(921) </a:t>
            </a:r>
            <a:r>
              <a:rPr lang="ru-RU" sz="2800" dirty="0" smtClean="0">
                <a:solidFill>
                  <a:srgbClr val="22222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935-48-43 </a:t>
            </a:r>
            <a:endParaRPr lang="en-US" sz="2800" dirty="0" smtClean="0">
              <a:solidFill>
                <a:srgbClr val="22222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/>
            <a:r>
              <a:rPr lang="en-US" sz="2800" dirty="0" smtClean="0">
                <a:solidFill>
                  <a:schemeClr val="tx1"/>
                </a:solidFill>
                <a:latin typeface="+mj-lt"/>
                <a:sym typeface="Thonburi" charset="0"/>
                <a:hlinkClick r:id="rId3"/>
              </a:rPr>
              <a:t>sales@netrika.ru</a:t>
            </a:r>
            <a:endParaRPr lang="ru-RU" sz="2800" dirty="0" smtClean="0">
              <a:solidFill>
                <a:schemeClr val="tx1"/>
              </a:solidFill>
              <a:latin typeface="+mj-lt"/>
              <a:sym typeface="Thonburi" charset="0"/>
            </a:endParaRPr>
          </a:p>
          <a:p>
            <a:pPr algn="r">
              <a:defRPr/>
            </a:pPr>
            <a:r>
              <a:rPr lang="en-US" sz="2800" dirty="0" smtClean="0">
                <a:solidFill>
                  <a:schemeClr val="tx1"/>
                </a:solidFill>
                <a:latin typeface="+mj-lt"/>
                <a:sym typeface="Thonburi" charset="0"/>
                <a:hlinkClick r:id="rId4"/>
              </a:rPr>
              <a:t>www.netrika.ru</a:t>
            </a:r>
            <a:r>
              <a:rPr lang="en-US" sz="2800" dirty="0" smtClean="0">
                <a:solidFill>
                  <a:schemeClr val="tx1"/>
                </a:solidFill>
                <a:latin typeface="+mj-lt"/>
                <a:sym typeface="Thonburi" charset="0"/>
              </a:rPr>
              <a:t> </a:t>
            </a:r>
            <a:endParaRPr lang="en-US" sz="2800" dirty="0">
              <a:solidFill>
                <a:schemeClr val="tx1"/>
              </a:solidFill>
              <a:latin typeface="+mj-lt"/>
              <a:sym typeface="Thonburi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957784" y="2500536"/>
            <a:ext cx="11055350" cy="2090737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53997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9607" y="773043"/>
            <a:ext cx="11953328" cy="1276400"/>
          </a:xfrm>
        </p:spPr>
        <p:txBody>
          <a:bodyPr anchor="t">
            <a:noAutofit/>
          </a:bodyPr>
          <a:lstStyle/>
          <a:p>
            <a:r>
              <a:rPr lang="ru-RU" dirty="0" smtClean="0">
                <a:solidFill>
                  <a:srgbClr val="00967F"/>
                </a:solidFill>
              </a:rPr>
              <a:t>План доклада</a:t>
            </a:r>
            <a:endParaRPr lang="ru-RU" dirty="0">
              <a:solidFill>
                <a:srgbClr val="00967F"/>
              </a:solidFill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 bwMode="auto">
          <a:xfrm>
            <a:off x="1019607" y="700336"/>
            <a:ext cx="11819497" cy="0"/>
          </a:xfrm>
          <a:prstGeom prst="line">
            <a:avLst/>
          </a:prstGeom>
          <a:solidFill>
            <a:srgbClr val="000000"/>
          </a:solidFill>
          <a:ln w="25400" cap="flat" cmpd="sng" algn="ctr">
            <a:solidFill>
              <a:srgbClr val="00967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" name="Прямоугольник 5"/>
          <p:cNvSpPr/>
          <p:nvPr/>
        </p:nvSpPr>
        <p:spPr>
          <a:xfrm>
            <a:off x="939669" y="2028183"/>
            <a:ext cx="6966339" cy="5463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3848" indent="-243848" defTabSz="975390">
              <a:lnSpc>
                <a:spcPct val="150000"/>
              </a:lnSpc>
              <a:spcBef>
                <a:spcPts val="1067"/>
              </a:spcBef>
              <a:buClr>
                <a:srgbClr val="1DAA8C"/>
              </a:buClr>
              <a:buFont typeface="Wingdings" panose="05000000000000000000" pitchFamily="2" charset="2"/>
              <a:buChar char="§"/>
            </a:pPr>
            <a:r>
              <a:rPr lang="ru-RU" sz="2800" dirty="0" smtClean="0">
                <a:solidFill>
                  <a:srgbClr val="514346"/>
                </a:solidFill>
                <a:uFill>
                  <a:solidFill>
                    <a:srgbClr val="000000"/>
                  </a:solidFill>
                </a:u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О компании</a:t>
            </a:r>
          </a:p>
          <a:p>
            <a:pPr marL="243848" indent="-243848" defTabSz="975390">
              <a:lnSpc>
                <a:spcPct val="150000"/>
              </a:lnSpc>
              <a:spcBef>
                <a:spcPts val="1067"/>
              </a:spcBef>
              <a:buClr>
                <a:srgbClr val="1DAA8C"/>
              </a:buClr>
              <a:buFont typeface="Wingdings" panose="05000000000000000000" pitchFamily="2" charset="2"/>
              <a:buChar char="§"/>
            </a:pPr>
            <a:r>
              <a:rPr lang="ru-RU" sz="2800" dirty="0" smtClean="0">
                <a:solidFill>
                  <a:srgbClr val="514346"/>
                </a:solidFill>
                <a:uFill>
                  <a:solidFill>
                    <a:srgbClr val="000000"/>
                  </a:solidFill>
                </a:u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Решаемые задачи</a:t>
            </a:r>
          </a:p>
          <a:p>
            <a:pPr marL="243848" indent="-243848" defTabSz="975390">
              <a:lnSpc>
                <a:spcPct val="150000"/>
              </a:lnSpc>
              <a:spcBef>
                <a:spcPts val="1067"/>
              </a:spcBef>
              <a:buClr>
                <a:srgbClr val="1DAA8C"/>
              </a:buClr>
              <a:buFont typeface="Wingdings" panose="05000000000000000000" pitchFamily="2" charset="2"/>
              <a:buChar char="§"/>
            </a:pPr>
            <a:r>
              <a:rPr lang="ru-RU" sz="2800" dirty="0" smtClean="0">
                <a:solidFill>
                  <a:srgbClr val="514346"/>
                </a:solidFill>
                <a:uFill>
                  <a:solidFill>
                    <a:srgbClr val="000000"/>
                  </a:solidFill>
                </a:u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Цели проекта</a:t>
            </a:r>
            <a:endParaRPr lang="ru-RU" sz="2800" dirty="0">
              <a:solidFill>
                <a:srgbClr val="514346"/>
              </a:solidFill>
              <a:uFill>
                <a:solidFill>
                  <a:srgbClr val="000000"/>
                </a:solidFill>
              </a:u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43848" lvl="0" indent="-243848" defTabSz="975390">
              <a:lnSpc>
                <a:spcPct val="150000"/>
              </a:lnSpc>
              <a:spcBef>
                <a:spcPts val="1067"/>
              </a:spcBef>
              <a:buClr>
                <a:srgbClr val="1DAA8C"/>
              </a:buClr>
              <a:buFont typeface="Wingdings" panose="05000000000000000000" pitchFamily="2" charset="2"/>
              <a:buChar char="§"/>
            </a:pPr>
            <a:r>
              <a:rPr lang="ru-RU" sz="2800" dirty="0" smtClean="0">
                <a:solidFill>
                  <a:srgbClr val="514346"/>
                </a:solidFill>
                <a:uFill>
                  <a:solidFill>
                    <a:srgbClr val="000000"/>
                  </a:solidFill>
                </a:u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Реализация</a:t>
            </a:r>
          </a:p>
          <a:p>
            <a:pPr marL="243848" lvl="0" indent="-243848" defTabSz="975390">
              <a:lnSpc>
                <a:spcPct val="150000"/>
              </a:lnSpc>
              <a:spcBef>
                <a:spcPts val="1067"/>
              </a:spcBef>
              <a:buClr>
                <a:srgbClr val="1DAA8C"/>
              </a:buClr>
              <a:buFont typeface="Wingdings" panose="05000000000000000000" pitchFamily="2" charset="2"/>
              <a:buChar char="§"/>
            </a:pPr>
            <a:r>
              <a:rPr lang="ru-RU" sz="2800" dirty="0" smtClean="0">
                <a:solidFill>
                  <a:srgbClr val="514346"/>
                </a:solidFill>
                <a:uFill>
                  <a:solidFill>
                    <a:srgbClr val="000000"/>
                  </a:solidFill>
                </a:u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Результаты проекта</a:t>
            </a:r>
          </a:p>
          <a:p>
            <a:pPr marL="243848" lvl="0" indent="-243848" defTabSz="975390">
              <a:lnSpc>
                <a:spcPct val="150000"/>
              </a:lnSpc>
              <a:spcBef>
                <a:spcPts val="1067"/>
              </a:spcBef>
              <a:buClr>
                <a:srgbClr val="1DAA8C"/>
              </a:buClr>
              <a:buFont typeface="Wingdings" panose="05000000000000000000" pitchFamily="2" charset="2"/>
              <a:buChar char="§"/>
            </a:pPr>
            <a:r>
              <a:rPr lang="ru-RU" sz="2800" dirty="0" smtClean="0">
                <a:solidFill>
                  <a:srgbClr val="514346"/>
                </a:solidFill>
                <a:uFill>
                  <a:solidFill>
                    <a:srgbClr val="000000"/>
                  </a:solidFill>
                </a:u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Преимущества решения</a:t>
            </a:r>
          </a:p>
          <a:p>
            <a:pPr marL="243848" lvl="0" indent="-243848" defTabSz="975390">
              <a:lnSpc>
                <a:spcPct val="150000"/>
              </a:lnSpc>
              <a:spcBef>
                <a:spcPts val="1067"/>
              </a:spcBef>
              <a:buClr>
                <a:srgbClr val="1DAA8C"/>
              </a:buClr>
              <a:buFont typeface="Wingdings" panose="05000000000000000000" pitchFamily="2" charset="2"/>
              <a:buChar char="§"/>
            </a:pPr>
            <a:endParaRPr lang="ru-RU" sz="2800" dirty="0" smtClean="0">
              <a:solidFill>
                <a:srgbClr val="514346"/>
              </a:solidFill>
              <a:uFill>
                <a:solidFill>
                  <a:srgbClr val="000000"/>
                </a:solidFill>
              </a:u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0939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792" y="3004592"/>
            <a:ext cx="11106464" cy="3518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19400" y="628328"/>
            <a:ext cx="11953328" cy="943523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rgbClr val="00967F"/>
                </a:solidFill>
              </a:rPr>
              <a:t>О компании</a:t>
            </a:r>
            <a:endParaRPr lang="ru-RU" dirty="0">
              <a:solidFill>
                <a:srgbClr val="00967F"/>
              </a:solidFill>
            </a:endParaRPr>
          </a:p>
        </p:txBody>
      </p:sp>
      <p:sp>
        <p:nvSpPr>
          <p:cNvPr id="12" name="Объект 2"/>
          <p:cNvSpPr>
            <a:spLocks noGrp="1"/>
          </p:cNvSpPr>
          <p:nvPr>
            <p:ph idx="1"/>
          </p:nvPr>
        </p:nvSpPr>
        <p:spPr>
          <a:xfrm>
            <a:off x="1036457" y="1852464"/>
            <a:ext cx="11658631" cy="37719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just">
              <a:lnSpc>
                <a:spcPct val="114000"/>
              </a:lnSpc>
              <a:buNone/>
            </a:pPr>
            <a:r>
              <a:rPr lang="en-US" sz="3200" b="1" dirty="0" err="1" smtClean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  <a:sym typeface="Thonburi Bold" pitchFamily="-84" charset="0"/>
              </a:rPr>
              <a:t>Netrika</a:t>
            </a:r>
            <a:r>
              <a:rPr lang="ru-RU" sz="3200" b="1" dirty="0" smtClean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  <a:sym typeface="Thonburi Bold" pitchFamily="-84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  <a:sym typeface="Thonburi Bold" pitchFamily="-84" charset="0"/>
              </a:rPr>
              <a:t>– российский разработчик и поставщик комплексных ИТ-решений для государственного сектора.</a:t>
            </a:r>
          </a:p>
          <a:p>
            <a:pPr marL="0" indent="0">
              <a:lnSpc>
                <a:spcPct val="114000"/>
              </a:lnSpc>
              <a:spcBef>
                <a:spcPts val="1800"/>
              </a:spcBef>
              <a:buNone/>
            </a:pPr>
            <a:r>
              <a:rPr lang="ru-RU" sz="2800" dirty="0" smtClean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ru-RU" sz="2800" dirty="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916906" y="4157745"/>
            <a:ext cx="2082297" cy="1285592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20</a:t>
            </a: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10</a:t>
            </a:r>
          </a:p>
          <a:p>
            <a:pPr algn="ctr"/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Год основания компании</a:t>
            </a:r>
          </a:p>
          <a:p>
            <a:pPr algn="ctr"/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Netrika</a:t>
            </a:r>
            <a:endParaRPr lang="ru-RU" sz="1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270807" y="4157745"/>
            <a:ext cx="2082297" cy="1285592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accent3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6</a:t>
            </a:r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ru-RU" sz="3600" b="1" dirty="0">
              <a:solidFill>
                <a:schemeClr val="accent3">
                  <a:lumMod val="50000"/>
                </a:scheme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Ключевых направлений информатизации</a:t>
            </a:r>
            <a:endParaRPr lang="ru-RU" sz="1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624708" y="4157745"/>
            <a:ext cx="2082297" cy="1285592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10</a:t>
            </a:r>
            <a:endParaRPr lang="ru-RU" sz="3600" b="1" dirty="0">
              <a:solidFill>
                <a:schemeClr val="accent3">
                  <a:lumMod val="50000"/>
                </a:scheme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Регионов РФ</a:t>
            </a:r>
            <a:endParaRPr lang="ru-RU" sz="1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978609" y="4157745"/>
            <a:ext cx="2082297" cy="1285592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250</a:t>
            </a:r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ru-RU" sz="3600" b="1" dirty="0" smtClean="0">
              <a:solidFill>
                <a:schemeClr val="accent3">
                  <a:lumMod val="50000"/>
                </a:scheme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Успешно реализованных контрактов</a:t>
            </a:r>
            <a:endParaRPr lang="ru-RU" sz="1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29792" y="6705001"/>
            <a:ext cx="11819497" cy="2852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algn="just" eaLnBrk="1" hangingPunct="1">
              <a:lnSpc>
                <a:spcPct val="114000"/>
              </a:lnSpc>
            </a:pPr>
            <a:r>
              <a:rPr lang="ru-RU" sz="2800" dirty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  <a:sym typeface="Thonburi" pitchFamily="-84" charset="0"/>
              </a:rPr>
              <a:t>Мы создаём решения, которые обеспечивают эффективную реализацию государственных программ по информатизации на региональном </a:t>
            </a:r>
            <a:r>
              <a:rPr lang="ru-RU" sz="2800" dirty="0" smtClean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  <a:sym typeface="Thonburi" pitchFamily="-84" charset="0"/>
              </a:rPr>
              <a:t>уровне.</a:t>
            </a:r>
            <a:endParaRPr lang="ru-RU" sz="2800" dirty="0">
              <a:solidFill>
                <a:schemeClr val="tx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  <a:sym typeface="Thonburi" pitchFamily="-8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 bwMode="auto">
          <a:xfrm>
            <a:off x="1029792" y="700336"/>
            <a:ext cx="11819497" cy="0"/>
          </a:xfrm>
          <a:prstGeom prst="line">
            <a:avLst/>
          </a:prstGeom>
          <a:solidFill>
            <a:srgbClr val="000000"/>
          </a:solidFill>
          <a:ln w="25400" cap="flat" cmpd="sng" algn="ctr">
            <a:solidFill>
              <a:srgbClr val="00967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5700968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62876" y="700336"/>
            <a:ext cx="11953328" cy="943523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rgbClr val="00967F"/>
                </a:solidFill>
              </a:rPr>
              <a:t>Опыт компании «Нетрика» </a:t>
            </a:r>
            <a:endParaRPr lang="ru-RU" dirty="0">
              <a:solidFill>
                <a:srgbClr val="00967F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 bwMode="auto">
          <a:xfrm>
            <a:off x="1019607" y="700336"/>
            <a:ext cx="11819497" cy="0"/>
          </a:xfrm>
          <a:prstGeom prst="line">
            <a:avLst/>
          </a:prstGeom>
          <a:solidFill>
            <a:srgbClr val="000000"/>
          </a:solidFill>
          <a:ln w="25400" cap="flat" cmpd="sng" algn="ctr">
            <a:solidFill>
              <a:srgbClr val="00967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9" name="Прямоугольник 18"/>
          <p:cNvSpPr/>
          <p:nvPr/>
        </p:nvSpPr>
        <p:spPr>
          <a:xfrm>
            <a:off x="1029792" y="1736449"/>
            <a:ext cx="11819497" cy="2852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algn="just" eaLnBrk="1" hangingPunct="1">
              <a:lnSpc>
                <a:spcPct val="114000"/>
              </a:lnSpc>
            </a:pPr>
            <a:endParaRPr lang="ru-RU" sz="2800" dirty="0">
              <a:solidFill>
                <a:schemeClr val="tx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  <a:sym typeface="Thonburi" pitchFamily="-84" charset="0"/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-1161274" y="1877816"/>
            <a:ext cx="16201627" cy="6023320"/>
            <a:chOff x="-1948355" y="2087142"/>
            <a:chExt cx="16201627" cy="6023320"/>
          </a:xfrm>
        </p:grpSpPr>
        <p:graphicFrame>
          <p:nvGraphicFramePr>
            <p:cNvPr id="13" name="Схема 12"/>
            <p:cNvGraphicFramePr/>
            <p:nvPr>
              <p:extLst>
                <p:ext uri="{D42A27DB-BD31-4B8C-83A1-F6EECF244321}">
                  <p14:modId xmlns:p14="http://schemas.microsoft.com/office/powerpoint/2010/main" val="2543830726"/>
                </p:ext>
              </p:extLst>
            </p:nvPr>
          </p:nvGraphicFramePr>
          <p:xfrm>
            <a:off x="-1948355" y="2087142"/>
            <a:ext cx="16201627" cy="589723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24" name="Овал 23"/>
            <p:cNvSpPr/>
            <p:nvPr/>
          </p:nvSpPr>
          <p:spPr bwMode="auto">
            <a:xfrm>
              <a:off x="314719" y="6338984"/>
              <a:ext cx="1728192" cy="177147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02751" y="6886326"/>
              <a:ext cx="10801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smtClean="0">
                  <a:solidFill>
                    <a:srgbClr val="00967F"/>
                  </a:solidFill>
                </a:rPr>
                <a:t>500</a:t>
              </a:r>
              <a:endParaRPr lang="ru-RU" sz="3600" b="1" dirty="0">
                <a:solidFill>
                  <a:srgbClr val="00967F"/>
                </a:solidFill>
              </a:endParaRPr>
            </a:p>
          </p:txBody>
        </p:sp>
      </p:grpSp>
      <p:sp>
        <p:nvSpPr>
          <p:cNvPr id="30" name="Овал 29"/>
          <p:cNvSpPr/>
          <p:nvPr/>
        </p:nvSpPr>
        <p:spPr bwMode="auto">
          <a:xfrm>
            <a:off x="1019607" y="3991931"/>
            <a:ext cx="1728192" cy="177147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31" name="Овал 30"/>
          <p:cNvSpPr/>
          <p:nvPr/>
        </p:nvSpPr>
        <p:spPr bwMode="auto">
          <a:xfrm>
            <a:off x="1101800" y="1854204"/>
            <a:ext cx="1728192" cy="177147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17824" y="4590509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967F"/>
                </a:solidFill>
              </a:rPr>
              <a:t>19</a:t>
            </a:r>
            <a:endParaRPr lang="ru-RU" sz="3600" b="1" dirty="0">
              <a:solidFill>
                <a:srgbClr val="00967F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389832" y="2451041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967F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363610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4" name="AutoShape 2" descr="Отображается файл &quot;элипс_белый.jpg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5302" t="5805" r="5239" b="2145"/>
          <a:stretch/>
        </p:blipFill>
        <p:spPr>
          <a:xfrm>
            <a:off x="1641859" y="1424809"/>
            <a:ext cx="9721081" cy="7992888"/>
          </a:xfrm>
          <a:prstGeom prst="rect">
            <a:avLst/>
          </a:prstGeom>
        </p:spPr>
      </p:pic>
      <p:sp>
        <p:nvSpPr>
          <p:cNvPr id="9" name="Заголовок 2"/>
          <p:cNvSpPr txBox="1">
            <a:spLocks/>
          </p:cNvSpPr>
          <p:nvPr/>
        </p:nvSpPr>
        <p:spPr>
          <a:xfrm>
            <a:off x="856951" y="417029"/>
            <a:ext cx="11953328" cy="943523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  <a:sym typeface="Thonburi Bold" pitchFamily="-8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6400">
                <a:solidFill>
                  <a:srgbClr val="4D4D4D"/>
                </a:solidFill>
                <a:latin typeface="Thonburi Bold" charset="0"/>
                <a:ea typeface="ヒラギノ角ゴ ProN W6" charset="0"/>
                <a:cs typeface="ヒラギノ角ゴ ProN W6" charset="0"/>
                <a:sym typeface="Thonburi Bold" pitchFamily="-8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6400">
                <a:solidFill>
                  <a:srgbClr val="4D4D4D"/>
                </a:solidFill>
                <a:latin typeface="Thonburi Bold" charset="0"/>
                <a:ea typeface="ヒラギノ角ゴ ProN W6" charset="0"/>
                <a:cs typeface="ヒラギノ角ゴ ProN W6" charset="0"/>
                <a:sym typeface="Thonburi Bold" pitchFamily="-8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6400">
                <a:solidFill>
                  <a:srgbClr val="4D4D4D"/>
                </a:solidFill>
                <a:latin typeface="Thonburi Bold" charset="0"/>
                <a:ea typeface="ヒラギノ角ゴ ProN W6" charset="0"/>
                <a:cs typeface="ヒラギノ角ゴ ProN W6" charset="0"/>
                <a:sym typeface="Thonburi Bold" pitchFamily="-8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6400">
                <a:solidFill>
                  <a:srgbClr val="4D4D4D"/>
                </a:solidFill>
                <a:latin typeface="Thonburi Bold" charset="0"/>
                <a:ea typeface="ヒラギノ角ゴ ProN W6" charset="0"/>
                <a:cs typeface="ヒラギノ角ゴ ProN W6" charset="0"/>
                <a:sym typeface="Thonburi Bold" pitchFamily="-8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6400">
                <a:solidFill>
                  <a:srgbClr val="4D4D4D"/>
                </a:solidFill>
                <a:latin typeface="Thonburi Bold" charset="0"/>
                <a:ea typeface="ヒラギノ角ゴ ProN W6" charset="0"/>
                <a:cs typeface="ヒラギノ角ゴ ProN W6" charset="0"/>
                <a:sym typeface="Thonburi Bold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6400">
                <a:solidFill>
                  <a:srgbClr val="4D4D4D"/>
                </a:solidFill>
                <a:latin typeface="Thonburi Bold" charset="0"/>
                <a:ea typeface="ヒラギノ角ゴ ProN W6" charset="0"/>
                <a:cs typeface="ヒラギノ角ゴ ProN W6" charset="0"/>
                <a:sym typeface="Thonburi Bold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6400">
                <a:solidFill>
                  <a:srgbClr val="4D4D4D"/>
                </a:solidFill>
                <a:latin typeface="Thonburi Bold" charset="0"/>
                <a:ea typeface="ヒラギノ角ゴ ProN W6" charset="0"/>
                <a:cs typeface="ヒラギノ角ゴ ProN W6" charset="0"/>
                <a:sym typeface="Thonburi Bold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6400">
                <a:solidFill>
                  <a:srgbClr val="4D4D4D"/>
                </a:solidFill>
                <a:latin typeface="Thonburi Bold" charset="0"/>
                <a:ea typeface="ヒラギノ角ゴ ProN W6" charset="0"/>
                <a:cs typeface="ヒラギノ角ゴ ProN W6" charset="0"/>
                <a:sym typeface="Thonburi Bold" charset="0"/>
              </a:defRPr>
            </a:lvl9pPr>
          </a:lstStyle>
          <a:p>
            <a:pPr marL="42863" indent="-42863" eaLnBrk="0" hangingPunct="0"/>
            <a:r>
              <a:rPr lang="ru-RU" sz="4400" b="1" dirty="0">
                <a:solidFill>
                  <a:srgbClr val="00967F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  <a:sym typeface="Gill Sans" pitchFamily="-84" charset="0"/>
              </a:rPr>
              <a:t>Решаемые</a:t>
            </a:r>
            <a:r>
              <a:rPr lang="ru-RU" sz="4400" dirty="0">
                <a:solidFill>
                  <a:srgbClr val="00967F"/>
                </a:solidFill>
              </a:rPr>
              <a:t> </a:t>
            </a:r>
            <a:r>
              <a:rPr lang="ru-RU" sz="4400" b="1" dirty="0">
                <a:solidFill>
                  <a:srgbClr val="00967F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задачи. Региональные процессы</a:t>
            </a:r>
            <a:endParaRPr lang="ru-RU" sz="4400" b="1" dirty="0">
              <a:solidFill>
                <a:srgbClr val="00967F"/>
              </a:solidFill>
              <a:latin typeface="Arial Narrow" panose="020B0606020202030204" pitchFamily="34" charset="0"/>
              <a:ea typeface="Verdana" panose="020B0604030504040204" pitchFamily="34" charset="0"/>
              <a:cs typeface="Arial" panose="020B0604020202020204" pitchFamily="34" charset="0"/>
              <a:sym typeface="Gill Sans" pitchFamily="-8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 bwMode="auto">
          <a:xfrm>
            <a:off x="923867" y="484312"/>
            <a:ext cx="11819497" cy="0"/>
          </a:xfrm>
          <a:prstGeom prst="line">
            <a:avLst/>
          </a:prstGeom>
          <a:solidFill>
            <a:srgbClr val="000000"/>
          </a:solidFill>
          <a:ln w="25400" cap="flat" cmpd="sng" algn="ctr">
            <a:solidFill>
              <a:srgbClr val="00967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4344646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 bwMode="auto">
          <a:xfrm>
            <a:off x="1019104" y="3133400"/>
            <a:ext cx="11616424" cy="3694759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dk1"/>
              </a:solidFill>
              <a:latin typeface="+mn-lt"/>
              <a:ea typeface="+mn-ea"/>
              <a:sym typeface="Gill Sans" charset="0"/>
            </a:endParaRPr>
          </a:p>
        </p:txBody>
      </p:sp>
      <p:sp>
        <p:nvSpPr>
          <p:cNvPr id="49" name="Прямоугольник 48"/>
          <p:cNvSpPr/>
          <p:nvPr/>
        </p:nvSpPr>
        <p:spPr bwMode="auto">
          <a:xfrm>
            <a:off x="1050805" y="7382090"/>
            <a:ext cx="11622787" cy="2059752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>
              <a:sym typeface="Gill Sans" charset="0"/>
            </a:endParaRPr>
          </a:p>
        </p:txBody>
      </p:sp>
      <p:pic>
        <p:nvPicPr>
          <p:cNvPr id="60" name="Рисунок 5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8362" y="7744571"/>
            <a:ext cx="1479161" cy="1479212"/>
          </a:xfrm>
          <a:prstGeom prst="rect">
            <a:avLst/>
          </a:prstGeom>
        </p:spPr>
      </p:pic>
      <p:sp>
        <p:nvSpPr>
          <p:cNvPr id="91" name="Прямоугольник 90"/>
          <p:cNvSpPr/>
          <p:nvPr/>
        </p:nvSpPr>
        <p:spPr bwMode="auto">
          <a:xfrm>
            <a:off x="1088317" y="1474705"/>
            <a:ext cx="11679952" cy="1340564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>
              <a:sym typeface="Gill Sans" charset="0"/>
            </a:endParaRPr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902462" y="484312"/>
            <a:ext cx="11953328" cy="943523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  <a:sym typeface="Thonburi Bold" pitchFamily="-8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6400">
                <a:solidFill>
                  <a:srgbClr val="4D4D4D"/>
                </a:solidFill>
                <a:latin typeface="Thonburi Bold" charset="0"/>
                <a:ea typeface="ヒラギノ角ゴ ProN W6" charset="0"/>
                <a:cs typeface="ヒラギノ角ゴ ProN W6" charset="0"/>
                <a:sym typeface="Thonburi Bold" pitchFamily="-8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6400">
                <a:solidFill>
                  <a:srgbClr val="4D4D4D"/>
                </a:solidFill>
                <a:latin typeface="Thonburi Bold" charset="0"/>
                <a:ea typeface="ヒラギノ角ゴ ProN W6" charset="0"/>
                <a:cs typeface="ヒラギノ角ゴ ProN W6" charset="0"/>
                <a:sym typeface="Thonburi Bold" pitchFamily="-8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6400">
                <a:solidFill>
                  <a:srgbClr val="4D4D4D"/>
                </a:solidFill>
                <a:latin typeface="Thonburi Bold" charset="0"/>
                <a:ea typeface="ヒラギノ角ゴ ProN W6" charset="0"/>
                <a:cs typeface="ヒラギノ角ゴ ProN W6" charset="0"/>
                <a:sym typeface="Thonburi Bold" pitchFamily="-8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6400">
                <a:solidFill>
                  <a:srgbClr val="4D4D4D"/>
                </a:solidFill>
                <a:latin typeface="Thonburi Bold" charset="0"/>
                <a:ea typeface="ヒラギノ角ゴ ProN W6" charset="0"/>
                <a:cs typeface="ヒラギノ角ゴ ProN W6" charset="0"/>
                <a:sym typeface="Thonburi Bold" pitchFamily="-8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6400">
                <a:solidFill>
                  <a:srgbClr val="4D4D4D"/>
                </a:solidFill>
                <a:latin typeface="Thonburi Bold" charset="0"/>
                <a:ea typeface="ヒラギノ角ゴ ProN W6" charset="0"/>
                <a:cs typeface="ヒラギノ角ゴ ProN W6" charset="0"/>
                <a:sym typeface="Thonburi Bold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6400">
                <a:solidFill>
                  <a:srgbClr val="4D4D4D"/>
                </a:solidFill>
                <a:latin typeface="Thonburi Bold" charset="0"/>
                <a:ea typeface="ヒラギノ角ゴ ProN W6" charset="0"/>
                <a:cs typeface="ヒラギノ角ゴ ProN W6" charset="0"/>
                <a:sym typeface="Thonburi Bold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6400">
                <a:solidFill>
                  <a:srgbClr val="4D4D4D"/>
                </a:solidFill>
                <a:latin typeface="Thonburi Bold" charset="0"/>
                <a:ea typeface="ヒラギノ角ゴ ProN W6" charset="0"/>
                <a:cs typeface="ヒラギノ角ゴ ProN W6" charset="0"/>
                <a:sym typeface="Thonburi Bold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6400">
                <a:solidFill>
                  <a:srgbClr val="4D4D4D"/>
                </a:solidFill>
                <a:latin typeface="Thonburi Bold" charset="0"/>
                <a:ea typeface="ヒラギノ角ゴ ProN W6" charset="0"/>
                <a:cs typeface="ヒラギノ角ゴ ProN W6" charset="0"/>
                <a:sym typeface="Thonburi Bold" charset="0"/>
              </a:defRPr>
            </a:lvl9pPr>
          </a:lstStyle>
          <a:p>
            <a:pPr marL="42863" indent="-42863" eaLnBrk="0" hangingPunct="0"/>
            <a:r>
              <a:rPr lang="ru-RU" sz="4400" b="1" dirty="0" smtClean="0">
                <a:solidFill>
                  <a:srgbClr val="00967F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  <a:sym typeface="Gill Sans" pitchFamily="-84" charset="0"/>
              </a:rPr>
              <a:t>Архитектура решения</a:t>
            </a:r>
            <a:endParaRPr lang="ru-RU" sz="4400" b="1" dirty="0">
              <a:solidFill>
                <a:srgbClr val="00967F"/>
              </a:solidFill>
              <a:latin typeface="Arial Narrow" panose="020B0606020202030204" pitchFamily="34" charset="0"/>
              <a:ea typeface="Verdana" panose="020B0604030504040204" pitchFamily="34" charset="0"/>
              <a:cs typeface="Arial" panose="020B0604020202020204" pitchFamily="34" charset="0"/>
              <a:sym typeface="Gill Sans" pitchFamily="-8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 bwMode="auto">
          <a:xfrm>
            <a:off x="923867" y="484312"/>
            <a:ext cx="11819497" cy="0"/>
          </a:xfrm>
          <a:prstGeom prst="line">
            <a:avLst/>
          </a:prstGeom>
          <a:solidFill>
            <a:srgbClr val="000000"/>
          </a:solidFill>
          <a:ln w="25400" cap="flat" cmpd="sng" algn="ctr">
            <a:solidFill>
              <a:srgbClr val="00967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8" name="Rectangle 5"/>
          <p:cNvSpPr>
            <a:spLocks noChangeArrowheads="1"/>
          </p:cNvSpPr>
          <p:nvPr/>
        </p:nvSpPr>
        <p:spPr bwMode="auto">
          <a:xfrm>
            <a:off x="3607525" y="3287592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2000">
              <a:latin typeface="+mn-lt"/>
            </a:endParaRPr>
          </a:p>
        </p:txBody>
      </p:sp>
      <p:sp>
        <p:nvSpPr>
          <p:cNvPr id="39" name="Rectangle 22"/>
          <p:cNvSpPr>
            <a:spLocks noChangeArrowheads="1"/>
          </p:cNvSpPr>
          <p:nvPr/>
        </p:nvSpPr>
        <p:spPr bwMode="auto">
          <a:xfrm>
            <a:off x="1207544" y="1696400"/>
            <a:ext cx="702198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Федеральный</a:t>
            </a:r>
            <a:r>
              <a:rPr kumimoji="0" lang="ru-RU" altLang="ru-RU" sz="2000" b="1" i="0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 уровень: федеральные сервисы ЕГИСЗ</a:t>
            </a:r>
            <a:endParaRPr kumimoji="0" lang="ru-RU" altLang="ru-RU" sz="20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n-lt"/>
            </a:endParaRPr>
          </a:p>
        </p:txBody>
      </p:sp>
      <p:sp>
        <p:nvSpPr>
          <p:cNvPr id="40" name="Rectangle 22"/>
          <p:cNvSpPr>
            <a:spLocks noChangeArrowheads="1"/>
          </p:cNvSpPr>
          <p:nvPr/>
        </p:nvSpPr>
        <p:spPr bwMode="auto">
          <a:xfrm>
            <a:off x="4664030" y="9094741"/>
            <a:ext cx="21741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000" dirty="0" smtClean="0">
                <a:solidFill>
                  <a:srgbClr val="000000"/>
                </a:solidFill>
                <a:latin typeface="+mn-lt"/>
              </a:rPr>
              <a:t>Стационары</a:t>
            </a:r>
          </a:p>
        </p:txBody>
      </p:sp>
      <p:sp>
        <p:nvSpPr>
          <p:cNvPr id="41" name="Rectangle 22"/>
          <p:cNvSpPr>
            <a:spLocks noChangeArrowheads="1"/>
          </p:cNvSpPr>
          <p:nvPr/>
        </p:nvSpPr>
        <p:spPr bwMode="auto">
          <a:xfrm>
            <a:off x="7182797" y="9094741"/>
            <a:ext cx="1565621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Лаборатории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altLang="ru-RU" sz="2000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n-lt"/>
            </a:endParaRPr>
          </a:p>
        </p:txBody>
      </p:sp>
      <p:sp>
        <p:nvSpPr>
          <p:cNvPr id="42" name="Rectangle 22"/>
          <p:cNvSpPr>
            <a:spLocks noChangeArrowheads="1"/>
          </p:cNvSpPr>
          <p:nvPr/>
        </p:nvSpPr>
        <p:spPr bwMode="auto">
          <a:xfrm>
            <a:off x="1708029" y="9094741"/>
            <a:ext cx="1558568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Поликлиники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altLang="ru-RU" sz="2000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n-lt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050805" y="7544516"/>
            <a:ext cx="53707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+mn-lt"/>
              </a:rPr>
              <a:t>Медицинские организации</a:t>
            </a:r>
            <a:endParaRPr lang="ru-RU" sz="2000" b="1" dirty="0">
              <a:latin typeface="+mn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169097" y="3505094"/>
            <a:ext cx="34592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+mn-lt"/>
              </a:rPr>
              <a:t>Региональный уровень</a:t>
            </a:r>
            <a:endParaRPr lang="ru-RU" sz="2000" b="1" dirty="0">
              <a:latin typeface="+mn-lt"/>
            </a:endParaRPr>
          </a:p>
        </p:txBody>
      </p:sp>
      <p:sp>
        <p:nvSpPr>
          <p:cNvPr id="70" name="Rectangle 22"/>
          <p:cNvSpPr>
            <a:spLocks noChangeArrowheads="1"/>
          </p:cNvSpPr>
          <p:nvPr/>
        </p:nvSpPr>
        <p:spPr bwMode="auto">
          <a:xfrm>
            <a:off x="9525468" y="9094741"/>
            <a:ext cx="374568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000" dirty="0" smtClean="0">
                <a:solidFill>
                  <a:srgbClr val="000000"/>
                </a:solidFill>
                <a:latin typeface="+mn-lt"/>
              </a:rPr>
              <a:t>Диагностические центры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262153" y="3560819"/>
            <a:ext cx="90736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u="sng" dirty="0"/>
              <a:t>Функциональные сервисы</a:t>
            </a:r>
          </a:p>
        </p:txBody>
      </p:sp>
      <p:sp>
        <p:nvSpPr>
          <p:cNvPr id="71" name="Прямоугольник 70"/>
          <p:cNvSpPr/>
          <p:nvPr/>
        </p:nvSpPr>
        <p:spPr bwMode="auto">
          <a:xfrm>
            <a:off x="5310426" y="6244952"/>
            <a:ext cx="1291772" cy="4698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solidFill>
              <a:schemeClr val="accent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СУД</a:t>
            </a:r>
            <a:endParaRPr kumimoji="0" lang="ru-RU" sz="200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72" name="Прямоугольник 71"/>
          <p:cNvSpPr/>
          <p:nvPr/>
        </p:nvSpPr>
        <p:spPr bwMode="auto">
          <a:xfrm>
            <a:off x="6724738" y="6244952"/>
            <a:ext cx="1109506" cy="4698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solidFill>
              <a:schemeClr val="accent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НСИ</a:t>
            </a:r>
            <a:endParaRPr kumimoji="0" lang="ru-RU" sz="200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73" name="Прямоугольник 72"/>
          <p:cNvSpPr/>
          <p:nvPr/>
        </p:nvSpPr>
        <p:spPr bwMode="auto">
          <a:xfrm>
            <a:off x="7983298" y="6244952"/>
            <a:ext cx="1610208" cy="4698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solidFill>
              <a:schemeClr val="accent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Мониторинг</a:t>
            </a:r>
            <a:endParaRPr kumimoji="0" lang="ru-RU" sz="200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76" name="Прямоугольник 75"/>
          <p:cNvSpPr/>
          <p:nvPr/>
        </p:nvSpPr>
        <p:spPr bwMode="auto">
          <a:xfrm>
            <a:off x="1372594" y="2214632"/>
            <a:ext cx="1779118" cy="433927"/>
          </a:xfrm>
          <a:prstGeom prst="rect">
            <a:avLst/>
          </a:prstGeom>
          <a:noFill/>
          <a:ln w="25400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ИЭМК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339894" y="5648714"/>
            <a:ext cx="90736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u="sng" dirty="0" smtClean="0"/>
              <a:t>Обеспечивающие сервисы</a:t>
            </a:r>
            <a:endParaRPr lang="ru-RU" sz="1800" u="sng" dirty="0"/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 flipV="1">
            <a:off x="3317189" y="6880072"/>
            <a:ext cx="0" cy="664444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Прямоугольник 50"/>
          <p:cNvSpPr/>
          <p:nvPr/>
        </p:nvSpPr>
        <p:spPr bwMode="auto">
          <a:xfrm>
            <a:off x="9781577" y="6244952"/>
            <a:ext cx="2481464" cy="4698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solidFill>
              <a:schemeClr val="accent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sz="2000" dirty="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Индекс врачей</a:t>
            </a:r>
          </a:p>
        </p:txBody>
      </p:sp>
      <p:grpSp>
        <p:nvGrpSpPr>
          <p:cNvPr id="31" name="Группа 30"/>
          <p:cNvGrpSpPr/>
          <p:nvPr/>
        </p:nvGrpSpPr>
        <p:grpSpPr>
          <a:xfrm>
            <a:off x="2922268" y="4192087"/>
            <a:ext cx="1056453" cy="1387844"/>
            <a:chOff x="1349710" y="3903662"/>
            <a:chExt cx="1056453" cy="1387844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89781" y="3903662"/>
              <a:ext cx="862063" cy="862063"/>
            </a:xfrm>
            <a:prstGeom prst="rect">
              <a:avLst/>
            </a:prstGeom>
          </p:spPr>
        </p:pic>
        <p:sp>
          <p:nvSpPr>
            <p:cNvPr id="67" name="TextBox 66"/>
            <p:cNvSpPr txBox="1"/>
            <p:nvPr/>
          </p:nvSpPr>
          <p:spPr>
            <a:xfrm>
              <a:off x="1349710" y="4891396"/>
              <a:ext cx="105645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latin typeface="+mn-lt"/>
                </a:rPr>
                <a:t>ИЭМК</a:t>
              </a:r>
              <a:endParaRPr lang="ru-RU" sz="2000" b="1" dirty="0">
                <a:latin typeface="+mn-lt"/>
              </a:endParaRPr>
            </a:p>
          </p:txBody>
        </p:sp>
      </p:grpSp>
      <p:grpSp>
        <p:nvGrpSpPr>
          <p:cNvPr id="102" name="Группа 101"/>
          <p:cNvGrpSpPr/>
          <p:nvPr/>
        </p:nvGrpSpPr>
        <p:grpSpPr>
          <a:xfrm>
            <a:off x="4320545" y="4165905"/>
            <a:ext cx="1091049" cy="1427449"/>
            <a:chOff x="3149533" y="4167479"/>
            <a:chExt cx="1091049" cy="1427449"/>
          </a:xfrm>
        </p:grpSpPr>
        <p:sp>
          <p:nvSpPr>
            <p:cNvPr id="77" name="TextBox 76"/>
            <p:cNvSpPr txBox="1"/>
            <p:nvPr/>
          </p:nvSpPr>
          <p:spPr>
            <a:xfrm>
              <a:off x="3149533" y="5194818"/>
              <a:ext cx="105645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latin typeface="+mn-lt"/>
                </a:rPr>
                <a:t>ЗПВ</a:t>
              </a:r>
              <a:endParaRPr lang="ru-RU" sz="2000" b="1" dirty="0">
                <a:latin typeface="+mn-lt"/>
              </a:endParaRP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7189" y="4167479"/>
              <a:ext cx="923393" cy="923393"/>
            </a:xfrm>
            <a:prstGeom prst="rect">
              <a:avLst/>
            </a:prstGeom>
          </p:spPr>
        </p:pic>
      </p:grpSp>
      <p:sp>
        <p:nvSpPr>
          <p:cNvPr id="83" name="TextBox 82"/>
          <p:cNvSpPr txBox="1"/>
          <p:nvPr/>
        </p:nvSpPr>
        <p:spPr>
          <a:xfrm>
            <a:off x="10242380" y="5203127"/>
            <a:ext cx="25946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+mn-lt"/>
              </a:rPr>
              <a:t>Лекарственные </a:t>
            </a:r>
          </a:p>
          <a:p>
            <a:pPr algn="ctr"/>
            <a:r>
              <a:rPr lang="ru-RU" sz="2000" b="1" dirty="0" smtClean="0">
                <a:latin typeface="+mn-lt"/>
              </a:rPr>
              <a:t>назначения</a:t>
            </a:r>
            <a:endParaRPr lang="ru-RU" sz="2000" b="1" dirty="0">
              <a:latin typeface="+mn-lt"/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7634826" y="4143984"/>
            <a:ext cx="1056453" cy="1492895"/>
            <a:chOff x="7733137" y="3871043"/>
            <a:chExt cx="1056453" cy="1492895"/>
          </a:xfrm>
        </p:grpSpPr>
        <p:sp>
          <p:nvSpPr>
            <p:cNvPr id="79" name="TextBox 78"/>
            <p:cNvSpPr txBox="1"/>
            <p:nvPr/>
          </p:nvSpPr>
          <p:spPr>
            <a:xfrm>
              <a:off x="7733137" y="4963828"/>
              <a:ext cx="105645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latin typeface="+mn-lt"/>
                </a:rPr>
                <a:t>ОДИИ</a:t>
              </a:r>
              <a:endParaRPr lang="ru-RU" sz="2000" b="1" dirty="0">
                <a:latin typeface="+mn-lt"/>
              </a:endParaRPr>
            </a:p>
          </p:txBody>
        </p:sp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733137" y="3871043"/>
              <a:ext cx="978908" cy="978908"/>
            </a:xfrm>
            <a:prstGeom prst="rect">
              <a:avLst/>
            </a:prstGeom>
          </p:spPr>
        </p:pic>
      </p:grpSp>
      <p:pic>
        <p:nvPicPr>
          <p:cNvPr id="33" name="Рисунок 3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69513" y="4077267"/>
            <a:ext cx="1090822" cy="1090822"/>
          </a:xfrm>
          <a:prstGeom prst="rect">
            <a:avLst/>
          </a:prstGeom>
        </p:spPr>
      </p:pic>
      <p:grpSp>
        <p:nvGrpSpPr>
          <p:cNvPr id="103" name="Группа 102"/>
          <p:cNvGrpSpPr/>
          <p:nvPr/>
        </p:nvGrpSpPr>
        <p:grpSpPr>
          <a:xfrm>
            <a:off x="8484268" y="4157067"/>
            <a:ext cx="2594617" cy="1459570"/>
            <a:chOff x="8296194" y="4156720"/>
            <a:chExt cx="2594617" cy="1459570"/>
          </a:xfrm>
        </p:grpSpPr>
        <p:sp>
          <p:nvSpPr>
            <p:cNvPr id="87" name="TextBox 86"/>
            <p:cNvSpPr txBox="1"/>
            <p:nvPr/>
          </p:nvSpPr>
          <p:spPr>
            <a:xfrm>
              <a:off x="8296194" y="5216180"/>
              <a:ext cx="25946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latin typeface="+mn-lt"/>
                </a:rPr>
                <a:t>ОДЛИ</a:t>
              </a:r>
              <a:endParaRPr lang="ru-RU" sz="2000" b="1" dirty="0">
                <a:latin typeface="+mn-lt"/>
              </a:endParaRPr>
            </a:p>
          </p:txBody>
        </p:sp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080607" y="4156720"/>
              <a:ext cx="973699" cy="973699"/>
            </a:xfrm>
            <a:prstGeom prst="rect">
              <a:avLst/>
            </a:prstGeom>
          </p:spPr>
        </p:pic>
      </p:grpSp>
      <p:sp>
        <p:nvSpPr>
          <p:cNvPr id="88" name="Прямоугольник 87"/>
          <p:cNvSpPr/>
          <p:nvPr/>
        </p:nvSpPr>
        <p:spPr bwMode="auto">
          <a:xfrm>
            <a:off x="4328405" y="2191472"/>
            <a:ext cx="1779118" cy="433927"/>
          </a:xfrm>
          <a:prstGeom prst="rect">
            <a:avLst/>
          </a:prstGeom>
          <a:noFill/>
          <a:ln w="25400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ФЭР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89" name="Прямоугольник 88"/>
          <p:cNvSpPr/>
          <p:nvPr/>
        </p:nvSpPr>
        <p:spPr bwMode="auto">
          <a:xfrm>
            <a:off x="7279491" y="2172441"/>
            <a:ext cx="1779118" cy="433927"/>
          </a:xfrm>
          <a:prstGeom prst="rect">
            <a:avLst/>
          </a:prstGeom>
          <a:noFill/>
          <a:ln w="25400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НСИ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90" name="Прямоугольник 89"/>
          <p:cNvSpPr/>
          <p:nvPr/>
        </p:nvSpPr>
        <p:spPr bwMode="auto">
          <a:xfrm>
            <a:off x="9901153" y="2200079"/>
            <a:ext cx="2619357" cy="433927"/>
          </a:xfrm>
          <a:prstGeom prst="rect">
            <a:avLst/>
          </a:prstGeom>
          <a:noFill/>
          <a:ln w="25400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Регистр врачей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14105" y="8031697"/>
            <a:ext cx="913851" cy="913851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901153" y="8102605"/>
            <a:ext cx="927413" cy="927413"/>
          </a:xfrm>
          <a:prstGeom prst="rect">
            <a:avLst/>
          </a:prstGeom>
        </p:spPr>
      </p:pic>
      <p:grpSp>
        <p:nvGrpSpPr>
          <p:cNvPr id="101" name="Группа 100"/>
          <p:cNvGrpSpPr/>
          <p:nvPr/>
        </p:nvGrpSpPr>
        <p:grpSpPr>
          <a:xfrm>
            <a:off x="5851240" y="4118601"/>
            <a:ext cx="1056453" cy="1495722"/>
            <a:chOff x="5373939" y="4101158"/>
            <a:chExt cx="1056453" cy="1495722"/>
          </a:xfrm>
        </p:grpSpPr>
        <p:sp>
          <p:nvSpPr>
            <p:cNvPr id="78" name="TextBox 77"/>
            <p:cNvSpPr txBox="1"/>
            <p:nvPr/>
          </p:nvSpPr>
          <p:spPr>
            <a:xfrm>
              <a:off x="5373939" y="5196770"/>
              <a:ext cx="105645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latin typeface="+mn-lt"/>
                </a:rPr>
                <a:t>УО</a:t>
              </a:r>
              <a:endParaRPr lang="ru-RU" sz="2000" b="1" dirty="0">
                <a:latin typeface="+mn-lt"/>
              </a:endParaRPr>
            </a:p>
          </p:txBody>
        </p:sp>
        <p:pic>
          <p:nvPicPr>
            <p:cNvPr id="53" name="Рисунок 52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394348" y="4101158"/>
              <a:ext cx="976395" cy="976395"/>
            </a:xfrm>
            <a:prstGeom prst="rect">
              <a:avLst/>
            </a:prstGeom>
          </p:spPr>
        </p:pic>
      </p:grpSp>
      <p:pic>
        <p:nvPicPr>
          <p:cNvPr id="93" name="Рисунок 9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03234" y="8087483"/>
            <a:ext cx="937529" cy="937529"/>
          </a:xfrm>
          <a:prstGeom prst="rect">
            <a:avLst/>
          </a:prstGeom>
        </p:spPr>
      </p:pic>
      <p:cxnSp>
        <p:nvCxnSpPr>
          <p:cNvPr id="96" name="Прямая соединительная линия 95"/>
          <p:cNvCxnSpPr/>
          <p:nvPr/>
        </p:nvCxnSpPr>
        <p:spPr>
          <a:xfrm flipV="1">
            <a:off x="5566296" y="6880072"/>
            <a:ext cx="0" cy="664444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единительная линия 97"/>
          <p:cNvCxnSpPr/>
          <p:nvPr/>
        </p:nvCxnSpPr>
        <p:spPr>
          <a:xfrm flipV="1">
            <a:off x="10261173" y="6880072"/>
            <a:ext cx="0" cy="664444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0" name="Рисунок 9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78985" y="5742537"/>
            <a:ext cx="963300" cy="963300"/>
          </a:xfrm>
          <a:prstGeom prst="rect">
            <a:avLst/>
          </a:prstGeom>
        </p:spPr>
      </p:pic>
      <p:cxnSp>
        <p:nvCxnSpPr>
          <p:cNvPr id="99" name="Прямая соединительная линия 98"/>
          <p:cNvCxnSpPr/>
          <p:nvPr/>
        </p:nvCxnSpPr>
        <p:spPr>
          <a:xfrm flipV="1">
            <a:off x="7835592" y="6880072"/>
            <a:ext cx="0" cy="664444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единительная линия 103"/>
          <p:cNvCxnSpPr/>
          <p:nvPr/>
        </p:nvCxnSpPr>
        <p:spPr>
          <a:xfrm flipV="1">
            <a:off x="3313641" y="2716560"/>
            <a:ext cx="0" cy="664444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единительная линия 104"/>
          <p:cNvCxnSpPr/>
          <p:nvPr/>
        </p:nvCxnSpPr>
        <p:spPr>
          <a:xfrm flipV="1">
            <a:off x="5562748" y="2716560"/>
            <a:ext cx="0" cy="664444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я соединительная линия 105"/>
          <p:cNvCxnSpPr/>
          <p:nvPr/>
        </p:nvCxnSpPr>
        <p:spPr>
          <a:xfrm flipV="1">
            <a:off x="10257625" y="2716560"/>
            <a:ext cx="0" cy="664444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/>
          <p:cNvCxnSpPr/>
          <p:nvPr/>
        </p:nvCxnSpPr>
        <p:spPr>
          <a:xfrm flipV="1">
            <a:off x="7832044" y="2716560"/>
            <a:ext cx="0" cy="664444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 bwMode="auto">
          <a:xfrm>
            <a:off x="1312673" y="5680425"/>
            <a:ext cx="3351357" cy="1044364"/>
          </a:xfrm>
          <a:prstGeom prst="rect">
            <a:avLst/>
          </a:prstGeom>
          <a:noFill/>
          <a:ln w="25400" cap="flat" cmpd="sng" algn="ctr">
            <a:solidFill>
              <a:schemeClr val="accent6">
                <a:lumMod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257300"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b="1" dirty="0" smtClean="0">
              <a:solidFill>
                <a:srgbClr val="FF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  <a:p>
            <a:pPr marL="1257300"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FF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Индекс </a:t>
            </a:r>
          </a:p>
          <a:p>
            <a:pPr marL="1257300"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FF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пациентов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8712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2691" y="751783"/>
            <a:ext cx="11953328" cy="884657"/>
          </a:xfrm>
        </p:spPr>
        <p:txBody>
          <a:bodyPr anchor="t">
            <a:noAutofit/>
          </a:bodyPr>
          <a:lstStyle/>
          <a:p>
            <a:r>
              <a:rPr lang="ru-RU" dirty="0" smtClean="0">
                <a:solidFill>
                  <a:srgbClr val="00967F"/>
                </a:solidFill>
              </a:rPr>
              <a:t>Исходные данные</a:t>
            </a:r>
            <a:endParaRPr lang="ru-RU" dirty="0">
              <a:solidFill>
                <a:srgbClr val="00967F"/>
              </a:solidFill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 bwMode="auto">
          <a:xfrm>
            <a:off x="1019607" y="700336"/>
            <a:ext cx="11819497" cy="0"/>
          </a:xfrm>
          <a:prstGeom prst="line">
            <a:avLst/>
          </a:prstGeom>
          <a:solidFill>
            <a:srgbClr val="000000"/>
          </a:solidFill>
          <a:ln w="25400" cap="flat" cmpd="sng" algn="ctr">
            <a:solidFill>
              <a:srgbClr val="00967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" name="Прямоугольник 5"/>
          <p:cNvSpPr/>
          <p:nvPr/>
        </p:nvSpPr>
        <p:spPr>
          <a:xfrm>
            <a:off x="952691" y="1706662"/>
            <a:ext cx="11094326" cy="6565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3848" indent="-243848" defTabSz="975390">
              <a:lnSpc>
                <a:spcPct val="200000"/>
              </a:lnSpc>
              <a:spcBef>
                <a:spcPts val="1067"/>
              </a:spcBef>
              <a:buClr>
                <a:srgbClr val="1DAA8C"/>
              </a:buClr>
              <a:buFont typeface="Wingdings" panose="05000000000000000000" pitchFamily="2" charset="2"/>
              <a:buChar char="§"/>
            </a:pPr>
            <a:r>
              <a:rPr lang="ru-RU" sz="2400" dirty="0"/>
              <a:t>Отсутствие единой базы граждан (пациентов). Различные источники. Закрытый доступ. </a:t>
            </a:r>
          </a:p>
          <a:p>
            <a:pPr marL="243848" indent="-243848" defTabSz="975390">
              <a:lnSpc>
                <a:spcPct val="200000"/>
              </a:lnSpc>
              <a:spcBef>
                <a:spcPts val="1067"/>
              </a:spcBef>
              <a:buClr>
                <a:srgbClr val="1DAA8C"/>
              </a:buClr>
              <a:buFont typeface="Wingdings" panose="05000000000000000000" pitchFamily="2" charset="2"/>
              <a:buChar char="§"/>
            </a:pPr>
            <a:r>
              <a:rPr lang="ru-RU" sz="2400" dirty="0"/>
              <a:t>Неоднородность первичных данных</a:t>
            </a:r>
          </a:p>
          <a:p>
            <a:pPr marL="243848" indent="-243848" defTabSz="975390">
              <a:lnSpc>
                <a:spcPct val="200000"/>
              </a:lnSpc>
              <a:spcBef>
                <a:spcPts val="1067"/>
              </a:spcBef>
              <a:buClr>
                <a:srgbClr val="1DAA8C"/>
              </a:buClr>
              <a:buFont typeface="Wingdings" panose="05000000000000000000" pitchFamily="2" charset="2"/>
              <a:buChar char="§"/>
            </a:pPr>
            <a:r>
              <a:rPr lang="ru-RU" sz="2400" dirty="0"/>
              <a:t>Непрерывность оказания медицинской помощи </a:t>
            </a:r>
          </a:p>
          <a:p>
            <a:pPr marL="243848" indent="-243848" defTabSz="975390">
              <a:lnSpc>
                <a:spcPct val="200000"/>
              </a:lnSpc>
              <a:spcBef>
                <a:spcPts val="1067"/>
              </a:spcBef>
              <a:buClr>
                <a:srgbClr val="1DAA8C"/>
              </a:buClr>
              <a:buFont typeface="Wingdings" panose="05000000000000000000" pitchFamily="2" charset="2"/>
              <a:buChar char="§"/>
            </a:pPr>
            <a:r>
              <a:rPr lang="ru-RU" sz="2400" dirty="0"/>
              <a:t>Большое разнообразие прикладных информационных систем в области здравоохранения в РФ</a:t>
            </a:r>
          </a:p>
          <a:p>
            <a:pPr marL="243848" indent="-243848" defTabSz="975390">
              <a:lnSpc>
                <a:spcPct val="200000"/>
              </a:lnSpc>
              <a:spcBef>
                <a:spcPts val="1067"/>
              </a:spcBef>
              <a:buClr>
                <a:srgbClr val="1DAA8C"/>
              </a:buClr>
              <a:buFont typeface="Wingdings" panose="05000000000000000000" pitchFamily="2" charset="2"/>
              <a:buChar char="§"/>
            </a:pPr>
            <a:r>
              <a:rPr lang="ru-RU" sz="2400" dirty="0"/>
              <a:t>Отсутствие принятых единых стандартов по обмену медицинскими данными </a:t>
            </a:r>
          </a:p>
        </p:txBody>
      </p:sp>
    </p:spTree>
    <p:extLst>
      <p:ext uri="{BB962C8B-B14F-4D97-AF65-F5344CB8AC3E}">
        <p14:creationId xmlns:p14="http://schemas.microsoft.com/office/powerpoint/2010/main" val="26643726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2691" y="751783"/>
            <a:ext cx="11953328" cy="884657"/>
          </a:xfrm>
        </p:spPr>
        <p:txBody>
          <a:bodyPr anchor="t">
            <a:noAutofit/>
          </a:bodyPr>
          <a:lstStyle/>
          <a:p>
            <a:r>
              <a:rPr lang="ru-RU" dirty="0" smtClean="0">
                <a:solidFill>
                  <a:srgbClr val="00967F"/>
                </a:solidFill>
              </a:rPr>
              <a:t>Цели использования индекса пациентов</a:t>
            </a:r>
            <a:endParaRPr lang="ru-RU" dirty="0">
              <a:solidFill>
                <a:srgbClr val="00967F"/>
              </a:solidFill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 bwMode="auto">
          <a:xfrm>
            <a:off x="1019607" y="700336"/>
            <a:ext cx="11819497" cy="0"/>
          </a:xfrm>
          <a:prstGeom prst="line">
            <a:avLst/>
          </a:prstGeom>
          <a:solidFill>
            <a:srgbClr val="000000"/>
          </a:solidFill>
          <a:ln w="25400" cap="flat" cmpd="sng" algn="ctr">
            <a:solidFill>
              <a:srgbClr val="00967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" name="Прямоугольник 5"/>
          <p:cNvSpPr/>
          <p:nvPr/>
        </p:nvSpPr>
        <p:spPr>
          <a:xfrm>
            <a:off x="952617" y="1924472"/>
            <a:ext cx="11094326" cy="4832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3848" indent="-243848" defTabSz="975390">
              <a:lnSpc>
                <a:spcPct val="200000"/>
              </a:lnSpc>
              <a:spcBef>
                <a:spcPts val="1067"/>
              </a:spcBef>
              <a:buClr>
                <a:srgbClr val="1DAA8C"/>
              </a:buClr>
              <a:buFont typeface="Wingdings" panose="05000000000000000000" pitchFamily="2" charset="2"/>
              <a:buChar char="§"/>
            </a:pPr>
            <a:r>
              <a:rPr lang="ru-RU" sz="2400" dirty="0"/>
              <a:t>Интеграция процессов оказания медицинских услуг в </a:t>
            </a:r>
            <a:r>
              <a:rPr lang="ru-RU" sz="2400" dirty="0" smtClean="0"/>
              <a:t>регионе</a:t>
            </a:r>
            <a:r>
              <a:rPr lang="en-US" sz="2400" dirty="0" smtClean="0"/>
              <a:t>;</a:t>
            </a:r>
            <a:endParaRPr lang="ru-RU" sz="2400" dirty="0"/>
          </a:p>
          <a:p>
            <a:pPr marL="243848" indent="-243848" defTabSz="975390">
              <a:lnSpc>
                <a:spcPct val="200000"/>
              </a:lnSpc>
              <a:spcBef>
                <a:spcPts val="1067"/>
              </a:spcBef>
              <a:buClr>
                <a:srgbClr val="1DAA8C"/>
              </a:buClr>
              <a:buFont typeface="Wingdings" panose="05000000000000000000" pitchFamily="2" charset="2"/>
              <a:buChar char="§"/>
            </a:pPr>
            <a:r>
              <a:rPr lang="ru-RU" sz="2400" dirty="0" smtClean="0"/>
              <a:t>Формирование интегрированной ЭМК пациента в рамках региона</a:t>
            </a:r>
            <a:r>
              <a:rPr lang="en-US" sz="2400" dirty="0" smtClean="0"/>
              <a:t>;</a:t>
            </a:r>
            <a:endParaRPr lang="ru-RU" sz="2400" dirty="0" smtClean="0"/>
          </a:p>
          <a:p>
            <a:pPr marL="243848" indent="-243848" defTabSz="975390">
              <a:lnSpc>
                <a:spcPct val="200000"/>
              </a:lnSpc>
              <a:spcBef>
                <a:spcPts val="1067"/>
              </a:spcBef>
              <a:buClr>
                <a:srgbClr val="1DAA8C"/>
              </a:buClr>
              <a:buFont typeface="Wingdings" panose="05000000000000000000" pitchFamily="2" charset="2"/>
              <a:buChar char="§"/>
            </a:pPr>
            <a:r>
              <a:rPr lang="ru-RU" sz="2400" dirty="0" smtClean="0"/>
              <a:t>Улучшение информационно-аналитического обеспечения управления здравоохранением региона</a:t>
            </a:r>
            <a:r>
              <a:rPr lang="en-US" sz="2400" dirty="0" smtClean="0"/>
              <a:t>;</a:t>
            </a:r>
            <a:endParaRPr lang="ru-RU" sz="2400" dirty="0" smtClean="0"/>
          </a:p>
          <a:p>
            <a:pPr marL="243848" indent="-243848" defTabSz="975390">
              <a:lnSpc>
                <a:spcPct val="200000"/>
              </a:lnSpc>
              <a:spcBef>
                <a:spcPts val="1067"/>
              </a:spcBef>
              <a:buClr>
                <a:srgbClr val="1DAA8C"/>
              </a:buClr>
              <a:buFont typeface="Wingdings" panose="05000000000000000000" pitchFamily="2" charset="2"/>
              <a:buChar char="§"/>
            </a:pPr>
            <a:r>
              <a:rPr lang="ru-RU" sz="2400" dirty="0" smtClean="0"/>
              <a:t>Возможность интеграции разнородных МИС в единую региональную систему без необходимости их модернизации</a:t>
            </a:r>
            <a:r>
              <a:rPr lang="en-US" sz="2400" dirty="0"/>
              <a:t>.</a:t>
            </a: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26305859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666887" y="1549260"/>
            <a:ext cx="237912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+mn-lt"/>
              </a:rPr>
              <a:t>Онкологический регистр</a:t>
            </a:r>
          </a:p>
          <a:p>
            <a:pPr lvl="0"/>
            <a:r>
              <a:rPr lang="en-US" altLang="ru-RU" sz="2000" dirty="0"/>
              <a:t>MPI</a:t>
            </a:r>
            <a:r>
              <a:rPr lang="en-US" altLang="ru-RU" sz="2000" dirty="0" smtClean="0"/>
              <a:t> </a:t>
            </a:r>
            <a:r>
              <a:rPr lang="ru-RU" altLang="ru-RU" sz="2000" dirty="0"/>
              <a:t>6</a:t>
            </a:r>
          </a:p>
          <a:p>
            <a:r>
              <a:rPr lang="ru-RU" altLang="ru-RU" sz="2000" dirty="0"/>
              <a:t>Вес</a:t>
            </a:r>
          </a:p>
          <a:p>
            <a:endParaRPr lang="ru-RU" sz="2000" b="1" dirty="0" smtClean="0">
              <a:latin typeface="+mn-lt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9371683" y="1578456"/>
            <a:ext cx="25889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+mn-lt"/>
              </a:rPr>
              <a:t>Кардиологический регистр</a:t>
            </a:r>
          </a:p>
          <a:p>
            <a:pPr lvl="0"/>
            <a:r>
              <a:rPr lang="en-US" altLang="ru-RU" sz="2000" dirty="0"/>
              <a:t>MPI</a:t>
            </a:r>
            <a:r>
              <a:rPr lang="en-US" altLang="ru-RU" sz="2000" dirty="0" smtClean="0"/>
              <a:t> </a:t>
            </a:r>
            <a:r>
              <a:rPr lang="ru-RU" altLang="ru-RU" sz="2000" dirty="0"/>
              <a:t>8</a:t>
            </a:r>
          </a:p>
          <a:p>
            <a:r>
              <a:rPr lang="ru-RU" altLang="ru-RU" sz="2000" dirty="0"/>
              <a:t>Вес</a:t>
            </a:r>
          </a:p>
          <a:p>
            <a:endParaRPr lang="ru-RU" sz="2000" b="1" dirty="0" smtClean="0">
              <a:latin typeface="+mn-lt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948216" y="1564432"/>
            <a:ext cx="205824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+mn-lt"/>
              </a:rPr>
              <a:t>Акушерский регистр</a:t>
            </a:r>
          </a:p>
          <a:p>
            <a:pPr lvl="0"/>
            <a:r>
              <a:rPr lang="en-US" altLang="ru-RU" sz="2000" dirty="0"/>
              <a:t>MPI</a:t>
            </a:r>
            <a:r>
              <a:rPr lang="en-US" altLang="ru-RU" sz="2000" dirty="0" smtClean="0"/>
              <a:t> </a:t>
            </a:r>
            <a:r>
              <a:rPr lang="ru-RU" altLang="ru-RU" sz="2000" dirty="0"/>
              <a:t>7</a:t>
            </a:r>
          </a:p>
          <a:p>
            <a:r>
              <a:rPr lang="ru-RU" altLang="ru-RU" sz="2000" dirty="0"/>
              <a:t>Вес</a:t>
            </a:r>
          </a:p>
          <a:p>
            <a:endParaRPr lang="ru-RU" sz="2000" b="1" dirty="0" smtClean="0">
              <a:latin typeface="+mn-lt"/>
            </a:endParaRPr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3575299" y="3836601"/>
            <a:ext cx="6023445" cy="2753219"/>
          </a:xfrm>
          <a:prstGeom prst="roundRect">
            <a:avLst/>
          </a:prstGeom>
          <a:solidFill>
            <a:schemeClr val="bg1"/>
          </a:solidFill>
          <a:ln w="31750" cmpd="sng">
            <a:solidFill>
              <a:schemeClr val="accent1"/>
            </a:solidFill>
            <a:prstDash val="sys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/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902462" y="432304"/>
            <a:ext cx="11953328" cy="943523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  <a:sym typeface="Thonburi Bold" pitchFamily="-8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6400">
                <a:solidFill>
                  <a:srgbClr val="4D4D4D"/>
                </a:solidFill>
                <a:latin typeface="Thonburi Bold" charset="0"/>
                <a:ea typeface="ヒラギノ角ゴ ProN W6" charset="0"/>
                <a:cs typeface="ヒラギノ角ゴ ProN W6" charset="0"/>
                <a:sym typeface="Thonburi Bold" pitchFamily="-8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6400">
                <a:solidFill>
                  <a:srgbClr val="4D4D4D"/>
                </a:solidFill>
                <a:latin typeface="Thonburi Bold" charset="0"/>
                <a:ea typeface="ヒラギノ角ゴ ProN W6" charset="0"/>
                <a:cs typeface="ヒラギノ角ゴ ProN W6" charset="0"/>
                <a:sym typeface="Thonburi Bold" pitchFamily="-8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6400">
                <a:solidFill>
                  <a:srgbClr val="4D4D4D"/>
                </a:solidFill>
                <a:latin typeface="Thonburi Bold" charset="0"/>
                <a:ea typeface="ヒラギノ角ゴ ProN W6" charset="0"/>
                <a:cs typeface="ヒラギノ角ゴ ProN W6" charset="0"/>
                <a:sym typeface="Thonburi Bold" pitchFamily="-8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6400">
                <a:solidFill>
                  <a:srgbClr val="4D4D4D"/>
                </a:solidFill>
                <a:latin typeface="Thonburi Bold" charset="0"/>
                <a:ea typeface="ヒラギノ角ゴ ProN W6" charset="0"/>
                <a:cs typeface="ヒラギノ角ゴ ProN W6" charset="0"/>
                <a:sym typeface="Thonburi Bold" pitchFamily="-8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6400">
                <a:solidFill>
                  <a:srgbClr val="4D4D4D"/>
                </a:solidFill>
                <a:latin typeface="Thonburi Bold" charset="0"/>
                <a:ea typeface="ヒラギノ角ゴ ProN W6" charset="0"/>
                <a:cs typeface="ヒラギノ角ゴ ProN W6" charset="0"/>
                <a:sym typeface="Thonburi Bold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6400">
                <a:solidFill>
                  <a:srgbClr val="4D4D4D"/>
                </a:solidFill>
                <a:latin typeface="Thonburi Bold" charset="0"/>
                <a:ea typeface="ヒラギノ角ゴ ProN W6" charset="0"/>
                <a:cs typeface="ヒラギノ角ゴ ProN W6" charset="0"/>
                <a:sym typeface="Thonburi Bold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6400">
                <a:solidFill>
                  <a:srgbClr val="4D4D4D"/>
                </a:solidFill>
                <a:latin typeface="Thonburi Bold" charset="0"/>
                <a:ea typeface="ヒラギノ角ゴ ProN W6" charset="0"/>
                <a:cs typeface="ヒラギノ角ゴ ProN W6" charset="0"/>
                <a:sym typeface="Thonburi Bold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6400">
                <a:solidFill>
                  <a:srgbClr val="4D4D4D"/>
                </a:solidFill>
                <a:latin typeface="Thonburi Bold" charset="0"/>
                <a:ea typeface="ヒラギノ角ゴ ProN W6" charset="0"/>
                <a:cs typeface="ヒラギノ角ゴ ProN W6" charset="0"/>
                <a:sym typeface="Thonburi Bold" charset="0"/>
              </a:defRPr>
            </a:lvl9pPr>
          </a:lstStyle>
          <a:p>
            <a:pPr marL="42863" indent="-42863" eaLnBrk="0" hangingPunct="0"/>
            <a:r>
              <a:rPr lang="ru-RU" sz="4400" b="1" dirty="0" smtClean="0">
                <a:solidFill>
                  <a:srgbClr val="00967F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  <a:sym typeface="Gill Sans" pitchFamily="-84" charset="0"/>
              </a:rPr>
              <a:t>Архитектура индекса пациента</a:t>
            </a:r>
            <a:endParaRPr lang="ru-RU" sz="4400" b="1" dirty="0">
              <a:solidFill>
                <a:srgbClr val="00967F"/>
              </a:solidFill>
              <a:latin typeface="Arial Narrow" panose="020B0606020202030204" pitchFamily="34" charset="0"/>
              <a:ea typeface="Verdana" panose="020B0604030504040204" pitchFamily="34" charset="0"/>
              <a:cs typeface="Arial" panose="020B0604020202020204" pitchFamily="34" charset="0"/>
              <a:sym typeface="Gill Sans" pitchFamily="-8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 bwMode="auto">
          <a:xfrm>
            <a:off x="936582" y="340296"/>
            <a:ext cx="11819497" cy="0"/>
          </a:xfrm>
          <a:prstGeom prst="line">
            <a:avLst/>
          </a:prstGeom>
          <a:solidFill>
            <a:srgbClr val="000000"/>
          </a:solidFill>
          <a:ln w="25400" cap="flat" cmpd="sng" algn="ctr">
            <a:solidFill>
              <a:srgbClr val="00967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8" name="Rectangle 5"/>
          <p:cNvSpPr>
            <a:spLocks noChangeArrowheads="1"/>
          </p:cNvSpPr>
          <p:nvPr/>
        </p:nvSpPr>
        <p:spPr bwMode="auto">
          <a:xfrm>
            <a:off x="4632019" y="3914820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2000">
              <a:latin typeface="+mn-lt"/>
            </a:endParaRPr>
          </a:p>
        </p:txBody>
      </p:sp>
      <p:sp>
        <p:nvSpPr>
          <p:cNvPr id="40" name="Rectangle 22"/>
          <p:cNvSpPr>
            <a:spLocks noChangeArrowheads="1"/>
          </p:cNvSpPr>
          <p:nvPr/>
        </p:nvSpPr>
        <p:spPr bwMode="auto">
          <a:xfrm>
            <a:off x="6953120" y="7341838"/>
            <a:ext cx="2174150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000" b="1" dirty="0" smtClean="0">
                <a:solidFill>
                  <a:srgbClr val="000000"/>
                </a:solidFill>
                <a:latin typeface="+mn-lt"/>
              </a:rPr>
              <a:t>ЛПУ 2</a:t>
            </a:r>
          </a:p>
          <a:p>
            <a:pPr lvl="0"/>
            <a:r>
              <a:rPr lang="en-US" altLang="ru-RU" sz="2000" dirty="0">
                <a:solidFill>
                  <a:srgbClr val="000000"/>
                </a:solidFill>
              </a:rPr>
              <a:t>MPI</a:t>
            </a:r>
            <a:r>
              <a:rPr lang="en-US" altLang="ru-RU" sz="20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ru-RU" sz="2000" dirty="0" smtClean="0">
                <a:solidFill>
                  <a:srgbClr val="000000"/>
                </a:solidFill>
                <a:latin typeface="+mn-lt"/>
              </a:rPr>
              <a:t>2</a:t>
            </a:r>
            <a:endParaRPr lang="ru-RU" altLang="ru-RU" sz="2000" dirty="0" smtClean="0">
              <a:solidFill>
                <a:srgbClr val="000000"/>
              </a:solidFill>
              <a:latin typeface="+mn-lt"/>
            </a:endParaRPr>
          </a:p>
          <a:p>
            <a:r>
              <a:rPr lang="ru-RU" altLang="ru-RU" sz="2000" dirty="0">
                <a:solidFill>
                  <a:srgbClr val="000000"/>
                </a:solidFill>
              </a:rPr>
              <a:t>Вес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000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n-lt"/>
            </a:endParaRPr>
          </a:p>
        </p:txBody>
      </p:sp>
      <p:sp>
        <p:nvSpPr>
          <p:cNvPr id="41" name="Rectangle 22"/>
          <p:cNvSpPr>
            <a:spLocks noChangeArrowheads="1"/>
          </p:cNvSpPr>
          <p:nvPr/>
        </p:nvSpPr>
        <p:spPr bwMode="auto">
          <a:xfrm>
            <a:off x="11994503" y="7410778"/>
            <a:ext cx="737381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000" b="1" dirty="0" smtClean="0">
                <a:solidFill>
                  <a:srgbClr val="000000"/>
                </a:solidFill>
                <a:latin typeface="+mn-lt"/>
              </a:rPr>
              <a:t>ЛПУ 3</a:t>
            </a:r>
            <a:endParaRPr kumimoji="0" lang="ru-RU" altLang="ru-RU" sz="20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n-lt"/>
            </a:endParaRPr>
          </a:p>
          <a:p>
            <a:pPr lvl="0"/>
            <a:r>
              <a:rPr lang="en-US" altLang="ru-RU" sz="2000" dirty="0">
                <a:solidFill>
                  <a:srgbClr val="000000"/>
                </a:solidFill>
              </a:rPr>
              <a:t>MPI</a:t>
            </a:r>
            <a:r>
              <a:rPr kumimoji="0" lang="ru-RU" altLang="ru-RU" sz="2000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kumimoji="0" lang="ru-RU" altLang="ru-RU" sz="2000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3</a:t>
            </a:r>
          </a:p>
          <a:p>
            <a:r>
              <a:rPr lang="ru-RU" altLang="ru-RU" sz="2000" dirty="0">
                <a:solidFill>
                  <a:srgbClr val="000000"/>
                </a:solidFill>
              </a:rPr>
              <a:t>Вес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000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n-lt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altLang="ru-RU" sz="2000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n-lt"/>
            </a:endParaRPr>
          </a:p>
        </p:txBody>
      </p:sp>
      <p:sp>
        <p:nvSpPr>
          <p:cNvPr id="42" name="Rectangle 22"/>
          <p:cNvSpPr>
            <a:spLocks noChangeArrowheads="1"/>
          </p:cNvSpPr>
          <p:nvPr/>
        </p:nvSpPr>
        <p:spPr bwMode="auto">
          <a:xfrm>
            <a:off x="757016" y="7341838"/>
            <a:ext cx="737381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ЛПУ </a:t>
            </a:r>
            <a:r>
              <a:rPr kumimoji="0" lang="en-US" altLang="ru-RU" sz="20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1</a:t>
            </a:r>
            <a:endParaRPr kumimoji="0" lang="ru-RU" altLang="ru-RU" sz="20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n-lt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ru-RU" sz="2000" dirty="0" smtClean="0">
                <a:solidFill>
                  <a:srgbClr val="000000"/>
                </a:solidFill>
                <a:latin typeface="+mn-lt"/>
              </a:rPr>
              <a:t>MPI </a:t>
            </a:r>
            <a:r>
              <a:rPr lang="en-US" altLang="ru-RU" sz="2000" dirty="0" smtClean="0">
                <a:solidFill>
                  <a:srgbClr val="000000"/>
                </a:solidFill>
                <a:latin typeface="+mn-lt"/>
              </a:rPr>
              <a:t>1</a:t>
            </a:r>
            <a:endParaRPr lang="ru-RU" altLang="ru-RU" sz="2000" dirty="0" smtClean="0">
              <a:solidFill>
                <a:srgbClr val="000000"/>
              </a:solidFill>
              <a:latin typeface="+mn-lt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altLang="ru-RU" sz="2000" dirty="0" smtClean="0">
                <a:solidFill>
                  <a:srgbClr val="000000"/>
                </a:solidFill>
                <a:latin typeface="+mn-lt"/>
              </a:rPr>
              <a:t>Вес</a:t>
            </a:r>
            <a:endParaRPr kumimoji="0" lang="ru-RU" altLang="ru-RU" sz="2000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n-lt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altLang="ru-RU" sz="2000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n-lt"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6870642" y="4077839"/>
            <a:ext cx="2428943" cy="94839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Интерфейс </a:t>
            </a:r>
          </a:p>
          <a:p>
            <a:pPr algn="ctr"/>
            <a:r>
              <a:rPr lang="ru-RU" sz="2000" b="1" dirty="0" smtClean="0"/>
              <a:t>пользователя</a:t>
            </a:r>
            <a:endParaRPr lang="ru-RU" sz="2000" b="1" dirty="0"/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 flipV="1">
            <a:off x="6327023" y="4067299"/>
            <a:ext cx="0" cy="821031"/>
          </a:xfrm>
          <a:prstGeom prst="line">
            <a:avLst/>
          </a:prstGeom>
          <a:ln w="38100">
            <a:solidFill>
              <a:srgbClr val="D6AD84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flipH="1" flipV="1">
            <a:off x="6483550" y="3165068"/>
            <a:ext cx="7723" cy="597857"/>
          </a:xfrm>
          <a:prstGeom prst="line">
            <a:avLst/>
          </a:prstGeom>
          <a:ln w="38100">
            <a:solidFill>
              <a:srgbClr val="D6AD84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V="1">
            <a:off x="9640748" y="3362603"/>
            <a:ext cx="750084" cy="490913"/>
          </a:xfrm>
          <a:prstGeom prst="line">
            <a:avLst/>
          </a:prstGeom>
          <a:ln w="38100">
            <a:solidFill>
              <a:srgbClr val="D6AD84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Рисунок 5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026" y="2212504"/>
            <a:ext cx="914182" cy="914182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337" y="7356521"/>
            <a:ext cx="904074" cy="1087091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239" y="7303435"/>
            <a:ext cx="1148527" cy="1140177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6372" y="7356521"/>
            <a:ext cx="904074" cy="1087091"/>
          </a:xfrm>
          <a:prstGeom prst="rect">
            <a:avLst/>
          </a:prstGeom>
        </p:spPr>
      </p:pic>
      <p:sp>
        <p:nvSpPr>
          <p:cNvPr id="31" name="Скругленный прямоугольник 30"/>
          <p:cNvSpPr/>
          <p:nvPr/>
        </p:nvSpPr>
        <p:spPr>
          <a:xfrm>
            <a:off x="6881314" y="5272844"/>
            <a:ext cx="2418271" cy="103724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Хранилище данных</a:t>
            </a:r>
            <a:endParaRPr lang="ru-RU" sz="2000" b="1" dirty="0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4016256" y="4085346"/>
            <a:ext cx="2475017" cy="92859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Анализатор</a:t>
            </a:r>
            <a:endParaRPr lang="ru-RU" sz="2000" b="1" dirty="0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4016255" y="5272843"/>
            <a:ext cx="2475018" cy="103724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Сервис </a:t>
            </a:r>
            <a:r>
              <a:rPr lang="en-US" sz="2000" b="1" dirty="0" smtClean="0"/>
              <a:t>(API)</a:t>
            </a:r>
            <a:endParaRPr lang="ru-RU" sz="2000" b="1" dirty="0"/>
          </a:p>
        </p:txBody>
      </p:sp>
      <p:sp>
        <p:nvSpPr>
          <p:cNvPr id="61" name="Rectangle 22"/>
          <p:cNvSpPr>
            <a:spLocks noChangeArrowheads="1"/>
          </p:cNvSpPr>
          <p:nvPr/>
        </p:nvSpPr>
        <p:spPr bwMode="auto">
          <a:xfrm>
            <a:off x="525736" y="4645604"/>
            <a:ext cx="964880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000" b="1" dirty="0" smtClean="0">
                <a:solidFill>
                  <a:srgbClr val="000000"/>
                </a:solidFill>
                <a:latin typeface="+mn-lt"/>
              </a:rPr>
              <a:t>ТФОМС</a:t>
            </a:r>
            <a:endParaRPr kumimoji="0" lang="ru-RU" altLang="ru-RU" sz="20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n-lt"/>
            </a:endParaRPr>
          </a:p>
          <a:p>
            <a:r>
              <a:rPr lang="en-US" altLang="ru-RU" sz="2000" dirty="0" smtClean="0">
                <a:solidFill>
                  <a:srgbClr val="000000"/>
                </a:solidFill>
              </a:rPr>
              <a:t>MPI</a:t>
            </a:r>
            <a:r>
              <a:rPr lang="en-US" altLang="ru-RU" sz="20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ru-RU" altLang="ru-RU" sz="2000" dirty="0" smtClean="0">
                <a:solidFill>
                  <a:srgbClr val="000000"/>
                </a:solidFill>
                <a:latin typeface="+mn-lt"/>
              </a:rPr>
              <a:t>4</a:t>
            </a:r>
          </a:p>
          <a:p>
            <a:r>
              <a:rPr lang="ru-RU" altLang="ru-RU" sz="2000" dirty="0">
                <a:solidFill>
                  <a:srgbClr val="000000"/>
                </a:solidFill>
              </a:rPr>
              <a:t>Вес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altLang="ru-RU" sz="2000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n-lt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altLang="ru-RU" sz="2000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n-lt"/>
            </a:endParaRPr>
          </a:p>
        </p:txBody>
      </p:sp>
      <p:pic>
        <p:nvPicPr>
          <p:cNvPr id="62" name="Рисунок 6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652" y="4648505"/>
            <a:ext cx="904074" cy="1087091"/>
          </a:xfrm>
          <a:prstGeom prst="rect">
            <a:avLst/>
          </a:prstGeom>
        </p:spPr>
      </p:pic>
      <p:sp>
        <p:nvSpPr>
          <p:cNvPr id="63" name="Rectangle 22"/>
          <p:cNvSpPr>
            <a:spLocks noChangeArrowheads="1"/>
          </p:cNvSpPr>
          <p:nvPr/>
        </p:nvSpPr>
        <p:spPr bwMode="auto">
          <a:xfrm>
            <a:off x="11792673" y="4730386"/>
            <a:ext cx="668453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000" b="1" dirty="0" smtClean="0">
                <a:solidFill>
                  <a:srgbClr val="000000"/>
                </a:solidFill>
                <a:latin typeface="+mn-lt"/>
              </a:rPr>
              <a:t>ПФР</a:t>
            </a:r>
            <a:endParaRPr kumimoji="0" lang="ru-RU" altLang="ru-RU" sz="20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n-lt"/>
            </a:endParaRPr>
          </a:p>
          <a:p>
            <a:pPr lvl="0"/>
            <a:r>
              <a:rPr lang="en-US" altLang="ru-RU" sz="2000" dirty="0" smtClean="0">
                <a:solidFill>
                  <a:srgbClr val="000000"/>
                </a:solidFill>
              </a:rPr>
              <a:t>MPI</a:t>
            </a:r>
            <a:r>
              <a:rPr lang="ru-RU" altLang="ru-RU" sz="2000" dirty="0" smtClean="0">
                <a:solidFill>
                  <a:srgbClr val="000000"/>
                </a:solidFill>
              </a:rPr>
              <a:t> 5</a:t>
            </a:r>
            <a:endParaRPr lang="ru-RU" altLang="ru-RU" sz="2000" dirty="0" smtClean="0">
              <a:solidFill>
                <a:srgbClr val="000000"/>
              </a:solidFill>
              <a:latin typeface="+mn-lt"/>
            </a:endParaRPr>
          </a:p>
          <a:p>
            <a:r>
              <a:rPr lang="ru-RU" altLang="ru-RU" sz="2000" dirty="0">
                <a:solidFill>
                  <a:srgbClr val="000000"/>
                </a:solidFill>
              </a:rPr>
              <a:t>Вес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altLang="ru-RU" sz="2000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n-lt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altLang="ru-RU" sz="2000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n-lt"/>
            </a:endParaRPr>
          </a:p>
        </p:txBody>
      </p:sp>
      <p:pic>
        <p:nvPicPr>
          <p:cNvPr id="65" name="Рисунок 6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40" y="4730386"/>
            <a:ext cx="904074" cy="1087091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266" y="2212504"/>
            <a:ext cx="914182" cy="914182"/>
          </a:xfrm>
          <a:prstGeom prst="rect">
            <a:avLst/>
          </a:prstGeom>
        </p:spPr>
      </p:pic>
      <p:pic>
        <p:nvPicPr>
          <p:cNvPr id="69" name="Рисунок 6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6168" y="2261104"/>
            <a:ext cx="914182" cy="914182"/>
          </a:xfrm>
          <a:prstGeom prst="rect">
            <a:avLst/>
          </a:prstGeom>
        </p:spPr>
      </p:pic>
      <p:cxnSp>
        <p:nvCxnSpPr>
          <p:cNvPr id="13" name="Прямая со стрелкой 12"/>
          <p:cNvCxnSpPr/>
          <p:nvPr/>
        </p:nvCxnSpPr>
        <p:spPr bwMode="auto">
          <a:xfrm flipH="1" flipV="1">
            <a:off x="9640748" y="6733763"/>
            <a:ext cx="846727" cy="677015"/>
          </a:xfrm>
          <a:prstGeom prst="straightConnector1">
            <a:avLst/>
          </a:prstGeom>
          <a:ln w="38100">
            <a:solidFill>
              <a:srgbClr val="D6AD84"/>
            </a:solidFill>
            <a:headEnd type="none" w="lg" len="lg"/>
            <a:tailEnd type="arrow" w="lg" len="lg"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 bwMode="auto">
          <a:xfrm flipV="1">
            <a:off x="2936708" y="6628223"/>
            <a:ext cx="648072" cy="626466"/>
          </a:xfrm>
          <a:prstGeom prst="straightConnector1">
            <a:avLst/>
          </a:prstGeom>
          <a:ln w="38100">
            <a:solidFill>
              <a:srgbClr val="D6AD84"/>
            </a:solidFill>
            <a:headEnd type="none" w="lg" len="lg"/>
            <a:tailEnd type="arrow" w="lg" len="lg"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 стрелкой 70"/>
          <p:cNvCxnSpPr/>
          <p:nvPr/>
        </p:nvCxnSpPr>
        <p:spPr bwMode="auto">
          <a:xfrm flipV="1">
            <a:off x="6491273" y="6676226"/>
            <a:ext cx="0" cy="792088"/>
          </a:xfrm>
          <a:prstGeom prst="straightConnector1">
            <a:avLst/>
          </a:prstGeom>
          <a:ln w="38100">
            <a:solidFill>
              <a:srgbClr val="D6AD84"/>
            </a:solidFill>
            <a:headEnd type="none" w="lg" len="lg"/>
            <a:tailEnd type="arrow" w="lg" len="lg"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 flipH="1" flipV="1">
            <a:off x="2758175" y="3338191"/>
            <a:ext cx="802448" cy="601252"/>
          </a:xfrm>
          <a:prstGeom prst="line">
            <a:avLst/>
          </a:prstGeom>
          <a:ln w="38100">
            <a:solidFill>
              <a:srgbClr val="D6AD84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/>
          <p:nvPr/>
        </p:nvCxnSpPr>
        <p:spPr bwMode="auto">
          <a:xfrm>
            <a:off x="2807412" y="5213210"/>
            <a:ext cx="612999" cy="0"/>
          </a:xfrm>
          <a:prstGeom prst="straightConnector1">
            <a:avLst/>
          </a:prstGeom>
          <a:ln w="38100">
            <a:solidFill>
              <a:srgbClr val="D6AD84"/>
            </a:solidFill>
            <a:headEnd type="none" w="lg" len="lg"/>
            <a:tailEnd type="arrow" w="lg" len="lg"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/>
          <p:nvPr/>
        </p:nvCxnSpPr>
        <p:spPr bwMode="auto">
          <a:xfrm flipH="1">
            <a:off x="9805873" y="5272843"/>
            <a:ext cx="800983" cy="0"/>
          </a:xfrm>
          <a:prstGeom prst="straightConnector1">
            <a:avLst/>
          </a:prstGeom>
          <a:ln w="38100">
            <a:solidFill>
              <a:srgbClr val="D6AD84"/>
            </a:solidFill>
            <a:headEnd type="none" w="lg" len="lg"/>
            <a:tailEnd type="arrow" w="lg" len="lg"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7150471" y="3180476"/>
            <a:ext cx="2515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Не</a:t>
            </a:r>
            <a:r>
              <a:rPr lang="ru-RU" dirty="0" smtClean="0"/>
              <a:t> </a:t>
            </a:r>
            <a:r>
              <a:rPr lang="ru-RU" sz="2000" dirty="0"/>
              <a:t>отдаем</a:t>
            </a:r>
            <a:r>
              <a:rPr lang="ru-RU" dirty="0" smtClean="0"/>
              <a:t> </a:t>
            </a:r>
            <a:r>
              <a:rPr lang="en-US" sz="2000" dirty="0" smtClean="0"/>
              <a:t>Global</a:t>
            </a:r>
            <a:r>
              <a:rPr lang="ru-RU" sz="2000" dirty="0" smtClean="0"/>
              <a:t> </a:t>
            </a:r>
            <a:r>
              <a:rPr lang="en-US" sz="2000" dirty="0" smtClean="0"/>
              <a:t>ID</a:t>
            </a:r>
            <a:endParaRPr lang="ru-RU" sz="2000" dirty="0"/>
          </a:p>
        </p:txBody>
      </p:sp>
      <p:sp>
        <p:nvSpPr>
          <p:cNvPr id="78" name="TextBox 77"/>
          <p:cNvSpPr txBox="1"/>
          <p:nvPr/>
        </p:nvSpPr>
        <p:spPr>
          <a:xfrm>
            <a:off x="3550072" y="3180476"/>
            <a:ext cx="23189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Отдаем </a:t>
            </a:r>
            <a:r>
              <a:rPr lang="en-US" sz="2000" dirty="0" smtClean="0"/>
              <a:t>ID Patient</a:t>
            </a:r>
            <a:endParaRPr lang="ru-RU" sz="2000" dirty="0"/>
          </a:p>
        </p:txBody>
      </p:sp>
      <p:sp>
        <p:nvSpPr>
          <p:cNvPr id="79" name="TextBox 78"/>
          <p:cNvSpPr txBox="1"/>
          <p:nvPr/>
        </p:nvSpPr>
        <p:spPr>
          <a:xfrm>
            <a:off x="3550072" y="6765774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Принимаем </a:t>
            </a:r>
            <a:r>
              <a:rPr lang="en-US" sz="2000" dirty="0" smtClean="0"/>
              <a:t>ID Patient</a:t>
            </a:r>
            <a:endParaRPr lang="ru-RU" sz="2000" dirty="0"/>
          </a:p>
        </p:txBody>
      </p:sp>
      <p:sp>
        <p:nvSpPr>
          <p:cNvPr id="80" name="TextBox 79"/>
          <p:cNvSpPr txBox="1"/>
          <p:nvPr/>
        </p:nvSpPr>
        <p:spPr>
          <a:xfrm>
            <a:off x="6646416" y="6765774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Обмен по </a:t>
            </a:r>
            <a:r>
              <a:rPr lang="en-US" sz="2000" dirty="0" smtClean="0"/>
              <a:t>FHIR HL7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6811158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itle &amp; Subtitle">
  <a:themeElements>
    <a:clrScheme name="Другая 5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00967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Title &amp; Subtitle">
      <a:majorFont>
        <a:latin typeface="Thonburi Bold"/>
        <a:ea typeface="ヒラギノ角ゴ ProN W6"/>
        <a:cs typeface="ヒラギノ角ゴ ProN W6"/>
      </a:majorFont>
      <a:minorFont>
        <a:latin typeface="Thonburi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1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1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Нетрика">
  <a:themeElements>
    <a:clrScheme name="Нетрика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Нетрика">
      <a:majorFont>
        <a:latin typeface="Thonburi Bold"/>
        <a:ea typeface="ヒラギノ角ゴ ProN W6"/>
        <a:cs typeface="ヒラギノ角ゴ ProN W6"/>
      </a:majorFont>
      <a:minorFont>
        <a:latin typeface="Thonburi"/>
        <a:ea typeface="ヒラギノ角ゴ ProN W3"/>
        <a:cs typeface="ヒラギノ角ゴ ProN W3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1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1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Нетрика" id="{08D030E3-EE43-4ECE-BDD1-4E8D87AAA766}" vid="{FB196759-F73E-4765-AA59-2EB4C0A057E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17623</TotalTime>
  <Pages>0</Pages>
  <Words>1644</Words>
  <Characters>0</Characters>
  <Application>Microsoft Office PowerPoint</Application>
  <PresentationFormat>Произвольный</PresentationFormat>
  <Lines>0</Lines>
  <Paragraphs>235</Paragraphs>
  <Slides>17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29" baseType="lpstr">
      <vt:lpstr>Arial</vt:lpstr>
      <vt:lpstr>Arial Narrow</vt:lpstr>
      <vt:lpstr>Calibri</vt:lpstr>
      <vt:lpstr>Gill Sans</vt:lpstr>
      <vt:lpstr>Thonburi</vt:lpstr>
      <vt:lpstr>Thonburi Bold</vt:lpstr>
      <vt:lpstr>Verdana</vt:lpstr>
      <vt:lpstr>Wingdings</vt:lpstr>
      <vt:lpstr>ヒラギノ角ゴ ProN W3</vt:lpstr>
      <vt:lpstr>ヒラギノ角ゴ ProN W6</vt:lpstr>
      <vt:lpstr>1_Title &amp; Subtitle</vt:lpstr>
      <vt:lpstr>Нетрика</vt:lpstr>
      <vt:lpstr>N3.Здравоохранение</vt:lpstr>
      <vt:lpstr>План доклада</vt:lpstr>
      <vt:lpstr>О компании</vt:lpstr>
      <vt:lpstr>Опыт компании «Нетрика» </vt:lpstr>
      <vt:lpstr>Презентация PowerPoint</vt:lpstr>
      <vt:lpstr>Презентация PowerPoint</vt:lpstr>
      <vt:lpstr>Исходные данные</vt:lpstr>
      <vt:lpstr>Цели использования индекса пациентов</vt:lpstr>
      <vt:lpstr>Презентация PowerPoint</vt:lpstr>
      <vt:lpstr>Хранилище данных</vt:lpstr>
      <vt:lpstr>Сервис (API)</vt:lpstr>
      <vt:lpstr>Анализатор</vt:lpstr>
      <vt:lpstr>Интерфейс для разрешения инцидентов MPI (пример)</vt:lpstr>
      <vt:lpstr>Интерфейс для разрешения инцидентов MPI (пример)</vt:lpstr>
      <vt:lpstr>Результаты проекта</vt:lpstr>
      <vt:lpstr>Преимущества решения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N3.Региональный фрагмент</dc:title>
  <dc:subject/>
  <dc:creator>user</dc:creator>
  <cp:keywords/>
  <dc:description/>
  <cp:lastModifiedBy>user</cp:lastModifiedBy>
  <cp:revision>599</cp:revision>
  <cp:lastPrinted>2013-08-05T15:32:20Z</cp:lastPrinted>
  <dcterms:modified xsi:type="dcterms:W3CDTF">2016-03-23T05:30:49Z</dcterms:modified>
</cp:coreProperties>
</file>