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1"/>
  </p:sldMasterIdLst>
  <p:sldIdLst>
    <p:sldId id="259" r:id="rId2"/>
    <p:sldId id="262" r:id="rId3"/>
    <p:sldId id="263" r:id="rId4"/>
    <p:sldId id="264" r:id="rId5"/>
    <p:sldId id="296" r:id="rId6"/>
    <p:sldId id="298" r:id="rId7"/>
    <p:sldId id="297" r:id="rId8"/>
    <p:sldId id="284" r:id="rId9"/>
    <p:sldId id="285" r:id="rId10"/>
    <p:sldId id="286" r:id="rId11"/>
    <p:sldId id="282" r:id="rId12"/>
    <p:sldId id="283" r:id="rId13"/>
    <p:sldId id="293" r:id="rId14"/>
    <p:sldId id="295" r:id="rId15"/>
    <p:sldId id="302" r:id="rId16"/>
    <p:sldId id="301" r:id="rId17"/>
    <p:sldId id="300" r:id="rId18"/>
    <p:sldId id="299" r:id="rId19"/>
    <p:sldId id="271" r:id="rId20"/>
    <p:sldId id="289" r:id="rId21"/>
    <p:sldId id="278" r:id="rId22"/>
    <p:sldId id="279" r:id="rId23"/>
    <p:sldId id="270" r:id="rId24"/>
    <p:sldId id="292" r:id="rId25"/>
    <p:sldId id="272" r:id="rId26"/>
    <p:sldId id="273" r:id="rId27"/>
    <p:sldId id="274" r:id="rId28"/>
    <p:sldId id="276" r:id="rId29"/>
    <p:sldId id="281" r:id="rId30"/>
    <p:sldId id="268" r:id="rId31"/>
    <p:sldId id="294" r:id="rId32"/>
    <p:sldId id="260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60"/>
    <p:restoredTop sz="94692"/>
  </p:normalViewPr>
  <p:slideViewPr>
    <p:cSldViewPr snapToGrid="0" snapToObject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7" name="Изображение 1" descr="Афиша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960" y="2191465"/>
            <a:ext cx="6067889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79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7" name="Изображение 1" descr="Леди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329" y="2191465"/>
            <a:ext cx="5325151" cy="755999"/>
          </a:xfrm>
          <a:prstGeom prst="rect">
            <a:avLst/>
          </a:prstGeom>
        </p:spPr>
      </p:pic>
      <p:sp>
        <p:nvSpPr>
          <p:cNvPr id="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4011613"/>
            <a:ext cx="8382000" cy="4425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430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8" name="Изображение 1" descr="Недвижимость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482" y="2245464"/>
            <a:ext cx="7508845" cy="648000"/>
          </a:xfrm>
          <a:prstGeom prst="rect">
            <a:avLst/>
          </a:prstGeom>
        </p:spPr>
      </p:pic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4011613"/>
            <a:ext cx="8382000" cy="4425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13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" y="1692212"/>
            <a:ext cx="9144000" cy="1754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871" y="2190756"/>
            <a:ext cx="7557025" cy="792167"/>
          </a:xfrm>
          <a:prstGeom prst="rect">
            <a:avLst/>
          </a:prstGeom>
        </p:spPr>
      </p:pic>
      <p:sp>
        <p:nvSpPr>
          <p:cNvPr id="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4011613"/>
            <a:ext cx="8382000" cy="4425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724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" y="1692212"/>
            <a:ext cx="9144000" cy="1754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320" y="2199085"/>
            <a:ext cx="6243823" cy="755999"/>
          </a:xfrm>
          <a:prstGeom prst="rect">
            <a:avLst/>
          </a:prstGeom>
        </p:spPr>
      </p:pic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4011613"/>
            <a:ext cx="8382000" cy="4425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023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96" y="1698308"/>
            <a:ext cx="9144000" cy="1754505"/>
          </a:xfrm>
          <a:prstGeom prst="rect">
            <a:avLst/>
          </a:prstGeom>
        </p:spPr>
      </p:pic>
      <p:pic>
        <p:nvPicPr>
          <p:cNvPr id="7" name="Изображение 1" descr="Hi-Tech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962" y="2197561"/>
            <a:ext cx="5941885" cy="755999"/>
          </a:xfrm>
          <a:prstGeom prst="rect">
            <a:avLst/>
          </a:prstGeom>
        </p:spPr>
      </p:pic>
      <p:sp>
        <p:nvSpPr>
          <p:cNvPr id="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4011613"/>
            <a:ext cx="8382000" cy="4425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429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96" y="1692212"/>
            <a:ext cx="9144000" cy="1754505"/>
          </a:xfrm>
          <a:prstGeom prst="rect">
            <a:avLst/>
          </a:prstGeom>
        </p:spPr>
      </p:pic>
      <p:pic>
        <p:nvPicPr>
          <p:cNvPr id="8" name="Изображение 1" descr="Новости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540" y="2191465"/>
            <a:ext cx="6538728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643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96" y="1692212"/>
            <a:ext cx="9144000" cy="1754505"/>
          </a:xfrm>
          <a:prstGeom prst="rect">
            <a:avLst/>
          </a:prstGeom>
        </p:spPr>
      </p:pic>
      <p:pic>
        <p:nvPicPr>
          <p:cNvPr id="8" name="Изображение 1" descr="Новости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540" y="2191465"/>
            <a:ext cx="6538728" cy="755999"/>
          </a:xfrm>
          <a:prstGeom prst="rect">
            <a:avLst/>
          </a:prstGeom>
        </p:spPr>
      </p:pic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4011613"/>
            <a:ext cx="8382000" cy="4425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812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387350" y="1221837"/>
            <a:ext cx="8382000" cy="323229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0382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387351" y="1221837"/>
            <a:ext cx="4080785" cy="323229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8350" y="1221582"/>
            <a:ext cx="4191000" cy="32325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314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е Диаграммы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387351" y="1221838"/>
            <a:ext cx="4080785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281021"/>
            <a:ext cx="8382000" cy="11731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чтобы ввести текст</a:t>
            </a:r>
            <a:endParaRPr lang="ru-RU" dirty="0"/>
          </a:p>
        </p:txBody>
      </p:sp>
      <p:sp>
        <p:nvSpPr>
          <p:cNvPr id="6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4688566" y="1221838"/>
            <a:ext cx="4080785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065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7" name="Изображение 1" descr="Афиша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960" y="2191465"/>
            <a:ext cx="6067889" cy="755999"/>
          </a:xfrm>
          <a:prstGeom prst="rect">
            <a:avLst/>
          </a:prstGeom>
        </p:spPr>
      </p:pic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4011613"/>
            <a:ext cx="8382000" cy="4425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4773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е Диаграммы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387351" y="1221838"/>
            <a:ext cx="4080785" cy="32418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6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4688567" y="1221838"/>
            <a:ext cx="4080784" cy="32418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7796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387350" y="1221838"/>
            <a:ext cx="2622762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281021"/>
            <a:ext cx="8382000" cy="11731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чтобы ввести текст</a:t>
            </a:r>
            <a:endParaRPr lang="ru-RU" dirty="0"/>
          </a:p>
        </p:txBody>
      </p:sp>
      <p:sp>
        <p:nvSpPr>
          <p:cNvPr id="11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3272042" y="1221838"/>
            <a:ext cx="2622762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12" name="Диаграмма 2"/>
          <p:cNvSpPr>
            <a:spLocks noGrp="1"/>
          </p:cNvSpPr>
          <p:nvPr>
            <p:ph type="chart" sz="quarter" idx="16" hasCustomPrompt="1"/>
          </p:nvPr>
        </p:nvSpPr>
        <p:spPr>
          <a:xfrm>
            <a:off x="6146588" y="1221838"/>
            <a:ext cx="2622762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43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Диаграммы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387350" y="1221838"/>
            <a:ext cx="2622762" cy="32418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11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3272042" y="1221838"/>
            <a:ext cx="2622762" cy="32418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12" name="Диаграмма 2"/>
          <p:cNvSpPr>
            <a:spLocks noGrp="1"/>
          </p:cNvSpPr>
          <p:nvPr>
            <p:ph type="chart" sz="quarter" idx="16" hasCustomPrompt="1"/>
          </p:nvPr>
        </p:nvSpPr>
        <p:spPr>
          <a:xfrm>
            <a:off x="6146588" y="1221838"/>
            <a:ext cx="2622762" cy="32418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078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8350" y="1221582"/>
            <a:ext cx="4191000" cy="32325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чтобы ввести текст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387034" y="1221582"/>
            <a:ext cx="4081463" cy="32325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иллюстрацию на слайд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384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ллюстрация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387034" y="1221582"/>
            <a:ext cx="4081463" cy="32325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иллюстрацию на слайд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4687887" y="1222375"/>
            <a:ext cx="4081463" cy="32325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иллюстрацию на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0652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ллюстрация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1221582"/>
            <a:ext cx="8382000" cy="32325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чтобы ввести текст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7149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+ диаграмма 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281021"/>
            <a:ext cx="8382000" cy="11731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чтобы ввести текст</a:t>
            </a:r>
            <a:endParaRPr lang="ru-RU" dirty="0"/>
          </a:p>
        </p:txBody>
      </p:sp>
      <p:sp>
        <p:nvSpPr>
          <p:cNvPr id="6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4688566" y="1221838"/>
            <a:ext cx="4080785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387034" y="1221582"/>
            <a:ext cx="4081463" cy="1953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иллюстрацию на слайд</a:t>
            </a:r>
            <a:endParaRPr lang="ru-RU" dirty="0"/>
          </a:p>
        </p:txBody>
      </p:sp>
      <p:sp>
        <p:nvSpPr>
          <p:cNvPr id="10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4326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ллюстрация + диаграмма 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6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4688566" y="1221838"/>
            <a:ext cx="4080785" cy="32418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диаграмму</a:t>
            </a:r>
            <a:r>
              <a:rPr lang="en-US" dirty="0" smtClean="0"/>
              <a:t>/</a:t>
            </a:r>
            <a:r>
              <a:rPr lang="ru-RU" dirty="0" smtClean="0"/>
              <a:t>график на слайд</a:t>
            </a:r>
          </a:p>
          <a:p>
            <a:r>
              <a:rPr lang="ru-RU" dirty="0" smtClean="0"/>
              <a:t>или вставьте диаграмму/график </a:t>
            </a:r>
            <a:r>
              <a:rPr lang="en-US" dirty="0" err="1" smtClean="0"/>
              <a:t>ctrl+v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387034" y="1221582"/>
            <a:ext cx="4081463" cy="324209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иллюстрацию на слайд</a:t>
            </a:r>
            <a:endParaRPr lang="ru-RU" dirty="0"/>
          </a:p>
        </p:txBody>
      </p:sp>
      <p:sp>
        <p:nvSpPr>
          <p:cNvPr id="10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7585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281021"/>
            <a:ext cx="8382000" cy="11731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10" name="Таблица 2"/>
          <p:cNvSpPr>
            <a:spLocks noGrp="1"/>
          </p:cNvSpPr>
          <p:nvPr>
            <p:ph type="tbl" sz="quarter" idx="17" hasCustomPrompt="1"/>
          </p:nvPr>
        </p:nvSpPr>
        <p:spPr>
          <a:xfrm>
            <a:off x="387350" y="1221581"/>
            <a:ext cx="8382000" cy="1953816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таблицу на слайд или вставьте таблицу </a:t>
            </a:r>
            <a:r>
              <a:rPr lang="en-US" dirty="0" err="1" smtClean="0"/>
              <a:t>ctrl+v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403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10" name="Таблица 2"/>
          <p:cNvSpPr>
            <a:spLocks noGrp="1"/>
          </p:cNvSpPr>
          <p:nvPr>
            <p:ph type="tbl" sz="quarter" idx="17" hasCustomPrompt="1"/>
          </p:nvPr>
        </p:nvSpPr>
        <p:spPr>
          <a:xfrm>
            <a:off x="387350" y="1221580"/>
            <a:ext cx="8382000" cy="3242093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таблицу на слайд или вставьте таблицу </a:t>
            </a:r>
            <a:r>
              <a:rPr lang="en-US" dirty="0" err="1" smtClean="0"/>
              <a:t>ctrl+v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53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8" name="Изображение 1" descr="Car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540" y="2191465"/>
            <a:ext cx="5152729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04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281021"/>
            <a:ext cx="8382000" cy="11731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чтобы ввести текст</a:t>
            </a:r>
            <a:endParaRPr lang="ru-RU" dirty="0"/>
          </a:p>
        </p:txBody>
      </p:sp>
      <p:sp>
        <p:nvSpPr>
          <p:cNvPr id="10" name="Таблица 2"/>
          <p:cNvSpPr>
            <a:spLocks noGrp="1"/>
          </p:cNvSpPr>
          <p:nvPr>
            <p:ph type="tbl" sz="quarter" idx="17" hasCustomPrompt="1"/>
          </p:nvPr>
        </p:nvSpPr>
        <p:spPr>
          <a:xfrm>
            <a:off x="387350" y="1221581"/>
            <a:ext cx="4096463" cy="1953816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таблицу на слайд или вставьте таблицу </a:t>
            </a:r>
            <a:r>
              <a:rPr lang="en-US" dirty="0" err="1" smtClean="0"/>
              <a:t>ctrl+v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Таблица 2"/>
          <p:cNvSpPr>
            <a:spLocks noGrp="1"/>
          </p:cNvSpPr>
          <p:nvPr>
            <p:ph type="tbl" sz="quarter" idx="18" hasCustomPrompt="1"/>
          </p:nvPr>
        </p:nvSpPr>
        <p:spPr>
          <a:xfrm>
            <a:off x="4648200" y="1221581"/>
            <a:ext cx="4121150" cy="1953816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таблицу на слайд или вставьте таблицу </a:t>
            </a:r>
            <a:r>
              <a:rPr lang="en-US" dirty="0" err="1" smtClean="0"/>
              <a:t>ctrl+v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2889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таблицы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 или комментарий</a:t>
            </a:r>
            <a:endParaRPr lang="ru-RU" dirty="0"/>
          </a:p>
        </p:txBody>
      </p:sp>
      <p:sp>
        <p:nvSpPr>
          <p:cNvPr id="10" name="Таблица 2"/>
          <p:cNvSpPr>
            <a:spLocks noGrp="1"/>
          </p:cNvSpPr>
          <p:nvPr>
            <p:ph type="tbl" sz="quarter" idx="17" hasCustomPrompt="1"/>
          </p:nvPr>
        </p:nvSpPr>
        <p:spPr>
          <a:xfrm>
            <a:off x="387350" y="1221580"/>
            <a:ext cx="4096463" cy="3242093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таблицу на слайд или вставьте таблицу </a:t>
            </a:r>
            <a:r>
              <a:rPr lang="en-US" dirty="0" err="1" smtClean="0"/>
              <a:t>ctrl+v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Таблица 2"/>
          <p:cNvSpPr>
            <a:spLocks noGrp="1"/>
          </p:cNvSpPr>
          <p:nvPr>
            <p:ph type="tbl" sz="quarter" idx="18" hasCustomPrompt="1"/>
          </p:nvPr>
        </p:nvSpPr>
        <p:spPr>
          <a:xfrm>
            <a:off x="4648200" y="1221581"/>
            <a:ext cx="4121150" cy="324209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чтобы добавить таблицу на слайд или вставьте таблицу </a:t>
            </a:r>
            <a:r>
              <a:rPr lang="en-US" dirty="0" err="1" smtClean="0"/>
              <a:t>ctrl+v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669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4441" y="1994082"/>
            <a:ext cx="6166193" cy="910948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8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54440" y="2919141"/>
            <a:ext cx="6166193" cy="29819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70000"/>
              </a:lnSpc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http://</a:t>
            </a:r>
            <a:r>
              <a:rPr lang="en-US" dirty="0" err="1" smtClean="0"/>
              <a:t>corp.mail.ru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14717" y="2084452"/>
            <a:ext cx="192175" cy="723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8" name="Изображение 1" descr="Car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540" y="2191465"/>
            <a:ext cx="5152729" cy="755999"/>
          </a:xfrm>
          <a:prstGeom prst="rect">
            <a:avLst/>
          </a:prstGeom>
        </p:spPr>
      </p:pic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4011613"/>
            <a:ext cx="8382000" cy="4425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438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7" name="Изображение 1" descr="Авто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434" y="2191465"/>
            <a:ext cx="5238940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2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7" name="Изображение 1" descr="Авто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434" y="2191465"/>
            <a:ext cx="5238940" cy="755999"/>
          </a:xfrm>
          <a:prstGeom prst="rect">
            <a:avLst/>
          </a:prstGeom>
        </p:spPr>
      </p:pic>
      <p:sp>
        <p:nvSpPr>
          <p:cNvPr id="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4011613"/>
            <a:ext cx="8382000" cy="4425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597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8" name="Изображение 1" descr="Дети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697" y="2191465"/>
            <a:ext cx="5212414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16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8" name="Изображение 1" descr="Дети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697" y="2191465"/>
            <a:ext cx="5212414" cy="755999"/>
          </a:xfrm>
          <a:prstGeom prst="rect">
            <a:avLst/>
          </a:prstGeom>
        </p:spPr>
      </p:pic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4011613"/>
            <a:ext cx="8382000" cy="4425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347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Header-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2212"/>
            <a:ext cx="9144000" cy="1754505"/>
          </a:xfrm>
          <a:prstGeom prst="rect">
            <a:avLst/>
          </a:prstGeom>
        </p:spPr>
      </p:pic>
      <p:pic>
        <p:nvPicPr>
          <p:cNvPr id="7" name="Изображение 1" descr="Леди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329" y="2191465"/>
            <a:ext cx="5325151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26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9" r:id="rId1"/>
    <p:sldLayoutId id="2147493483" r:id="rId2"/>
    <p:sldLayoutId id="2147493472" r:id="rId3"/>
    <p:sldLayoutId id="2147493484" r:id="rId4"/>
    <p:sldLayoutId id="2147493473" r:id="rId5"/>
    <p:sldLayoutId id="2147493485" r:id="rId6"/>
    <p:sldLayoutId id="2147493474" r:id="rId7"/>
    <p:sldLayoutId id="2147493486" r:id="rId8"/>
    <p:sldLayoutId id="2147493475" r:id="rId9"/>
    <p:sldLayoutId id="2147493487" r:id="rId10"/>
    <p:sldLayoutId id="2147493476" r:id="rId11"/>
    <p:sldLayoutId id="2147493477" r:id="rId12"/>
    <p:sldLayoutId id="2147493479" r:id="rId13"/>
    <p:sldLayoutId id="2147493480" r:id="rId14"/>
    <p:sldLayoutId id="2147493481" r:id="rId15"/>
    <p:sldLayoutId id="2147493488" r:id="rId16"/>
    <p:sldLayoutId id="2147493457" r:id="rId17"/>
    <p:sldLayoutId id="2147493465" r:id="rId18"/>
    <p:sldLayoutId id="2147493466" r:id="rId19"/>
    <p:sldLayoutId id="2147493492" r:id="rId20"/>
    <p:sldLayoutId id="2147493467" r:id="rId21"/>
    <p:sldLayoutId id="2147493493" r:id="rId22"/>
    <p:sldLayoutId id="2147493468" r:id="rId23"/>
    <p:sldLayoutId id="2147493489" r:id="rId24"/>
    <p:sldLayoutId id="2147493482" r:id="rId25"/>
    <p:sldLayoutId id="2147493469" r:id="rId26"/>
    <p:sldLayoutId id="2147493494" r:id="rId27"/>
    <p:sldLayoutId id="2147493470" r:id="rId28"/>
    <p:sldLayoutId id="2147493490" r:id="rId29"/>
    <p:sldLayoutId id="2147493471" r:id="rId30"/>
    <p:sldLayoutId id="2147493491" r:id="rId31"/>
    <p:sldLayoutId id="2147493458" r:id="rId3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v.khor@mail.ru" TargetMode="Externa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mantic-hub.com/" TargetMode="Externa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41" y="1950720"/>
            <a:ext cx="6650599" cy="954310"/>
          </a:xfrm>
        </p:spPr>
        <p:txBody>
          <a:bodyPr/>
          <a:lstStyle/>
          <a:p>
            <a:r>
              <a:rPr lang="ru-RU" sz="2000">
                <a:latin typeface="Calibri" charset="0"/>
                <a:ea typeface="Calibri" charset="0"/>
                <a:cs typeface="Calibri" charset="0"/>
              </a:rPr>
              <a:t>«Ландшафт здоровья» пользователей онлайн-консультаций. </a:t>
            </a:r>
            <a:r>
              <a:rPr lang="ru-RU" sz="2000" b="0">
                <a:latin typeface="Calibri" charset="0"/>
                <a:ea typeface="Calibri" charset="0"/>
                <a:cs typeface="Calibri" charset="0"/>
              </a:rPr>
              <a:t>Семантический анализ медицинского контента при помощи технологий Big Data.</a:t>
            </a:r>
            <a:endParaRPr lang="en-US" sz="20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Евгений Паперный, руководитель проекта «Здоровье </a:t>
            </a:r>
            <a:r>
              <a:rPr lang="en-GB">
                <a:latin typeface="Calibri" charset="0"/>
                <a:ea typeface="Calibri" charset="0"/>
                <a:cs typeface="Calibri" charset="0"/>
              </a:rPr>
              <a:t>Mail.Ru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»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4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Флебология глазами пациентов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681" y="1097280"/>
            <a:ext cx="1911920" cy="3964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474" y="933592"/>
            <a:ext cx="2026446" cy="41000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5175" y="4601448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350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889" y="1064546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0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Аллергология, препараты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55175" y="4601448"/>
            <a:ext cx="130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1050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889" y="1064546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2761" y="1064546"/>
            <a:ext cx="2270760" cy="4034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362" y="1128889"/>
            <a:ext cx="1769571" cy="39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34" y="157581"/>
            <a:ext cx="7688020" cy="735371"/>
          </a:xfrm>
        </p:spPr>
        <p:txBody>
          <a:bodyPr/>
          <a:lstStyle/>
          <a:p>
            <a:r>
              <a:rPr lang="ru-RU"/>
              <a:t>Гастроэнтерология,</a:t>
            </a:r>
            <a:br>
              <a:rPr lang="ru-RU"/>
            </a:br>
            <a:r>
              <a:rPr lang="ru-RU"/>
              <a:t>инструментальная диагностика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" y="992331"/>
            <a:ext cx="7022812" cy="4090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5175" y="4601448"/>
            <a:ext cx="107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58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09" y="1084866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3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Дерматология, процедуры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520" y="1003300"/>
            <a:ext cx="6858000" cy="40513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7183120" y="216247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955115">
            <a:off x="6591099" y="4728464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5175" y="4601448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750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50" y="4893178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4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Типы запросов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256090"/>
            <a:ext cx="7538720" cy="33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Онкология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 smtClean="0"/>
              <a:t>типы запросов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912" y="1039494"/>
            <a:ext cx="107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Всего: </a:t>
            </a:r>
            <a:r>
              <a:rPr lang="en-GB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65</a:t>
            </a:r>
            <a:endParaRPr lang="en-US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122" name="Picture 2" descr="F:\___NewLife\Mail_ru\___LENOVO_MAIL_RU\_FullCorpusForProcessing\VOS\ScreenShots\Onkology_Carrot_Aduna.png"/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058" y="918444"/>
            <a:ext cx="4553062" cy="42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48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Онкология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 smtClean="0"/>
              <a:t>типы запросов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912" y="1039494"/>
            <a:ext cx="107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Всего: </a:t>
            </a:r>
            <a:r>
              <a:rPr lang="en-GB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65</a:t>
            </a:r>
            <a:endParaRPr lang="en-US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098" name="Picture 2" descr="F:\___NewLife\Mail_ru\___LENOVO_MAIL_RU\_FullCorpusForProcessing\VOS\ScreenShots\Onkology_Carrot.png"/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46" y="1111412"/>
            <a:ext cx="8091984" cy="37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71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Онкология,</a:t>
            </a:r>
            <a:r>
              <a:rPr lang="en-US" dirty="0" smtClean="0"/>
              <a:t> </a:t>
            </a:r>
            <a:r>
              <a:rPr lang="ru-RU" dirty="0" smtClean="0"/>
              <a:t>типы запросов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912" y="1039494"/>
            <a:ext cx="107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Всего: </a:t>
            </a:r>
            <a:r>
              <a:rPr lang="en-GB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65</a:t>
            </a:r>
            <a:endParaRPr lang="en-US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74" name="Picture 2" descr="F:\___NewLife\Mail_ru\___LENOVO_MAIL_RU\_FullCorpusForProcessing\VOS\ScreenShots\New_onkology_Categories_MailRu_Net.png"/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271" y="924153"/>
            <a:ext cx="6883686" cy="42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5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Онкология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/>
              <a:t>типы запросов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912" y="1039494"/>
            <a:ext cx="107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Всего: </a:t>
            </a:r>
            <a:r>
              <a:rPr lang="en-GB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65</a:t>
            </a:r>
            <a:endParaRPr lang="en-US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51" name="Picture 3" descr="F:\___NewLife\Mail_ru\___LENOVO_MAIL_RU\_FullCorpusForProcessing\VOS\ScreenShots\New_onkology_Categories_MailRu_Black.png"/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12" y="903112"/>
            <a:ext cx="7911876" cy="42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6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Онкология, типы запросов</a:t>
            </a:r>
            <a:endParaRPr lang="en-US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64" y="1009014"/>
            <a:ext cx="7355903" cy="4040505"/>
          </a:xfrm>
        </p:spPr>
      </p:pic>
    </p:spTree>
    <p:extLst>
      <p:ext uri="{BB962C8B-B14F-4D97-AF65-F5344CB8AC3E}">
        <p14:creationId xmlns:p14="http://schemas.microsoft.com/office/powerpoint/2010/main" xmlns="" val="21181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 проекте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69840" y="943752"/>
            <a:ext cx="3667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1 место среди медицинских ресурсов рунета</a:t>
            </a:r>
          </a:p>
          <a:p>
            <a:endParaRPr lang="ru-RU">
              <a:latin typeface="Calibri" charset="0"/>
              <a:ea typeface="Calibri" charset="0"/>
              <a:cs typeface="Calibri" charset="0"/>
            </a:endParaRPr>
          </a:p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1 место среди неанглоязычных медицинских сайтов</a:t>
            </a:r>
            <a:endParaRPr lang="en-GB">
              <a:latin typeface="Calibri" charset="0"/>
              <a:ea typeface="Calibri" charset="0"/>
              <a:cs typeface="Calibri" charset="0"/>
            </a:endParaRPr>
          </a:p>
          <a:p>
            <a:endParaRPr lang="en-GB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Более 400 болезней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Каталог лекарств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Новости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Запись к врачу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Симптом-чекер</a:t>
            </a:r>
          </a:p>
          <a:p>
            <a:endParaRPr lang="ru-RU">
              <a:latin typeface="Calibri" charset="0"/>
              <a:ea typeface="Calibri" charset="0"/>
              <a:cs typeface="Calibri" charset="0"/>
            </a:endParaRPr>
          </a:p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Февраль 2016 года:</a:t>
            </a:r>
          </a:p>
          <a:p>
            <a:pPr marL="285750" indent="-285750">
              <a:buFont typeface="Arial" charset="0"/>
              <a:buChar char="•"/>
            </a:pPr>
            <a:r>
              <a:rPr lang="cs-CZ">
                <a:latin typeface="Calibri" charset="0"/>
                <a:ea typeface="Calibri" charset="0"/>
                <a:cs typeface="Calibri" charset="0"/>
              </a:rPr>
              <a:t>19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>
                <a:latin typeface="Calibri" charset="0"/>
                <a:ea typeface="Calibri" charset="0"/>
                <a:cs typeface="Calibri" charset="0"/>
              </a:rPr>
              <a:t>152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>
                <a:latin typeface="Calibri" charset="0"/>
                <a:ea typeface="Calibri" charset="0"/>
                <a:cs typeface="Calibri" charset="0"/>
              </a:rPr>
              <a:t>421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 посетителей</a:t>
            </a:r>
          </a:p>
          <a:p>
            <a:pPr marL="285750" indent="-285750">
              <a:buFont typeface="Arial" charset="0"/>
              <a:buChar char="•"/>
            </a:pPr>
            <a:r>
              <a:rPr lang="cs-CZ">
                <a:latin typeface="Calibri" charset="0"/>
                <a:ea typeface="Calibri" charset="0"/>
                <a:cs typeface="Calibri" charset="0"/>
              </a:rPr>
              <a:t>53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>
                <a:latin typeface="Calibri" charset="0"/>
                <a:ea typeface="Calibri" charset="0"/>
                <a:cs typeface="Calibri" charset="0"/>
              </a:rPr>
              <a:t>283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>
                <a:latin typeface="Calibri" charset="0"/>
                <a:ea typeface="Calibri" charset="0"/>
                <a:cs typeface="Calibri" charset="0"/>
              </a:rPr>
              <a:t>374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 просмотров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1" y="986692"/>
            <a:ext cx="4615180" cy="41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0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Онкология, типы запросов</a:t>
            </a:r>
            <a:endParaRPr lang="en-US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64" y="1009014"/>
            <a:ext cx="7355903" cy="4040505"/>
          </a:xfrm>
        </p:spPr>
      </p:pic>
      <p:sp>
        <p:nvSpPr>
          <p:cNvPr id="6" name="Right Arrow 5"/>
          <p:cNvSpPr/>
          <p:nvPr/>
        </p:nvSpPr>
        <p:spPr>
          <a:xfrm>
            <a:off x="2052320" y="361535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675120" y="399127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879537">
            <a:off x="3982720" y="1817037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715002">
            <a:off x="5415279" y="1833129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7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Онкология, части тела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160" y="1044944"/>
            <a:ext cx="7094220" cy="400059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026160" y="271111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55175" y="4601448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350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4" y="1044944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Терапия, части тела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680" y="1001890"/>
            <a:ext cx="6906638" cy="414161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107440" y="323943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55175" y="4601448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350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80" y="1050399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9" y="183358"/>
            <a:ext cx="6888873" cy="735371"/>
          </a:xfrm>
        </p:spPr>
        <p:txBody>
          <a:bodyPr/>
          <a:lstStyle/>
          <a:p>
            <a:r>
              <a:rPr lang="ru-RU"/>
              <a:t>Неврология, типы запросов</a:t>
            </a:r>
            <a:endParaRPr lang="en-US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90" y="970144"/>
            <a:ext cx="7449790" cy="4092076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3" name="Right Arrow 12"/>
          <p:cNvSpPr/>
          <p:nvPr/>
        </p:nvSpPr>
        <p:spPr>
          <a:xfrm rot="19807296">
            <a:off x="2956767" y="2663040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033026">
            <a:off x="4092706" y="3086962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883425" y="367080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450370" y="412419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4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9" y="183358"/>
            <a:ext cx="6888873" cy="735371"/>
          </a:xfrm>
        </p:spPr>
        <p:txBody>
          <a:bodyPr/>
          <a:lstStyle/>
          <a:p>
            <a:r>
              <a:rPr lang="ru-RU"/>
              <a:t>Неврология, симптомы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840" y="989850"/>
            <a:ext cx="6779154" cy="4072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5175" y="4601448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470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58240" y="294479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880" y="1050399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2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Сомнология, типы запросов</a:t>
            </a:r>
            <a:endParaRPr lang="en-US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740" y="1029334"/>
            <a:ext cx="7318910" cy="4020185"/>
          </a:xfrm>
        </p:spPr>
      </p:pic>
      <p:sp>
        <p:nvSpPr>
          <p:cNvPr id="6" name="Right Arrow 5"/>
          <p:cNvSpPr/>
          <p:nvPr/>
        </p:nvSpPr>
        <p:spPr>
          <a:xfrm>
            <a:off x="2062480" y="335119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68280" y="347311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7034" y="1703483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Сексология, типы запросов</a:t>
            </a:r>
            <a:endParaRPr lang="en-US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351" y="1069974"/>
            <a:ext cx="7207929" cy="3959225"/>
          </a:xfrm>
        </p:spPr>
      </p:pic>
      <p:sp>
        <p:nvSpPr>
          <p:cNvPr id="6" name="Right Arrow 5"/>
          <p:cNvSpPr/>
          <p:nvPr/>
        </p:nvSpPr>
        <p:spPr>
          <a:xfrm rot="10800000">
            <a:off x="6085840" y="270095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1888488" y="415383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4296260" y="427575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2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Педиатрия, типы запросов</a:t>
            </a:r>
            <a:endParaRPr lang="en-US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634" y="988124"/>
            <a:ext cx="7338446" cy="4030916"/>
          </a:xfrm>
        </p:spPr>
      </p:pic>
      <p:sp>
        <p:nvSpPr>
          <p:cNvPr id="6" name="Right Arrow 5"/>
          <p:cNvSpPr/>
          <p:nvPr/>
        </p:nvSpPr>
        <p:spPr>
          <a:xfrm>
            <a:off x="4157802" y="409287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289040" y="2518950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512560" y="449303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7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Педиатрия, симптомы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560" y="1030296"/>
            <a:ext cx="7579360" cy="378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5175" y="4601448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420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3215824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гастро</a:t>
            </a:r>
            <a:r>
              <a:rPr lang="en-GB" sz="1000" i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(11)</a:t>
            </a:r>
            <a:endParaRPr lang="en-US" sz="1000" i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760" y="3266624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89760" y="3500672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89760" y="3729456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81680" y="3266624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1680" y="3500672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81680" y="4178542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3600" y="2611120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73600" y="3271888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73600" y="3500672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3735" y="3068320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89760" y="2824341"/>
            <a:ext cx="1280160" cy="18288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89760" y="4355596"/>
            <a:ext cx="1280160" cy="18288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73600" y="3048000"/>
            <a:ext cx="1280160" cy="18288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73600" y="3719296"/>
            <a:ext cx="1280160" cy="18288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73600" y="3937920"/>
            <a:ext cx="1280160" cy="18288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3735" y="4361422"/>
            <a:ext cx="1280160" cy="18288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3735" y="2621141"/>
            <a:ext cx="1280160" cy="18288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95082" y="2844661"/>
            <a:ext cx="1280160" cy="18288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3200" y="3536416"/>
            <a:ext cx="1280160" cy="18288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простуда (8)</a:t>
            </a:r>
            <a:endParaRPr lang="en-US" sz="1000" i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89760" y="3051447"/>
            <a:ext cx="1280160" cy="1828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093735" y="3286944"/>
            <a:ext cx="1280160" cy="1828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673600" y="2829744"/>
            <a:ext cx="1280160" cy="1828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81680" y="3937920"/>
            <a:ext cx="1280160" cy="1828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89760" y="3949632"/>
            <a:ext cx="1280160" cy="1828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03200" y="3852480"/>
            <a:ext cx="1280160" cy="1828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аллергия (4)</a:t>
            </a:r>
            <a:endParaRPr lang="en-US" sz="1000" i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280" y="1050399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1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Педиатрия, процедуры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45920" y="1059970"/>
            <a:ext cx="1869440" cy="4083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221" y="919063"/>
            <a:ext cx="1485900" cy="416735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959613">
            <a:off x="5521331" y="565576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5555011" y="1047074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090924">
            <a:off x="5555010" y="1634320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5812708" y="2859419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959613">
            <a:off x="5458867" y="404520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959613">
            <a:off x="6017413" y="4379548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55175" y="4601448"/>
            <a:ext cx="107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87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2240" y="1050399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 сервисе консультаций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69840" y="943752"/>
            <a:ext cx="4175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>
                <a:latin typeface="Calibri" charset="0"/>
                <a:ea typeface="Calibri" charset="0"/>
                <a:cs typeface="Calibri" charset="0"/>
              </a:rPr>
              <a:t>~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3000 консультаций в месяц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is-IS">
                <a:latin typeface="Calibri" charset="0"/>
                <a:ea typeface="Calibri" charset="0"/>
                <a:cs typeface="Calibri" charset="0"/>
              </a:rPr>
              <a:t>48 820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is-IS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консультаций в базе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183 врача 34 специальностей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Есть треды, присоединение файлов</a:t>
            </a:r>
          </a:p>
          <a:p>
            <a:endParaRPr lang="ru-RU">
              <a:latin typeface="Calibri" charset="0"/>
              <a:ea typeface="Calibri" charset="0"/>
              <a:cs typeface="Calibri" charset="0"/>
            </a:endParaRPr>
          </a:p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Не является врачебной консультацией </a:t>
            </a:r>
            <a:r>
              <a:rPr lang="en-GB">
                <a:latin typeface="Calibri" charset="0"/>
                <a:ea typeface="Calibri" charset="0"/>
                <a:cs typeface="Calibri" charset="0"/>
              </a:rPr>
              <a:t>de facto 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и </a:t>
            </a:r>
            <a:r>
              <a:rPr lang="en-GB">
                <a:latin typeface="Calibri" charset="0"/>
                <a:ea typeface="Calibri" charset="0"/>
                <a:cs typeface="Calibri" charset="0"/>
              </a:rPr>
              <a:t>de jure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.</a:t>
            </a:r>
            <a:endParaRPr lang="en-GB">
              <a:latin typeface="Calibri" charset="0"/>
              <a:ea typeface="Calibri" charset="0"/>
              <a:cs typeface="Calibri" charset="0"/>
            </a:endParaRPr>
          </a:p>
          <a:p>
            <a:endParaRPr lang="en-GB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Диспетчерские функции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Нормально ли то, что со мной происходит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План обследования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Побочные эффекты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Экстремальные ситуации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charset="0"/>
                <a:ea typeface="Calibri" charset="0"/>
                <a:cs typeface="Calibri" charset="0"/>
              </a:rPr>
              <a:t>Врач ничего не объяснил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0" y="947216"/>
            <a:ext cx="4020689" cy="41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Дальнейшее использование результатов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0430" y="1045352"/>
            <a:ext cx="57708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latin typeface="Calibri" charset="0"/>
                <a:ea typeface="Calibri" charset="0"/>
                <a:cs typeface="Calibri" charset="0"/>
              </a:rPr>
              <a:t>Анализ в различных разрезах</a:t>
            </a:r>
            <a:endParaRPr lang="en-GB" b="1">
              <a:latin typeface="Calibri" charset="0"/>
              <a:ea typeface="Calibri" charset="0"/>
              <a:cs typeface="Calibri" charset="0"/>
            </a:endParaRPr>
          </a:p>
          <a:p>
            <a:endParaRPr lang="ru-RU" b="1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600">
                <a:latin typeface="Calibri" charset="0"/>
                <a:ea typeface="Calibri" charset="0"/>
                <a:cs typeface="Calibri" charset="0"/>
              </a:rPr>
              <a:t>симптомы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>
                <a:latin typeface="Calibri" charset="0"/>
                <a:ea typeface="Calibri" charset="0"/>
                <a:cs typeface="Calibri" charset="0"/>
              </a:rPr>
              <a:t>виды диагностики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>
                <a:latin typeface="Calibri" charset="0"/>
                <a:ea typeface="Calibri" charset="0"/>
                <a:cs typeface="Calibri" charset="0"/>
              </a:rPr>
              <a:t>врачебные специальности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>
                <a:latin typeface="Calibri" charset="0"/>
                <a:ea typeface="Calibri" charset="0"/>
                <a:cs typeface="Calibri" charset="0"/>
              </a:rPr>
              <a:t>препараты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600" i="1">
                <a:latin typeface="Calibri" charset="0"/>
                <a:ea typeface="Calibri" charset="0"/>
                <a:cs typeface="Calibri" charset="0"/>
              </a:rPr>
              <a:t>типовые сценарии использования </a:t>
            </a:r>
            <a:r>
              <a:rPr lang="ru-RU" sz="1600" i="1" dirty="0">
                <a:latin typeface="Calibri" charset="0"/>
                <a:ea typeface="Calibri" charset="0"/>
                <a:cs typeface="Calibri" charset="0"/>
              </a:rPr>
              <a:t>и кейсы-исключения</a:t>
            </a:r>
            <a:endParaRPr lang="ru-RU" sz="1600" i="1"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ru-RU" sz="1600" i="1">
                <a:latin typeface="Calibri" charset="0"/>
                <a:ea typeface="Calibri" charset="0"/>
                <a:cs typeface="Calibri" charset="0"/>
              </a:rPr>
              <a:t>off-label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600" i="1">
                <a:latin typeface="Calibri" charset="0"/>
                <a:ea typeface="Calibri" charset="0"/>
                <a:cs typeface="Calibri" charset="0"/>
              </a:rPr>
              <a:t>оценка приверженности терапии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600" i="1">
                <a:latin typeface="Calibri" charset="0"/>
                <a:ea typeface="Calibri" charset="0"/>
                <a:cs typeface="Calibri" charset="0"/>
              </a:rPr>
              <a:t>особенности течения болезни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600" i="1">
                <a:latin typeface="Calibri" charset="0"/>
                <a:ea typeface="Calibri" charset="0"/>
                <a:cs typeface="Calibri" charset="0"/>
              </a:rPr>
              <a:t>побочные эффекты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600" i="1">
                <a:latin typeface="Calibri" charset="0"/>
                <a:ea typeface="Calibri" charset="0"/>
                <a:cs typeface="Calibri" charset="0"/>
              </a:rPr>
              <a:t>субъективные оценки пациентов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600" i="1">
                <a:latin typeface="Calibri" charset="0"/>
                <a:ea typeface="Calibri" charset="0"/>
                <a:cs typeface="Calibri" charset="0"/>
              </a:rPr>
              <a:t>запрос на аналоги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i="1">
                <a:latin typeface="Calibri" charset="0"/>
                <a:ea typeface="Calibri" charset="0"/>
                <a:cs typeface="Calibri" charset="0"/>
              </a:rPr>
              <a:t> рыночные тренды</a:t>
            </a:r>
            <a:endParaRPr lang="ru-RU" sz="160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600" i="1">
                <a:latin typeface="Calibri" charset="0"/>
                <a:ea typeface="Calibri" charset="0"/>
                <a:cs typeface="Calibri" charset="0"/>
              </a:rPr>
              <a:t>профили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9194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Авторы исследования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1833086"/>
            <a:ext cx="7325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Ирина Ефименко,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Semantic Hub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veassi@mail.ru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Владимир Хорошевский,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Semantic Hub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v.khor@mail.ru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hor@mail.ru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charset="0"/>
                <a:ea typeface="Calibri" charset="0"/>
                <a:cs typeface="Calibri" charset="0"/>
              </a:rPr>
              <a:t>Виталий Недельский, Semantic Hub </a:t>
            </a:r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vn010470@gmail.com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Денис </a:t>
            </a:r>
            <a:r>
              <a:rPr lang="ru-RU" dirty="0" err="1">
                <a:latin typeface="Calibri" charset="0"/>
                <a:ea typeface="Calibri" charset="0"/>
                <a:cs typeface="Calibri" charset="0"/>
              </a:rPr>
              <a:t>Поповцев,</a:t>
            </a:r>
            <a:r>
              <a:rPr lang="ru-RU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Medme </a:t>
            </a:r>
            <a:r>
              <a:rPr lang="en-US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denis@medme.co</a:t>
            </a:r>
            <a:endParaRPr lang="ru-RU" dirty="0" err="1">
              <a:solidFill>
                <a:schemeClr val="tx1">
                  <a:lumMod val="40000"/>
                  <a:lumOff val="6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Евгений Паперный,  Здоровье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Mail.Ru</a:t>
            </a:r>
            <a:r>
              <a:rPr lang="ru-RU" dirty="0" err="1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paperny@corp.mail.ru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0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41" y="2123440"/>
            <a:ext cx="6650599" cy="781590"/>
          </a:xfrm>
        </p:spPr>
        <p:txBody>
          <a:bodyPr/>
          <a:lstStyle/>
          <a:p>
            <a:r>
              <a:rPr lang="ru-RU" sz="2000">
                <a:latin typeface="Calibri" charset="0"/>
                <a:ea typeface="Calibri" charset="0"/>
                <a:cs typeface="Calibri" charset="0"/>
              </a:rPr>
              <a:t>Подробнее об исследовании: </a:t>
            </a:r>
            <a:r>
              <a:rPr lang="en-US" sz="2000" u="sng">
                <a:latin typeface="Calibri" charset="0"/>
                <a:ea typeface="Calibri" charset="0"/>
                <a:cs typeface="Calibri" charset="0"/>
                <a:hlinkClick r:id="rId2"/>
              </a:rPr>
              <a:t>semantic-hub.com</a:t>
            </a:r>
            <a:endParaRPr lang="en-US" sz="2000" b="0" u="sng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Евгений Паперный, руководитель проекта «Здоровье </a:t>
            </a:r>
            <a:r>
              <a:rPr lang="en-GB">
                <a:latin typeface="Calibri" charset="0"/>
                <a:ea typeface="Calibri" charset="0"/>
                <a:cs typeface="Calibri" charset="0"/>
              </a:rPr>
              <a:t>Mail.Ru</a:t>
            </a:r>
            <a:r>
              <a:rPr lang="ru-RU">
                <a:latin typeface="Calibri" charset="0"/>
                <a:ea typeface="Calibri" charset="0"/>
                <a:cs typeface="Calibri" charset="0"/>
              </a:rPr>
              <a:t>»</a:t>
            </a:r>
          </a:p>
          <a:p>
            <a:r>
              <a:rPr lang="en-GB">
                <a:latin typeface="Calibri" charset="0"/>
                <a:ea typeface="Calibri" charset="0"/>
                <a:cs typeface="Calibri" charset="0"/>
              </a:rPr>
              <a:t>paperny@corp.mail.ru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0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Цели исследования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8721" y="1351977"/>
            <a:ext cx="650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Зафиксировать реальные проблемы аудитории</a:t>
            </a:r>
            <a:endParaRPr lang="ru-RU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latin typeface="Calibri" charset="0"/>
                <a:ea typeface="Calibri" charset="0"/>
                <a:cs typeface="Calibri" charset="0"/>
              </a:rPr>
              <a:t>Заложить фундамент изучения трендов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Соотнести данные со структурой </a:t>
            </a:r>
            <a:r>
              <a:rPr lang="ru-RU" sz="2000" dirty="0" smtClean="0">
                <a:latin typeface="Calibri" charset="0"/>
                <a:ea typeface="Calibri" charset="0"/>
                <a:cs typeface="Calibri" charset="0"/>
              </a:rPr>
              <a:t>рынка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latin typeface="Calibri" charset="0"/>
                <a:ea typeface="Calibri" charset="0"/>
                <a:cs typeface="Calibri" charset="0"/>
              </a:rPr>
              <a:t>Оценить потребность в связности с 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другими разделами</a:t>
            </a:r>
            <a:endParaRPr lang="ru-RU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 err="1" smtClean="0">
                <a:latin typeface="Calibri" charset="0"/>
                <a:ea typeface="Calibri" charset="0"/>
                <a:cs typeface="Calibri" charset="0"/>
              </a:rPr>
              <a:t>Повысить качество рекламных продуктов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Повысить качество медиапланирования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Предоставить аналитику рекламодателям и партнерам</a:t>
            </a:r>
            <a:endParaRPr lang="ru-RU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2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32380" y="1066534"/>
            <a:ext cx="5387583" cy="3834240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Компания Семантик </a:t>
            </a:r>
            <a:r>
              <a:rPr lang="ru-RU" sz="1800" b="1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Хаб</a:t>
            </a:r>
            <a:r>
              <a:rPr lang="en-US" sz="18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(www.semantic-hub.com)</a:t>
            </a:r>
            <a:r>
              <a:rPr lang="ru-RU" sz="1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endParaRPr lang="ru-RU" sz="1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Системы и </a:t>
            </a:r>
            <a:r>
              <a:rPr lang="ru-RU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сервисы </a:t>
            </a: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поддержки </a:t>
            </a:r>
            <a:r>
              <a:rPr lang="ru-RU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принятия </a:t>
            </a: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решений на </a:t>
            </a:r>
            <a:r>
              <a:rPr lang="ru-RU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основе семантических </a:t>
            </a: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технологий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Раннее обнаружение прорывных технологий, перспективных коллективов («центров компетенций») и рыночных трендов на основе больших данных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1600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при участии</a:t>
            </a:r>
            <a:r>
              <a:rPr lang="en-US" sz="1600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к</a:t>
            </a:r>
            <a:r>
              <a:rPr lang="ru-RU" sz="18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омпании </a:t>
            </a:r>
            <a:r>
              <a:rPr lang="en-US" sz="1800" b="1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Medme</a:t>
            </a:r>
            <a:r>
              <a:rPr lang="ru-RU" sz="18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www.medme.com, </a:t>
            </a:r>
            <a:r>
              <a:rPr lang="ru-RU" sz="1600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консалтинг при уточнении задачи и интерпретации результатов</a:t>
            </a: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ru-RU" sz="1600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endParaRPr lang="ru-RU" sz="1600" i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Стратегический </a:t>
            </a:r>
            <a:r>
              <a:rPr lang="ru-RU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инвестор в сфере цифровой медицины </a:t>
            </a: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России и за </a:t>
            </a: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рубежом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Построение </a:t>
            </a:r>
            <a:r>
              <a:rPr lang="ru-RU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экосистемы сервисов цифровой медицины для комфортного управления здоровьем</a:t>
            </a:r>
            <a:endParaRPr lang="ru-RU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dirty="0">
              <a:ea typeface="Calibri" charset="0"/>
              <a:cs typeface="Calibri" charset="0"/>
            </a:endParaRPr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Наши партнеры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284" y="1115919"/>
            <a:ext cx="35147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881" y="3278464"/>
            <a:ext cx="2211712" cy="10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2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Суть решений класса </a:t>
            </a:r>
            <a:r>
              <a:rPr lang="en-GB" dirty="0"/>
              <a:t>OBIE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34" y="991458"/>
            <a:ext cx="81438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2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в </a:t>
            </a:r>
            <a:r>
              <a:rPr lang="ru-RU" dirty="0" smtClean="0"/>
              <a:t>цифрах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1203960"/>
            <a:ext cx="47345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Получены данные о частоте использования:</a:t>
            </a: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65 основных типов запросов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126 врачебных специальностей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989 диагнозов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571 симптома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4300 препаратов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411 </a:t>
            </a:r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органов, тканей, систем организма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209 видов инструментальной диагностики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211 видов лабораторной диагностики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20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8</a:t>
            </a:r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 видов лечебных процедур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ru-RU" sz="1600" i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1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Гинекология глазами пациентов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940" y="1036320"/>
            <a:ext cx="2061909" cy="393446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879537">
            <a:off x="2113279" y="1229017"/>
            <a:ext cx="866110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46400" y="1036319"/>
            <a:ext cx="252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Что это за проблема?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5175" y="4601448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750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9889" y="1064546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Гинекология глазами пациентов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940" y="1036320"/>
            <a:ext cx="2061909" cy="3934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720" y="958850"/>
            <a:ext cx="2260600" cy="4043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5175" y="4601448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alibri" charset="0"/>
                <a:ea typeface="Calibri" charset="0"/>
                <a:cs typeface="Calibri" charset="0"/>
              </a:rPr>
              <a:t>Всего: 750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889" y="1064546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Посты</a:t>
            </a: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0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о умолчанию">
  <a:themeElements>
    <a:clrScheme name="MailRuGroup">
      <a:dk1>
        <a:srgbClr val="50524F"/>
      </a:dk1>
      <a:lt1>
        <a:sysClr val="window" lastClr="FFFFFF"/>
      </a:lt1>
      <a:dk2>
        <a:srgbClr val="1777DB"/>
      </a:dk2>
      <a:lt2>
        <a:srgbClr val="FFFFFF"/>
      </a:lt2>
      <a:accent1>
        <a:srgbClr val="1777DB"/>
      </a:accent1>
      <a:accent2>
        <a:srgbClr val="FD9826"/>
      </a:accent2>
      <a:accent3>
        <a:srgbClr val="838E3D"/>
      </a:accent3>
      <a:accent4>
        <a:srgbClr val="4294B7"/>
      </a:accent4>
      <a:accent5>
        <a:srgbClr val="57397E"/>
      </a:accent5>
      <a:accent6>
        <a:srgbClr val="A6364F"/>
      </a:accent6>
      <a:hlink>
        <a:srgbClr val="FFFFFF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5226</TotalTime>
  <Words>457</Words>
  <Application>Microsoft Office PowerPoint</Application>
  <PresentationFormat>Экран (16:9)</PresentationFormat>
  <Paragraphs>138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по умолчанию</vt:lpstr>
      <vt:lpstr>«Ландшафт здоровья» пользователей онлайн-консультаций. Семантический анализ медицинского контента при помощи технологий Big Data.</vt:lpstr>
      <vt:lpstr>О проекте</vt:lpstr>
      <vt:lpstr>О сервисе консультаций</vt:lpstr>
      <vt:lpstr>Цели исследования</vt:lpstr>
      <vt:lpstr>Наши партнеры</vt:lpstr>
      <vt:lpstr>Суть решений класса OBIE</vt:lpstr>
      <vt:lpstr>Результаты в цифрах</vt:lpstr>
      <vt:lpstr>Гинекология глазами пациентов</vt:lpstr>
      <vt:lpstr>Гинекология глазами пациентов</vt:lpstr>
      <vt:lpstr>Флебология глазами пациентов</vt:lpstr>
      <vt:lpstr>Аллергология, препараты</vt:lpstr>
      <vt:lpstr>Гастроэнтерология, инструментальная диагностика</vt:lpstr>
      <vt:lpstr>Дерматология, процедуры</vt:lpstr>
      <vt:lpstr>Типы запросов</vt:lpstr>
      <vt:lpstr>Онкология, типы запросов</vt:lpstr>
      <vt:lpstr>Онкология, типы запросов</vt:lpstr>
      <vt:lpstr>Онкология, типы запросов</vt:lpstr>
      <vt:lpstr>Онкология, типы запросов</vt:lpstr>
      <vt:lpstr>Онкология, типы запросов</vt:lpstr>
      <vt:lpstr>Онкология, типы запросов</vt:lpstr>
      <vt:lpstr>Онкология, части тела</vt:lpstr>
      <vt:lpstr>Терапия, части тела</vt:lpstr>
      <vt:lpstr>Неврология, типы запросов</vt:lpstr>
      <vt:lpstr>Неврология, симптомы</vt:lpstr>
      <vt:lpstr>Сомнология, типы запросов</vt:lpstr>
      <vt:lpstr>Сексология, типы запросов</vt:lpstr>
      <vt:lpstr>Педиатрия, типы запросов</vt:lpstr>
      <vt:lpstr>Педиатрия, симптомы</vt:lpstr>
      <vt:lpstr>Педиатрия, процедуры</vt:lpstr>
      <vt:lpstr>Дальнейшее использование результатов</vt:lpstr>
      <vt:lpstr>Авторы исследования</vt:lpstr>
      <vt:lpstr>Подробнее об исследовании: semantic-hub.com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e.nochevkin</dc:creator>
  <cp:lastModifiedBy>-</cp:lastModifiedBy>
  <cp:revision>86</cp:revision>
  <dcterms:created xsi:type="dcterms:W3CDTF">2016-03-05T00:28:42Z</dcterms:created>
  <dcterms:modified xsi:type="dcterms:W3CDTF">2016-03-28T18:45:12Z</dcterms:modified>
</cp:coreProperties>
</file>