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3" r:id="rId1"/>
  </p:sldMasterIdLst>
  <p:notesMasterIdLst>
    <p:notesMasterId r:id="rId19"/>
  </p:notesMasterIdLst>
  <p:sldIdLst>
    <p:sldId id="420" r:id="rId2"/>
    <p:sldId id="551" r:id="rId3"/>
    <p:sldId id="503" r:id="rId4"/>
    <p:sldId id="552" r:id="rId5"/>
    <p:sldId id="550" r:id="rId6"/>
    <p:sldId id="553" r:id="rId7"/>
    <p:sldId id="534" r:id="rId8"/>
    <p:sldId id="554" r:id="rId9"/>
    <p:sldId id="546" r:id="rId10"/>
    <p:sldId id="545" r:id="rId11"/>
    <p:sldId id="547" r:id="rId12"/>
    <p:sldId id="544" r:id="rId13"/>
    <p:sldId id="549" r:id="rId14"/>
    <p:sldId id="555" r:id="rId15"/>
    <p:sldId id="538" r:id="rId16"/>
    <p:sldId id="535" r:id="rId17"/>
    <p:sldId id="429" r:id="rId18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T Magistral" panose="020B0604020202020204" charset="0"/>
      <p:regular r:id="rId24"/>
      <p:bold r:id="rId25"/>
    </p:embeddedFont>
  </p:embeddedFontLst>
  <p:defaultTextStyle>
    <a:defPPr>
      <a:defRPr lang="ru-RU"/>
    </a:defPPr>
    <a:lvl1pPr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7522" indent="-37282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15043" indent="-74562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23851" indent="-113129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31373" indent="-150411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851203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221443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591684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961924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30A"/>
    <a:srgbClr val="E39A6F"/>
    <a:srgbClr val="000000"/>
    <a:srgbClr val="7DFFBE"/>
    <a:srgbClr val="005426"/>
    <a:srgbClr val="FF99FF"/>
    <a:srgbClr val="3333FF"/>
    <a:srgbClr val="66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0504" autoAdjust="0"/>
  </p:normalViewPr>
  <p:slideViewPr>
    <p:cSldViewPr>
      <p:cViewPr varScale="1">
        <p:scale>
          <a:sx n="73" d="100"/>
          <a:sy n="73" d="100"/>
        </p:scale>
        <p:origin x="402" y="78"/>
      </p:cViewPr>
      <p:guideLst>
        <p:guide orient="horz" pos="2381"/>
        <p:guide pos="3175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Структура дохода  2014 - 2015 годы</a:t>
            </a:r>
          </a:p>
        </c:rich>
      </c:tx>
      <c:layout>
        <c:manualLayout>
          <c:xMode val="edge"/>
          <c:yMode val="edge"/>
          <c:x val="0.342785912376244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812539088513004E-2"/>
          <c:y val="0.10395556615334359"/>
          <c:w val="0.9312460293137641"/>
          <c:h val="0.73687410089851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доход!$B$1</c:f>
              <c:strCache>
                <c:ptCount val="1"/>
                <c:pt idx="0">
                  <c:v>ОМС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доход!$B$2:$B$25</c:f>
              <c:numCache>
                <c:formatCode>0.00</c:formatCode>
                <c:ptCount val="24"/>
                <c:pt idx="0">
                  <c:v>60862783.359999999</c:v>
                </c:pt>
                <c:pt idx="1">
                  <c:v>105306619.47</c:v>
                </c:pt>
                <c:pt idx="2">
                  <c:v>69184651.790000007</c:v>
                </c:pt>
                <c:pt idx="3">
                  <c:v>55091007.350000001</c:v>
                </c:pt>
                <c:pt idx="4">
                  <c:v>66441432.590000004</c:v>
                </c:pt>
                <c:pt idx="5">
                  <c:v>295045.3</c:v>
                </c:pt>
                <c:pt idx="6">
                  <c:v>40159649.030000001</c:v>
                </c:pt>
                <c:pt idx="7">
                  <c:v>28547527.34</c:v>
                </c:pt>
                <c:pt idx="8">
                  <c:v>33580404.640000001</c:v>
                </c:pt>
                <c:pt idx="9">
                  <c:v>37557752.93</c:v>
                </c:pt>
                <c:pt idx="10">
                  <c:v>39701218.840000004</c:v>
                </c:pt>
                <c:pt idx="11">
                  <c:v>80101808.489999995</c:v>
                </c:pt>
                <c:pt idx="12">
                  <c:v>48356461.189999998</c:v>
                </c:pt>
                <c:pt idx="13">
                  <c:v>81446149.030000001</c:v>
                </c:pt>
                <c:pt idx="14">
                  <c:v>96454303.510000005</c:v>
                </c:pt>
                <c:pt idx="15">
                  <c:v>106550409.34</c:v>
                </c:pt>
                <c:pt idx="16">
                  <c:v>85095592.099999994</c:v>
                </c:pt>
                <c:pt idx="17">
                  <c:v>79413123.980000004</c:v>
                </c:pt>
                <c:pt idx="18">
                  <c:v>47996988.899999999</c:v>
                </c:pt>
                <c:pt idx="19">
                  <c:v>41116033.979999997</c:v>
                </c:pt>
                <c:pt idx="20">
                  <c:v>81319392.549999997</c:v>
                </c:pt>
                <c:pt idx="21">
                  <c:v>118768687.66</c:v>
                </c:pt>
                <c:pt idx="22">
                  <c:v>117000728.91</c:v>
                </c:pt>
                <c:pt idx="23">
                  <c:v>171222797.59999999</c:v>
                </c:pt>
              </c:numCache>
            </c:numRef>
          </c:val>
        </c:ser>
        <c:ser>
          <c:idx val="1"/>
          <c:order val="1"/>
          <c:tx>
            <c:strRef>
              <c:f>доход!$C$1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доход!$C$2:$C$25</c:f>
              <c:numCache>
                <c:formatCode>0.00</c:formatCode>
                <c:ptCount val="24"/>
                <c:pt idx="0">
                  <c:v>9626964</c:v>
                </c:pt>
                <c:pt idx="1">
                  <c:v>23217972</c:v>
                </c:pt>
                <c:pt idx="2">
                  <c:v>44014240</c:v>
                </c:pt>
                <c:pt idx="3">
                  <c:v>132728716</c:v>
                </c:pt>
                <c:pt idx="4">
                  <c:v>61596916</c:v>
                </c:pt>
                <c:pt idx="5">
                  <c:v>128912</c:v>
                </c:pt>
                <c:pt idx="6">
                  <c:v>9258644</c:v>
                </c:pt>
                <c:pt idx="7">
                  <c:v>32393744</c:v>
                </c:pt>
                <c:pt idx="8">
                  <c:v>98585452</c:v>
                </c:pt>
                <c:pt idx="9">
                  <c:v>169629776</c:v>
                </c:pt>
                <c:pt idx="10">
                  <c:v>136992020</c:v>
                </c:pt>
                <c:pt idx="11">
                  <c:v>79368356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strRef>
              <c:f>доход!$D$1</c:f>
              <c:strCache>
                <c:ptCount val="1"/>
                <c:pt idx="0">
                  <c:v>ВМП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доход!$D$2:$D$25</c:f>
              <c:numCache>
                <c:formatCode>0.00</c:formatCode>
                <c:ptCount val="24"/>
                <c:pt idx="0">
                  <c:v>3581100</c:v>
                </c:pt>
                <c:pt idx="1">
                  <c:v>64695400</c:v>
                </c:pt>
                <c:pt idx="2">
                  <c:v>97147400</c:v>
                </c:pt>
                <c:pt idx="3">
                  <c:v>118091100</c:v>
                </c:pt>
                <c:pt idx="4">
                  <c:v>98471500</c:v>
                </c:pt>
                <c:pt idx="5">
                  <c:v>0</c:v>
                </c:pt>
                <c:pt idx="6">
                  <c:v>52189200</c:v>
                </c:pt>
                <c:pt idx="7">
                  <c:v>56248400</c:v>
                </c:pt>
                <c:pt idx="8">
                  <c:v>77065400</c:v>
                </c:pt>
                <c:pt idx="9">
                  <c:v>130736073</c:v>
                </c:pt>
                <c:pt idx="10">
                  <c:v>88366000</c:v>
                </c:pt>
                <c:pt idx="11">
                  <c:v>60136900</c:v>
                </c:pt>
                <c:pt idx="12">
                  <c:v>25104885.879999999</c:v>
                </c:pt>
                <c:pt idx="13">
                  <c:v>139981432.40000001</c:v>
                </c:pt>
                <c:pt idx="14">
                  <c:v>192514733.58000001</c:v>
                </c:pt>
                <c:pt idx="15">
                  <c:v>218566846.49000001</c:v>
                </c:pt>
                <c:pt idx="16">
                  <c:v>168138591.46000001</c:v>
                </c:pt>
                <c:pt idx="17">
                  <c:v>180022823.52000001</c:v>
                </c:pt>
                <c:pt idx="18">
                  <c:v>174477158.61000001</c:v>
                </c:pt>
                <c:pt idx="19">
                  <c:v>95892076.549999997</c:v>
                </c:pt>
                <c:pt idx="20">
                  <c:v>123794582.7</c:v>
                </c:pt>
                <c:pt idx="21">
                  <c:v>196761677.58000001</c:v>
                </c:pt>
                <c:pt idx="22">
                  <c:v>179588560.81999999</c:v>
                </c:pt>
                <c:pt idx="23">
                  <c:v>141144708.97</c:v>
                </c:pt>
              </c:numCache>
            </c:numRef>
          </c:val>
        </c:ser>
        <c:ser>
          <c:idx val="3"/>
          <c:order val="3"/>
          <c:tx>
            <c:strRef>
              <c:f>доход!$E$1</c:f>
              <c:strCache>
                <c:ptCount val="1"/>
                <c:pt idx="0">
                  <c:v>ПМУ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доход!$E$2:$E$25</c:f>
              <c:numCache>
                <c:formatCode>0.00</c:formatCode>
                <c:ptCount val="24"/>
                <c:pt idx="0">
                  <c:v>4782635.6900000004</c:v>
                </c:pt>
                <c:pt idx="1">
                  <c:v>9127216.0899999999</c:v>
                </c:pt>
                <c:pt idx="2">
                  <c:v>13187824.42</c:v>
                </c:pt>
                <c:pt idx="3">
                  <c:v>10129353.050000001</c:v>
                </c:pt>
                <c:pt idx="4">
                  <c:v>5923355.5499999998</c:v>
                </c:pt>
                <c:pt idx="5">
                  <c:v>15030</c:v>
                </c:pt>
                <c:pt idx="6">
                  <c:v>3707825.5</c:v>
                </c:pt>
                <c:pt idx="7">
                  <c:v>6746505.79</c:v>
                </c:pt>
                <c:pt idx="8">
                  <c:v>4143787.14</c:v>
                </c:pt>
                <c:pt idx="9">
                  <c:v>11448177.74</c:v>
                </c:pt>
                <c:pt idx="10">
                  <c:v>11141880.779999999</c:v>
                </c:pt>
                <c:pt idx="11">
                  <c:v>12331610.619999999</c:v>
                </c:pt>
                <c:pt idx="12">
                  <c:v>8162339.6100000003</c:v>
                </c:pt>
                <c:pt idx="13">
                  <c:v>18062914.579999998</c:v>
                </c:pt>
                <c:pt idx="14">
                  <c:v>16031953.550000001</c:v>
                </c:pt>
                <c:pt idx="15">
                  <c:v>19578983.949999999</c:v>
                </c:pt>
                <c:pt idx="16">
                  <c:v>12546161.960000001</c:v>
                </c:pt>
                <c:pt idx="17">
                  <c:v>13475307.640000001</c:v>
                </c:pt>
                <c:pt idx="18">
                  <c:v>7570665.0300000003</c:v>
                </c:pt>
                <c:pt idx="19">
                  <c:v>6646251.2300000004</c:v>
                </c:pt>
                <c:pt idx="20">
                  <c:v>8016370.6799999997</c:v>
                </c:pt>
                <c:pt idx="21">
                  <c:v>14300553.310000001</c:v>
                </c:pt>
                <c:pt idx="22">
                  <c:v>10395808.359999999</c:v>
                </c:pt>
                <c:pt idx="23">
                  <c:v>14458517.029999999</c:v>
                </c:pt>
              </c:numCache>
            </c:numRef>
          </c:val>
        </c:ser>
        <c:ser>
          <c:idx val="4"/>
          <c:order val="4"/>
          <c:tx>
            <c:strRef>
              <c:f>доход!$F$1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доход!$F$2:$F$25</c:f>
              <c:numCache>
                <c:formatCode>0.00</c:formatCode>
                <c:ptCount val="24"/>
                <c:pt idx="0">
                  <c:v>8836.2000000000007</c:v>
                </c:pt>
                <c:pt idx="1">
                  <c:v>36072.11</c:v>
                </c:pt>
                <c:pt idx="2">
                  <c:v>51452.58</c:v>
                </c:pt>
                <c:pt idx="3">
                  <c:v>118605.9</c:v>
                </c:pt>
                <c:pt idx="4">
                  <c:v>3108008.59</c:v>
                </c:pt>
                <c:pt idx="5">
                  <c:v>459.98</c:v>
                </c:pt>
                <c:pt idx="6">
                  <c:v>2010841.14</c:v>
                </c:pt>
                <c:pt idx="7">
                  <c:v>3180331.22</c:v>
                </c:pt>
                <c:pt idx="8">
                  <c:v>2539194</c:v>
                </c:pt>
                <c:pt idx="9">
                  <c:v>7168409.5999999996</c:v>
                </c:pt>
                <c:pt idx="10">
                  <c:v>4705055.6900000004</c:v>
                </c:pt>
                <c:pt idx="11">
                  <c:v>5741005.6299999999</c:v>
                </c:pt>
                <c:pt idx="12">
                  <c:v>2081798.6</c:v>
                </c:pt>
                <c:pt idx="13">
                  <c:v>5457631.7400000002</c:v>
                </c:pt>
                <c:pt idx="14">
                  <c:v>3096561.62</c:v>
                </c:pt>
                <c:pt idx="15">
                  <c:v>4378163.8899999997</c:v>
                </c:pt>
                <c:pt idx="16">
                  <c:v>5228806.75</c:v>
                </c:pt>
                <c:pt idx="17">
                  <c:v>5737639.9699999997</c:v>
                </c:pt>
                <c:pt idx="18">
                  <c:v>7395134.7300000004</c:v>
                </c:pt>
                <c:pt idx="19">
                  <c:v>5581127.0499999998</c:v>
                </c:pt>
                <c:pt idx="20">
                  <c:v>3369985.38</c:v>
                </c:pt>
                <c:pt idx="21">
                  <c:v>5835724.2199999997</c:v>
                </c:pt>
                <c:pt idx="22">
                  <c:v>8105798.7699999996</c:v>
                </c:pt>
                <c:pt idx="23">
                  <c:v>19331480.890000001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6947016"/>
        <c:axId val="526954072"/>
      </c:barChart>
      <c:dateAx>
        <c:axId val="526947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4072"/>
        <c:crosses val="autoZero"/>
        <c:auto val="1"/>
        <c:lblOffset val="100"/>
        <c:baseTimeUnit val="months"/>
      </c:dateAx>
      <c:valAx>
        <c:axId val="52695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4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7464296508059"/>
          <c:y val="0.95049930250829506"/>
          <c:w val="0.35232062391803587"/>
          <c:h val="4.9500697491704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изменения показателей за 2014 - 2015 гг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сравнение!$A$49</c:f>
              <c:strCache>
                <c:ptCount val="1"/>
                <c:pt idx="0">
                  <c:v>1 отделение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multiLvlStrRef>
              <c:f>сравнение!$B$47:$G$48</c:f>
              <c:multiLvlStrCache>
                <c:ptCount val="6"/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2014 год</c:v>
                  </c:pt>
                  <c:pt idx="3">
                    <c:v>2015 год</c:v>
                  </c:pt>
                  <c:pt idx="4">
                    <c:v>2014 год</c:v>
                  </c:pt>
                  <c:pt idx="5">
                    <c:v>2015 год</c:v>
                  </c:pt>
                </c:lvl>
                <c:lvl>
                  <c:pt idx="0">
                    <c:v>Доход</c:v>
                  </c:pt>
                  <c:pt idx="2">
                    <c:v>Раход</c:v>
                  </c:pt>
                  <c:pt idx="4">
                    <c:v>Баланс</c:v>
                  </c:pt>
                </c:lvl>
              </c:multiLvlStrCache>
            </c:multiLvlStrRef>
          </c:cat>
          <c:val>
            <c:numRef>
              <c:f>сравнение!$B$49:$G$49</c:f>
              <c:numCache>
                <c:formatCode>General</c:formatCode>
                <c:ptCount val="6"/>
                <c:pt idx="0">
                  <c:v>52345855</c:v>
                </c:pt>
                <c:pt idx="1">
                  <c:v>56470442</c:v>
                </c:pt>
                <c:pt idx="2">
                  <c:v>32107752</c:v>
                </c:pt>
                <c:pt idx="3">
                  <c:v>42156475</c:v>
                </c:pt>
                <c:pt idx="4">
                  <c:v>20238103</c:v>
                </c:pt>
                <c:pt idx="5">
                  <c:v>14313967</c:v>
                </c:pt>
              </c:numCache>
            </c:numRef>
          </c:val>
        </c:ser>
        <c:ser>
          <c:idx val="1"/>
          <c:order val="1"/>
          <c:tx>
            <c:strRef>
              <c:f>сравнение!$A$50</c:f>
              <c:strCache>
                <c:ptCount val="1"/>
                <c:pt idx="0">
                  <c:v>2 отделение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multiLvlStrRef>
              <c:f>сравнение!$B$47:$G$48</c:f>
              <c:multiLvlStrCache>
                <c:ptCount val="6"/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2014 год</c:v>
                  </c:pt>
                  <c:pt idx="3">
                    <c:v>2015 год</c:v>
                  </c:pt>
                  <c:pt idx="4">
                    <c:v>2014 год</c:v>
                  </c:pt>
                  <c:pt idx="5">
                    <c:v>2015 год</c:v>
                  </c:pt>
                </c:lvl>
                <c:lvl>
                  <c:pt idx="0">
                    <c:v>Доход</c:v>
                  </c:pt>
                  <c:pt idx="2">
                    <c:v>Раход</c:v>
                  </c:pt>
                  <c:pt idx="4">
                    <c:v>Баланс</c:v>
                  </c:pt>
                </c:lvl>
              </c:multiLvlStrCache>
            </c:multiLvlStrRef>
          </c:cat>
          <c:val>
            <c:numRef>
              <c:f>сравнение!$B$50:$G$50</c:f>
              <c:numCache>
                <c:formatCode>General</c:formatCode>
                <c:ptCount val="6"/>
                <c:pt idx="0">
                  <c:v>51384521</c:v>
                </c:pt>
                <c:pt idx="1">
                  <c:v>68100802</c:v>
                </c:pt>
                <c:pt idx="2">
                  <c:v>28128069</c:v>
                </c:pt>
                <c:pt idx="3">
                  <c:v>42410097</c:v>
                </c:pt>
                <c:pt idx="4">
                  <c:v>23256451</c:v>
                </c:pt>
                <c:pt idx="5">
                  <c:v>25690705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26957992"/>
        <c:axId val="526958384"/>
        <c:axId val="0"/>
      </c:bar3DChart>
      <c:catAx>
        <c:axId val="52695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8384"/>
        <c:crosses val="autoZero"/>
        <c:auto val="1"/>
        <c:lblAlgn val="ctr"/>
        <c:lblOffset val="100"/>
        <c:noMultiLvlLbl val="0"/>
      </c:catAx>
      <c:valAx>
        <c:axId val="52695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Динамика дохода 2014-2015 гг.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доход!$B$1</c:f>
              <c:strCache>
                <c:ptCount val="1"/>
                <c:pt idx="0">
                  <c:v>ОМС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доход!$B$2:$B$25</c:f>
              <c:numCache>
                <c:formatCode>0.00</c:formatCode>
                <c:ptCount val="24"/>
                <c:pt idx="0">
                  <c:v>60862783.359999999</c:v>
                </c:pt>
                <c:pt idx="1">
                  <c:v>105306619.47</c:v>
                </c:pt>
                <c:pt idx="2">
                  <c:v>69184651.790000007</c:v>
                </c:pt>
                <c:pt idx="3">
                  <c:v>55091007.350000001</c:v>
                </c:pt>
                <c:pt idx="4">
                  <c:v>66441432.590000004</c:v>
                </c:pt>
                <c:pt idx="5">
                  <c:v>295045.3</c:v>
                </c:pt>
                <c:pt idx="6">
                  <c:v>40159649.030000001</c:v>
                </c:pt>
                <c:pt idx="7">
                  <c:v>28547527.34</c:v>
                </c:pt>
                <c:pt idx="8">
                  <c:v>33580404.640000001</c:v>
                </c:pt>
                <c:pt idx="9">
                  <c:v>37557752.93</c:v>
                </c:pt>
                <c:pt idx="10">
                  <c:v>39701218.840000004</c:v>
                </c:pt>
                <c:pt idx="11">
                  <c:v>80101808.489999995</c:v>
                </c:pt>
                <c:pt idx="12">
                  <c:v>48356461.189999998</c:v>
                </c:pt>
                <c:pt idx="13">
                  <c:v>81446149.030000001</c:v>
                </c:pt>
                <c:pt idx="14">
                  <c:v>96454303.510000005</c:v>
                </c:pt>
                <c:pt idx="15">
                  <c:v>106550409.34</c:v>
                </c:pt>
                <c:pt idx="16">
                  <c:v>85095592.099999994</c:v>
                </c:pt>
                <c:pt idx="17">
                  <c:v>79413123.980000004</c:v>
                </c:pt>
                <c:pt idx="18">
                  <c:v>47996988.899999999</c:v>
                </c:pt>
                <c:pt idx="19">
                  <c:v>41116033.979999997</c:v>
                </c:pt>
                <c:pt idx="20">
                  <c:v>81319392.549999997</c:v>
                </c:pt>
                <c:pt idx="21">
                  <c:v>118768687.66</c:v>
                </c:pt>
                <c:pt idx="22">
                  <c:v>117000728.91</c:v>
                </c:pt>
                <c:pt idx="23">
                  <c:v>171222797.59999999</c:v>
                </c:pt>
              </c:numCache>
            </c:numRef>
          </c:val>
        </c:ser>
        <c:ser>
          <c:idx val="1"/>
          <c:order val="1"/>
          <c:tx>
            <c:strRef>
              <c:f>доход!$C$1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доход!$C$2:$C$25</c:f>
              <c:numCache>
                <c:formatCode>0.00</c:formatCode>
                <c:ptCount val="24"/>
                <c:pt idx="0">
                  <c:v>9626964</c:v>
                </c:pt>
                <c:pt idx="1">
                  <c:v>23217972</c:v>
                </c:pt>
                <c:pt idx="2">
                  <c:v>44014240</c:v>
                </c:pt>
                <c:pt idx="3">
                  <c:v>132728716</c:v>
                </c:pt>
                <c:pt idx="4">
                  <c:v>61596916</c:v>
                </c:pt>
                <c:pt idx="5">
                  <c:v>128912</c:v>
                </c:pt>
                <c:pt idx="6">
                  <c:v>9258644</c:v>
                </c:pt>
                <c:pt idx="7">
                  <c:v>32393744</c:v>
                </c:pt>
                <c:pt idx="8">
                  <c:v>98585452</c:v>
                </c:pt>
                <c:pt idx="9">
                  <c:v>169629776</c:v>
                </c:pt>
                <c:pt idx="10">
                  <c:v>136992020</c:v>
                </c:pt>
                <c:pt idx="11">
                  <c:v>79368356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strRef>
              <c:f>доход!$D$1</c:f>
              <c:strCache>
                <c:ptCount val="1"/>
                <c:pt idx="0">
                  <c:v>ВМП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доход!$D$2:$D$25</c:f>
              <c:numCache>
                <c:formatCode>0.00</c:formatCode>
                <c:ptCount val="24"/>
                <c:pt idx="0">
                  <c:v>3581100</c:v>
                </c:pt>
                <c:pt idx="1">
                  <c:v>64695400</c:v>
                </c:pt>
                <c:pt idx="2">
                  <c:v>97147400</c:v>
                </c:pt>
                <c:pt idx="3">
                  <c:v>118091100</c:v>
                </c:pt>
                <c:pt idx="4">
                  <c:v>98471500</c:v>
                </c:pt>
                <c:pt idx="5">
                  <c:v>0</c:v>
                </c:pt>
                <c:pt idx="6">
                  <c:v>52189200</c:v>
                </c:pt>
                <c:pt idx="7">
                  <c:v>56248400</c:v>
                </c:pt>
                <c:pt idx="8">
                  <c:v>77065400</c:v>
                </c:pt>
                <c:pt idx="9">
                  <c:v>130736073</c:v>
                </c:pt>
                <c:pt idx="10">
                  <c:v>88366000</c:v>
                </c:pt>
                <c:pt idx="11">
                  <c:v>60136900</c:v>
                </c:pt>
                <c:pt idx="12">
                  <c:v>25104885.879999999</c:v>
                </c:pt>
                <c:pt idx="13">
                  <c:v>139981432.40000001</c:v>
                </c:pt>
                <c:pt idx="14">
                  <c:v>192514733.58000001</c:v>
                </c:pt>
                <c:pt idx="15">
                  <c:v>218566846.49000001</c:v>
                </c:pt>
                <c:pt idx="16">
                  <c:v>168138591.46000001</c:v>
                </c:pt>
                <c:pt idx="17">
                  <c:v>180022823.52000001</c:v>
                </c:pt>
                <c:pt idx="18">
                  <c:v>174477158.61000001</c:v>
                </c:pt>
                <c:pt idx="19">
                  <c:v>95892076.549999997</c:v>
                </c:pt>
                <c:pt idx="20">
                  <c:v>123794582.7</c:v>
                </c:pt>
                <c:pt idx="21">
                  <c:v>196761677.58000001</c:v>
                </c:pt>
                <c:pt idx="22">
                  <c:v>179588560.81999999</c:v>
                </c:pt>
                <c:pt idx="23">
                  <c:v>141144708.97</c:v>
                </c:pt>
              </c:numCache>
            </c:numRef>
          </c:val>
        </c:ser>
        <c:ser>
          <c:idx val="3"/>
          <c:order val="3"/>
          <c:tx>
            <c:strRef>
              <c:f>доход!$E$1</c:f>
              <c:strCache>
                <c:ptCount val="1"/>
                <c:pt idx="0">
                  <c:v>ПМУ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доход!$E$2:$E$25</c:f>
              <c:numCache>
                <c:formatCode>0.00</c:formatCode>
                <c:ptCount val="24"/>
                <c:pt idx="0">
                  <c:v>4782635.6900000004</c:v>
                </c:pt>
                <c:pt idx="1">
                  <c:v>9127216.0899999999</c:v>
                </c:pt>
                <c:pt idx="2">
                  <c:v>13187824.42</c:v>
                </c:pt>
                <c:pt idx="3">
                  <c:v>10129353.050000001</c:v>
                </c:pt>
                <c:pt idx="4">
                  <c:v>5923355.5499999998</c:v>
                </c:pt>
                <c:pt idx="5">
                  <c:v>15030</c:v>
                </c:pt>
                <c:pt idx="6">
                  <c:v>3707825.5</c:v>
                </c:pt>
                <c:pt idx="7">
                  <c:v>6746505.79</c:v>
                </c:pt>
                <c:pt idx="8">
                  <c:v>4143787.14</c:v>
                </c:pt>
                <c:pt idx="9">
                  <c:v>11448177.74</c:v>
                </c:pt>
                <c:pt idx="10">
                  <c:v>11141880.779999999</c:v>
                </c:pt>
                <c:pt idx="11">
                  <c:v>12331610.619999999</c:v>
                </c:pt>
                <c:pt idx="12">
                  <c:v>8162339.6100000003</c:v>
                </c:pt>
                <c:pt idx="13">
                  <c:v>18062914.579999998</c:v>
                </c:pt>
                <c:pt idx="14">
                  <c:v>16031953.550000001</c:v>
                </c:pt>
                <c:pt idx="15">
                  <c:v>19578983.949999999</c:v>
                </c:pt>
                <c:pt idx="16">
                  <c:v>12546161.960000001</c:v>
                </c:pt>
                <c:pt idx="17">
                  <c:v>13475307.640000001</c:v>
                </c:pt>
                <c:pt idx="18">
                  <c:v>7570665.0300000003</c:v>
                </c:pt>
                <c:pt idx="19">
                  <c:v>6646251.2300000004</c:v>
                </c:pt>
                <c:pt idx="20">
                  <c:v>8016370.6799999997</c:v>
                </c:pt>
                <c:pt idx="21">
                  <c:v>14300553.310000001</c:v>
                </c:pt>
                <c:pt idx="22">
                  <c:v>10395808.359999999</c:v>
                </c:pt>
                <c:pt idx="23">
                  <c:v>14458517.029999999</c:v>
                </c:pt>
              </c:numCache>
            </c:numRef>
          </c:val>
        </c:ser>
        <c:ser>
          <c:idx val="4"/>
          <c:order val="4"/>
          <c:tx>
            <c:strRef>
              <c:f>доход!$F$1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доход!$A$2:$A$25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доход!$F$2:$F$25</c:f>
              <c:numCache>
                <c:formatCode>0.00</c:formatCode>
                <c:ptCount val="24"/>
                <c:pt idx="0">
                  <c:v>8836.2000000000007</c:v>
                </c:pt>
                <c:pt idx="1">
                  <c:v>36072.11</c:v>
                </c:pt>
                <c:pt idx="2">
                  <c:v>51452.58</c:v>
                </c:pt>
                <c:pt idx="3">
                  <c:v>118605.9</c:v>
                </c:pt>
                <c:pt idx="4">
                  <c:v>3108008.59</c:v>
                </c:pt>
                <c:pt idx="5">
                  <c:v>459.98</c:v>
                </c:pt>
                <c:pt idx="6">
                  <c:v>2010841.14</c:v>
                </c:pt>
                <c:pt idx="7">
                  <c:v>3180331.22</c:v>
                </c:pt>
                <c:pt idx="8">
                  <c:v>2539194</c:v>
                </c:pt>
                <c:pt idx="9">
                  <c:v>7168409.5999999996</c:v>
                </c:pt>
                <c:pt idx="10">
                  <c:v>4705055.6900000004</c:v>
                </c:pt>
                <c:pt idx="11">
                  <c:v>5741005.6299999999</c:v>
                </c:pt>
                <c:pt idx="12">
                  <c:v>2081798.6</c:v>
                </c:pt>
                <c:pt idx="13">
                  <c:v>5457631.7400000002</c:v>
                </c:pt>
                <c:pt idx="14">
                  <c:v>3096561.62</c:v>
                </c:pt>
                <c:pt idx="15">
                  <c:v>4378163.8899999997</c:v>
                </c:pt>
                <c:pt idx="16">
                  <c:v>5228806.75</c:v>
                </c:pt>
                <c:pt idx="17">
                  <c:v>5737639.9699999997</c:v>
                </c:pt>
                <c:pt idx="18">
                  <c:v>7395134.7300000004</c:v>
                </c:pt>
                <c:pt idx="19">
                  <c:v>5581127.0499999998</c:v>
                </c:pt>
                <c:pt idx="20">
                  <c:v>3369985.38</c:v>
                </c:pt>
                <c:pt idx="21">
                  <c:v>5835724.2199999997</c:v>
                </c:pt>
                <c:pt idx="22">
                  <c:v>8105798.7699999996</c:v>
                </c:pt>
                <c:pt idx="23">
                  <c:v>19331480.890000001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6956032"/>
        <c:axId val="526956424"/>
      </c:barChart>
      <c:dateAx>
        <c:axId val="52695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6424"/>
        <c:crosses val="autoZero"/>
        <c:auto val="1"/>
        <c:lblOffset val="100"/>
        <c:baseTimeUnit val="months"/>
      </c:dateAx>
      <c:valAx>
        <c:axId val="5269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Динамика изменения расходной части в 2014 , 2015 годах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Расход!$B$1</c:f>
              <c:strCache>
                <c:ptCount val="1"/>
                <c:pt idx="0">
                  <c:v>Пребывание в отделении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Расход!$B$2:$B$25</c:f>
              <c:numCache>
                <c:formatCode>0.00</c:formatCode>
                <c:ptCount val="24"/>
                <c:pt idx="0">
                  <c:v>36833568.729999997</c:v>
                </c:pt>
                <c:pt idx="1">
                  <c:v>66286831.390000001</c:v>
                </c:pt>
                <c:pt idx="2">
                  <c:v>68253009.150000006</c:v>
                </c:pt>
                <c:pt idx="3">
                  <c:v>86124596.700000003</c:v>
                </c:pt>
                <c:pt idx="4">
                  <c:v>72455030.829999998</c:v>
                </c:pt>
                <c:pt idx="5">
                  <c:v>185403.05</c:v>
                </c:pt>
                <c:pt idx="6">
                  <c:v>31104437.949999999</c:v>
                </c:pt>
                <c:pt idx="7">
                  <c:v>28956441.030000001</c:v>
                </c:pt>
                <c:pt idx="8">
                  <c:v>60896133.159999996</c:v>
                </c:pt>
                <c:pt idx="9">
                  <c:v>90032423.159999996</c:v>
                </c:pt>
                <c:pt idx="10">
                  <c:v>72816196.810000002</c:v>
                </c:pt>
                <c:pt idx="11">
                  <c:v>90069595.319999993</c:v>
                </c:pt>
                <c:pt idx="12">
                  <c:v>32315053.129999999</c:v>
                </c:pt>
                <c:pt idx="13">
                  <c:v>65539336.539999999</c:v>
                </c:pt>
                <c:pt idx="14">
                  <c:v>80073980.049999997</c:v>
                </c:pt>
                <c:pt idx="15">
                  <c:v>89710658.159999996</c:v>
                </c:pt>
                <c:pt idx="16">
                  <c:v>70866979.659999996</c:v>
                </c:pt>
                <c:pt idx="17">
                  <c:v>68891705.260000005</c:v>
                </c:pt>
                <c:pt idx="18">
                  <c:v>47722871.770000003</c:v>
                </c:pt>
                <c:pt idx="19">
                  <c:v>31238693.329999998</c:v>
                </c:pt>
                <c:pt idx="20">
                  <c:v>52862305.149999999</c:v>
                </c:pt>
                <c:pt idx="21">
                  <c:v>70588997.930000007</c:v>
                </c:pt>
                <c:pt idx="22">
                  <c:v>70431296.709999993</c:v>
                </c:pt>
                <c:pt idx="23">
                  <c:v>79110925.430000007</c:v>
                </c:pt>
              </c:numCache>
            </c:numRef>
          </c:val>
        </c:ser>
        <c:ser>
          <c:idx val="1"/>
          <c:order val="1"/>
          <c:tx>
            <c:strRef>
              <c:f>Расход!$C$1</c:f>
              <c:strCache>
                <c:ptCount val="1"/>
                <c:pt idx="0">
                  <c:v>Реанимация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Расход!$C$2:$C$25</c:f>
              <c:numCache>
                <c:formatCode>0.00</c:formatCode>
                <c:ptCount val="24"/>
                <c:pt idx="0">
                  <c:v>2944016.83</c:v>
                </c:pt>
                <c:pt idx="1">
                  <c:v>5417173.7000000002</c:v>
                </c:pt>
                <c:pt idx="2">
                  <c:v>5037743.4000000004</c:v>
                </c:pt>
                <c:pt idx="3">
                  <c:v>6322322.6100000003</c:v>
                </c:pt>
                <c:pt idx="4">
                  <c:v>7707471.4900000002</c:v>
                </c:pt>
                <c:pt idx="5">
                  <c:v>13714.35</c:v>
                </c:pt>
                <c:pt idx="6">
                  <c:v>3277731.95</c:v>
                </c:pt>
                <c:pt idx="7">
                  <c:v>3053733.81</c:v>
                </c:pt>
                <c:pt idx="8">
                  <c:v>3968024.28</c:v>
                </c:pt>
                <c:pt idx="9">
                  <c:v>5078886.45</c:v>
                </c:pt>
                <c:pt idx="10">
                  <c:v>5211459.0599999996</c:v>
                </c:pt>
                <c:pt idx="11">
                  <c:v>6893755.0599999996</c:v>
                </c:pt>
                <c:pt idx="12">
                  <c:v>3488020.01</c:v>
                </c:pt>
                <c:pt idx="13">
                  <c:v>4932599.21</c:v>
                </c:pt>
                <c:pt idx="14">
                  <c:v>5961176.9699999997</c:v>
                </c:pt>
                <c:pt idx="15">
                  <c:v>6582895.4800000004</c:v>
                </c:pt>
                <c:pt idx="16">
                  <c:v>4169167.4</c:v>
                </c:pt>
                <c:pt idx="17">
                  <c:v>4699456.1100000003</c:v>
                </c:pt>
                <c:pt idx="18">
                  <c:v>4192026.84</c:v>
                </c:pt>
                <c:pt idx="19">
                  <c:v>3736973.07</c:v>
                </c:pt>
                <c:pt idx="20">
                  <c:v>6934064.6100000003</c:v>
                </c:pt>
                <c:pt idx="21">
                  <c:v>9438179.0999999996</c:v>
                </c:pt>
                <c:pt idx="22">
                  <c:v>8902026.0500000007</c:v>
                </c:pt>
                <c:pt idx="23">
                  <c:v>10652287.23</c:v>
                </c:pt>
              </c:numCache>
            </c:numRef>
          </c:val>
        </c:ser>
        <c:ser>
          <c:idx val="2"/>
          <c:order val="2"/>
          <c:tx>
            <c:strRef>
              <c:f>Расход!$D$1</c:f>
              <c:strCache>
                <c:ptCount val="1"/>
                <c:pt idx="0">
                  <c:v>ЛДУ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Расход!$D$2:$D$25</c:f>
              <c:numCache>
                <c:formatCode>0.00</c:formatCode>
                <c:ptCount val="24"/>
                <c:pt idx="0">
                  <c:v>7954448.9299999997</c:v>
                </c:pt>
                <c:pt idx="1">
                  <c:v>15698843.279999999</c:v>
                </c:pt>
                <c:pt idx="2">
                  <c:v>15232371.720000001</c:v>
                </c:pt>
                <c:pt idx="3">
                  <c:v>21489231.239999998</c:v>
                </c:pt>
                <c:pt idx="4">
                  <c:v>17862210.02</c:v>
                </c:pt>
                <c:pt idx="5">
                  <c:v>20630.34</c:v>
                </c:pt>
                <c:pt idx="6">
                  <c:v>10320800.949999999</c:v>
                </c:pt>
                <c:pt idx="7">
                  <c:v>11125536.49</c:v>
                </c:pt>
                <c:pt idx="8">
                  <c:v>19681989.09</c:v>
                </c:pt>
                <c:pt idx="9">
                  <c:v>30750193.949999999</c:v>
                </c:pt>
                <c:pt idx="10">
                  <c:v>25675675.469999999</c:v>
                </c:pt>
                <c:pt idx="11">
                  <c:v>35734393.159999996</c:v>
                </c:pt>
                <c:pt idx="12">
                  <c:v>15326611.01</c:v>
                </c:pt>
                <c:pt idx="13">
                  <c:v>36681116.649999999</c:v>
                </c:pt>
                <c:pt idx="14">
                  <c:v>46297120.07</c:v>
                </c:pt>
                <c:pt idx="15">
                  <c:v>56345766.759999998</c:v>
                </c:pt>
                <c:pt idx="16">
                  <c:v>40514192.280000001</c:v>
                </c:pt>
                <c:pt idx="17">
                  <c:v>39944055.030000001</c:v>
                </c:pt>
                <c:pt idx="18">
                  <c:v>31657320.530000001</c:v>
                </c:pt>
                <c:pt idx="19">
                  <c:v>22203961.960000001</c:v>
                </c:pt>
                <c:pt idx="20">
                  <c:v>36402320.009999998</c:v>
                </c:pt>
                <c:pt idx="21">
                  <c:v>53710570.439999998</c:v>
                </c:pt>
                <c:pt idx="22">
                  <c:v>57127402.659999996</c:v>
                </c:pt>
                <c:pt idx="23">
                  <c:v>71619084.760000005</c:v>
                </c:pt>
              </c:numCache>
            </c:numRef>
          </c:val>
        </c:ser>
        <c:ser>
          <c:idx val="3"/>
          <c:order val="3"/>
          <c:tx>
            <c:strRef>
              <c:f>Расход!$E$1</c:f>
              <c:strCache>
                <c:ptCount val="1"/>
                <c:pt idx="0">
                  <c:v>Операция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Расход!$E$2:$E$25</c:f>
              <c:numCache>
                <c:formatCode>0.00</c:formatCode>
                <c:ptCount val="24"/>
                <c:pt idx="0">
                  <c:v>7621716.5499999998</c:v>
                </c:pt>
                <c:pt idx="1">
                  <c:v>11195143.15</c:v>
                </c:pt>
                <c:pt idx="2">
                  <c:v>15764181.34</c:v>
                </c:pt>
                <c:pt idx="3">
                  <c:v>24112467.649999999</c:v>
                </c:pt>
                <c:pt idx="4">
                  <c:v>19168739.57</c:v>
                </c:pt>
                <c:pt idx="5">
                  <c:v>36550.449999999997</c:v>
                </c:pt>
                <c:pt idx="6">
                  <c:v>8890692.8399999999</c:v>
                </c:pt>
                <c:pt idx="7">
                  <c:v>9506958.5</c:v>
                </c:pt>
                <c:pt idx="8">
                  <c:v>17051016.620000001</c:v>
                </c:pt>
                <c:pt idx="9">
                  <c:v>25919726.039999999</c:v>
                </c:pt>
                <c:pt idx="10">
                  <c:v>25999705.129999999</c:v>
                </c:pt>
                <c:pt idx="11">
                  <c:v>27018917.969999999</c:v>
                </c:pt>
                <c:pt idx="12">
                  <c:v>11419209.789999999</c:v>
                </c:pt>
                <c:pt idx="13">
                  <c:v>23376274.120000001</c:v>
                </c:pt>
                <c:pt idx="14">
                  <c:v>25120512.109999999</c:v>
                </c:pt>
                <c:pt idx="15">
                  <c:v>33996872.850000001</c:v>
                </c:pt>
                <c:pt idx="16">
                  <c:v>27169480.43</c:v>
                </c:pt>
                <c:pt idx="17">
                  <c:v>25425034.420000002</c:v>
                </c:pt>
                <c:pt idx="18">
                  <c:v>16407274.59</c:v>
                </c:pt>
                <c:pt idx="19">
                  <c:v>7000187.4299999997</c:v>
                </c:pt>
                <c:pt idx="20">
                  <c:v>23685326.449999999</c:v>
                </c:pt>
                <c:pt idx="21">
                  <c:v>37940671.649999999</c:v>
                </c:pt>
                <c:pt idx="22">
                  <c:v>38368135.460000001</c:v>
                </c:pt>
                <c:pt idx="23">
                  <c:v>36188869.850000001</c:v>
                </c:pt>
              </c:numCache>
            </c:numRef>
          </c:val>
        </c:ser>
        <c:ser>
          <c:idx val="4"/>
          <c:order val="4"/>
          <c:tx>
            <c:strRef>
              <c:f>Расход!$F$1</c:f>
              <c:strCache>
                <c:ptCount val="1"/>
                <c:pt idx="0">
                  <c:v>Наркоз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Расход!$F$2:$F$25</c:f>
              <c:numCache>
                <c:formatCode>0.00</c:formatCode>
                <c:ptCount val="24"/>
                <c:pt idx="0">
                  <c:v>146435.51</c:v>
                </c:pt>
                <c:pt idx="1">
                  <c:v>477508.96</c:v>
                </c:pt>
                <c:pt idx="2">
                  <c:v>1913281.7</c:v>
                </c:pt>
                <c:pt idx="3">
                  <c:v>3004725.43</c:v>
                </c:pt>
                <c:pt idx="4">
                  <c:v>3838659.6</c:v>
                </c:pt>
                <c:pt idx="5">
                  <c:v>25066.7</c:v>
                </c:pt>
                <c:pt idx="6">
                  <c:v>2167908.15</c:v>
                </c:pt>
                <c:pt idx="7">
                  <c:v>1185280.01</c:v>
                </c:pt>
                <c:pt idx="8">
                  <c:v>4656673.2699999996</c:v>
                </c:pt>
                <c:pt idx="9">
                  <c:v>8718940.4100000001</c:v>
                </c:pt>
                <c:pt idx="10">
                  <c:v>8727711.5299999993</c:v>
                </c:pt>
                <c:pt idx="11">
                  <c:v>11301583.949999999</c:v>
                </c:pt>
                <c:pt idx="12">
                  <c:v>3755657.8</c:v>
                </c:pt>
                <c:pt idx="13">
                  <c:v>8838849.6199999992</c:v>
                </c:pt>
                <c:pt idx="14">
                  <c:v>13637533.52</c:v>
                </c:pt>
                <c:pt idx="15">
                  <c:v>16187070.859999999</c:v>
                </c:pt>
                <c:pt idx="16">
                  <c:v>12195986.85</c:v>
                </c:pt>
                <c:pt idx="17">
                  <c:v>11633370.050000001</c:v>
                </c:pt>
                <c:pt idx="18">
                  <c:v>6284711.5199999996</c:v>
                </c:pt>
                <c:pt idx="19">
                  <c:v>5160063.22</c:v>
                </c:pt>
                <c:pt idx="20">
                  <c:v>9169503.7799999993</c:v>
                </c:pt>
                <c:pt idx="21">
                  <c:v>14713161.380000001</c:v>
                </c:pt>
                <c:pt idx="22">
                  <c:v>10822745.640000001</c:v>
                </c:pt>
                <c:pt idx="23">
                  <c:v>10621405.890000001</c:v>
                </c:pt>
              </c:numCache>
            </c:numRef>
          </c:val>
        </c:ser>
        <c:ser>
          <c:idx val="5"/>
          <c:order val="5"/>
          <c:tx>
            <c:strRef>
              <c:f>Расход!$G$1</c:f>
              <c:strCache>
                <c:ptCount val="1"/>
                <c:pt idx="0">
                  <c:v>Медикаменты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Расход!$G$2:$G$25</c:f>
              <c:numCache>
                <c:formatCode>0.00</c:formatCode>
                <c:ptCount val="24"/>
                <c:pt idx="0">
                  <c:v>1402850.5</c:v>
                </c:pt>
                <c:pt idx="1">
                  <c:v>5178038.75</c:v>
                </c:pt>
                <c:pt idx="2">
                  <c:v>13454452.02</c:v>
                </c:pt>
                <c:pt idx="3">
                  <c:v>29321373.32</c:v>
                </c:pt>
                <c:pt idx="4">
                  <c:v>36910429.899999999</c:v>
                </c:pt>
                <c:pt idx="5">
                  <c:v>26822.47</c:v>
                </c:pt>
                <c:pt idx="6">
                  <c:v>32364516.5</c:v>
                </c:pt>
                <c:pt idx="7">
                  <c:v>32845040.960000001</c:v>
                </c:pt>
                <c:pt idx="8">
                  <c:v>39260408.119999997</c:v>
                </c:pt>
                <c:pt idx="9">
                  <c:v>65287132.609999999</c:v>
                </c:pt>
                <c:pt idx="10">
                  <c:v>54360780.479999997</c:v>
                </c:pt>
                <c:pt idx="11">
                  <c:v>68884321.260000005</c:v>
                </c:pt>
                <c:pt idx="12">
                  <c:v>24042715.440000001</c:v>
                </c:pt>
                <c:pt idx="13">
                  <c:v>46708372.020000003</c:v>
                </c:pt>
                <c:pt idx="14">
                  <c:v>53218643.210000001</c:v>
                </c:pt>
                <c:pt idx="15">
                  <c:v>66476780.289999999</c:v>
                </c:pt>
                <c:pt idx="16">
                  <c:v>51159598.25</c:v>
                </c:pt>
                <c:pt idx="17">
                  <c:v>59200399.619999997</c:v>
                </c:pt>
                <c:pt idx="18">
                  <c:v>65970132.93</c:v>
                </c:pt>
                <c:pt idx="19">
                  <c:v>34787090.43</c:v>
                </c:pt>
                <c:pt idx="20">
                  <c:v>55004902.649999999</c:v>
                </c:pt>
                <c:pt idx="21">
                  <c:v>78159325.5</c:v>
                </c:pt>
                <c:pt idx="22">
                  <c:v>96550891</c:v>
                </c:pt>
                <c:pt idx="23">
                  <c:v>109456062.91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6949760"/>
        <c:axId val="526961912"/>
        <c:axId val="0"/>
      </c:bar3DChart>
      <c:dateAx>
        <c:axId val="526949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1912"/>
        <c:crosses val="autoZero"/>
        <c:auto val="1"/>
        <c:lblOffset val="100"/>
        <c:baseTimeUnit val="months"/>
      </c:dateAx>
      <c:valAx>
        <c:axId val="52696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4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Структура расходов в 2014 , 2015 годах</a:t>
            </a:r>
          </a:p>
        </c:rich>
      </c:tx>
      <c:layout>
        <c:manualLayout>
          <c:xMode val="edge"/>
          <c:yMode val="edge"/>
          <c:x val="0.30570263148149229"/>
          <c:y val="2.0863429021290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Расход!$B$1</c:f>
              <c:strCache>
                <c:ptCount val="1"/>
                <c:pt idx="0">
                  <c:v>Пребывание в отделении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Расход!$B$2:$B$25</c:f>
              <c:numCache>
                <c:formatCode>0.00</c:formatCode>
                <c:ptCount val="24"/>
                <c:pt idx="0">
                  <c:v>36833568.729999997</c:v>
                </c:pt>
                <c:pt idx="1">
                  <c:v>66286831.390000001</c:v>
                </c:pt>
                <c:pt idx="2">
                  <c:v>68253009.150000006</c:v>
                </c:pt>
                <c:pt idx="3">
                  <c:v>86124596.700000003</c:v>
                </c:pt>
                <c:pt idx="4">
                  <c:v>72455030.829999998</c:v>
                </c:pt>
                <c:pt idx="5">
                  <c:v>185403.05</c:v>
                </c:pt>
                <c:pt idx="6">
                  <c:v>31104437.949999999</c:v>
                </c:pt>
                <c:pt idx="7">
                  <c:v>28956441.030000001</c:v>
                </c:pt>
                <c:pt idx="8">
                  <c:v>60896133.159999996</c:v>
                </c:pt>
                <c:pt idx="9">
                  <c:v>90032423.159999996</c:v>
                </c:pt>
                <c:pt idx="10">
                  <c:v>72816196.810000002</c:v>
                </c:pt>
                <c:pt idx="11">
                  <c:v>90069595.319999993</c:v>
                </c:pt>
                <c:pt idx="12">
                  <c:v>32315053.129999999</c:v>
                </c:pt>
                <c:pt idx="13">
                  <c:v>65539336.539999999</c:v>
                </c:pt>
                <c:pt idx="14">
                  <c:v>80073980.049999997</c:v>
                </c:pt>
                <c:pt idx="15">
                  <c:v>89710658.159999996</c:v>
                </c:pt>
                <c:pt idx="16">
                  <c:v>70866979.659999996</c:v>
                </c:pt>
                <c:pt idx="17">
                  <c:v>68891705.260000005</c:v>
                </c:pt>
                <c:pt idx="18">
                  <c:v>47722871.770000003</c:v>
                </c:pt>
                <c:pt idx="19">
                  <c:v>31238693.329999998</c:v>
                </c:pt>
                <c:pt idx="20">
                  <c:v>52862305.149999999</c:v>
                </c:pt>
                <c:pt idx="21">
                  <c:v>70588997.930000007</c:v>
                </c:pt>
                <c:pt idx="22">
                  <c:v>70431296.709999993</c:v>
                </c:pt>
                <c:pt idx="23">
                  <c:v>79110925.430000007</c:v>
                </c:pt>
              </c:numCache>
            </c:numRef>
          </c:val>
        </c:ser>
        <c:ser>
          <c:idx val="1"/>
          <c:order val="1"/>
          <c:tx>
            <c:strRef>
              <c:f>Расход!$C$1</c:f>
              <c:strCache>
                <c:ptCount val="1"/>
                <c:pt idx="0">
                  <c:v>Реанимация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Расход!$C$2:$C$25</c:f>
              <c:numCache>
                <c:formatCode>0.00</c:formatCode>
                <c:ptCount val="24"/>
                <c:pt idx="0">
                  <c:v>2944016.83</c:v>
                </c:pt>
                <c:pt idx="1">
                  <c:v>5417173.7000000002</c:v>
                </c:pt>
                <c:pt idx="2">
                  <c:v>5037743.4000000004</c:v>
                </c:pt>
                <c:pt idx="3">
                  <c:v>6322322.6100000003</c:v>
                </c:pt>
                <c:pt idx="4">
                  <c:v>7707471.4900000002</c:v>
                </c:pt>
                <c:pt idx="5">
                  <c:v>13714.35</c:v>
                </c:pt>
                <c:pt idx="6">
                  <c:v>3277731.95</c:v>
                </c:pt>
                <c:pt idx="7">
                  <c:v>3053733.81</c:v>
                </c:pt>
                <c:pt idx="8">
                  <c:v>3968024.28</c:v>
                </c:pt>
                <c:pt idx="9">
                  <c:v>5078886.45</c:v>
                </c:pt>
                <c:pt idx="10">
                  <c:v>5211459.0599999996</c:v>
                </c:pt>
                <c:pt idx="11">
                  <c:v>6893755.0599999996</c:v>
                </c:pt>
                <c:pt idx="12">
                  <c:v>3488020.01</c:v>
                </c:pt>
                <c:pt idx="13">
                  <c:v>4932599.21</c:v>
                </c:pt>
                <c:pt idx="14">
                  <c:v>5961176.9699999997</c:v>
                </c:pt>
                <c:pt idx="15">
                  <c:v>6582895.4800000004</c:v>
                </c:pt>
                <c:pt idx="16">
                  <c:v>4169167.4</c:v>
                </c:pt>
                <c:pt idx="17">
                  <c:v>4699456.1100000003</c:v>
                </c:pt>
                <c:pt idx="18">
                  <c:v>4192026.84</c:v>
                </c:pt>
                <c:pt idx="19">
                  <c:v>3736973.07</c:v>
                </c:pt>
                <c:pt idx="20">
                  <c:v>6934064.6100000003</c:v>
                </c:pt>
                <c:pt idx="21">
                  <c:v>9438179.0999999996</c:v>
                </c:pt>
                <c:pt idx="22">
                  <c:v>8902026.0500000007</c:v>
                </c:pt>
                <c:pt idx="23">
                  <c:v>10652287.23</c:v>
                </c:pt>
              </c:numCache>
            </c:numRef>
          </c:val>
        </c:ser>
        <c:ser>
          <c:idx val="2"/>
          <c:order val="2"/>
          <c:tx>
            <c:strRef>
              <c:f>Расход!$D$1</c:f>
              <c:strCache>
                <c:ptCount val="1"/>
                <c:pt idx="0">
                  <c:v>ЛДУ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Расход!$D$2:$D$25</c:f>
              <c:numCache>
                <c:formatCode>0.00</c:formatCode>
                <c:ptCount val="24"/>
                <c:pt idx="0">
                  <c:v>7954448.9299999997</c:v>
                </c:pt>
                <c:pt idx="1">
                  <c:v>15698843.279999999</c:v>
                </c:pt>
                <c:pt idx="2">
                  <c:v>15232371.720000001</c:v>
                </c:pt>
                <c:pt idx="3">
                  <c:v>21489231.239999998</c:v>
                </c:pt>
                <c:pt idx="4">
                  <c:v>17862210.02</c:v>
                </c:pt>
                <c:pt idx="5">
                  <c:v>20630.34</c:v>
                </c:pt>
                <c:pt idx="6">
                  <c:v>10320800.949999999</c:v>
                </c:pt>
                <c:pt idx="7">
                  <c:v>11125536.49</c:v>
                </c:pt>
                <c:pt idx="8">
                  <c:v>19681989.09</c:v>
                </c:pt>
                <c:pt idx="9">
                  <c:v>30750193.949999999</c:v>
                </c:pt>
                <c:pt idx="10">
                  <c:v>25675675.469999999</c:v>
                </c:pt>
                <c:pt idx="11">
                  <c:v>35734393.159999996</c:v>
                </c:pt>
                <c:pt idx="12">
                  <c:v>15326611.01</c:v>
                </c:pt>
                <c:pt idx="13">
                  <c:v>36681116.649999999</c:v>
                </c:pt>
                <c:pt idx="14">
                  <c:v>46297120.07</c:v>
                </c:pt>
                <c:pt idx="15">
                  <c:v>56345766.759999998</c:v>
                </c:pt>
                <c:pt idx="16">
                  <c:v>40514192.280000001</c:v>
                </c:pt>
                <c:pt idx="17">
                  <c:v>39944055.030000001</c:v>
                </c:pt>
                <c:pt idx="18">
                  <c:v>31657320.530000001</c:v>
                </c:pt>
                <c:pt idx="19">
                  <c:v>22203961.960000001</c:v>
                </c:pt>
                <c:pt idx="20">
                  <c:v>36402320.009999998</c:v>
                </c:pt>
                <c:pt idx="21">
                  <c:v>53710570.439999998</c:v>
                </c:pt>
                <c:pt idx="22">
                  <c:v>57127402.659999996</c:v>
                </c:pt>
                <c:pt idx="23">
                  <c:v>71619084.760000005</c:v>
                </c:pt>
              </c:numCache>
            </c:numRef>
          </c:val>
        </c:ser>
        <c:ser>
          <c:idx val="3"/>
          <c:order val="3"/>
          <c:tx>
            <c:strRef>
              <c:f>Расход!$E$1</c:f>
              <c:strCache>
                <c:ptCount val="1"/>
                <c:pt idx="0">
                  <c:v>Операция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Расход!$E$2:$E$25</c:f>
              <c:numCache>
                <c:formatCode>0.00</c:formatCode>
                <c:ptCount val="24"/>
                <c:pt idx="0">
                  <c:v>7621716.5499999998</c:v>
                </c:pt>
                <c:pt idx="1">
                  <c:v>11195143.15</c:v>
                </c:pt>
                <c:pt idx="2">
                  <c:v>15764181.34</c:v>
                </c:pt>
                <c:pt idx="3">
                  <c:v>24112467.649999999</c:v>
                </c:pt>
                <c:pt idx="4">
                  <c:v>19168739.57</c:v>
                </c:pt>
                <c:pt idx="5">
                  <c:v>36550.449999999997</c:v>
                </c:pt>
                <c:pt idx="6">
                  <c:v>8890692.8399999999</c:v>
                </c:pt>
                <c:pt idx="7">
                  <c:v>9506958.5</c:v>
                </c:pt>
                <c:pt idx="8">
                  <c:v>17051016.620000001</c:v>
                </c:pt>
                <c:pt idx="9">
                  <c:v>25919726.039999999</c:v>
                </c:pt>
                <c:pt idx="10">
                  <c:v>25999705.129999999</c:v>
                </c:pt>
                <c:pt idx="11">
                  <c:v>27018917.969999999</c:v>
                </c:pt>
                <c:pt idx="12">
                  <c:v>11419209.789999999</c:v>
                </c:pt>
                <c:pt idx="13">
                  <c:v>23376274.120000001</c:v>
                </c:pt>
                <c:pt idx="14">
                  <c:v>25120512.109999999</c:v>
                </c:pt>
                <c:pt idx="15">
                  <c:v>33996872.850000001</c:v>
                </c:pt>
                <c:pt idx="16">
                  <c:v>27169480.43</c:v>
                </c:pt>
                <c:pt idx="17">
                  <c:v>25425034.420000002</c:v>
                </c:pt>
                <c:pt idx="18">
                  <c:v>16407274.59</c:v>
                </c:pt>
                <c:pt idx="19">
                  <c:v>7000187.4299999997</c:v>
                </c:pt>
                <c:pt idx="20">
                  <c:v>23685326.449999999</c:v>
                </c:pt>
                <c:pt idx="21">
                  <c:v>37940671.649999999</c:v>
                </c:pt>
                <c:pt idx="22">
                  <c:v>38368135.460000001</c:v>
                </c:pt>
                <c:pt idx="23">
                  <c:v>36188869.850000001</c:v>
                </c:pt>
              </c:numCache>
            </c:numRef>
          </c:val>
        </c:ser>
        <c:ser>
          <c:idx val="4"/>
          <c:order val="4"/>
          <c:tx>
            <c:strRef>
              <c:f>Расход!$F$1</c:f>
              <c:strCache>
                <c:ptCount val="1"/>
                <c:pt idx="0">
                  <c:v>Наркоз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Расход!$F$2:$F$25</c:f>
              <c:numCache>
                <c:formatCode>0.00</c:formatCode>
                <c:ptCount val="24"/>
                <c:pt idx="0">
                  <c:v>146435.51</c:v>
                </c:pt>
                <c:pt idx="1">
                  <c:v>477508.96</c:v>
                </c:pt>
                <c:pt idx="2">
                  <c:v>1913281.7</c:v>
                </c:pt>
                <c:pt idx="3">
                  <c:v>3004725.43</c:v>
                </c:pt>
                <c:pt idx="4">
                  <c:v>3838659.6</c:v>
                </c:pt>
                <c:pt idx="5">
                  <c:v>25066.7</c:v>
                </c:pt>
                <c:pt idx="6">
                  <c:v>2167908.15</c:v>
                </c:pt>
                <c:pt idx="7">
                  <c:v>1185280.01</c:v>
                </c:pt>
                <c:pt idx="8">
                  <c:v>4656673.2699999996</c:v>
                </c:pt>
                <c:pt idx="9">
                  <c:v>8718940.4100000001</c:v>
                </c:pt>
                <c:pt idx="10">
                  <c:v>8727711.5299999993</c:v>
                </c:pt>
                <c:pt idx="11">
                  <c:v>11301583.949999999</c:v>
                </c:pt>
                <c:pt idx="12">
                  <c:v>3755657.8</c:v>
                </c:pt>
                <c:pt idx="13">
                  <c:v>8838849.6199999992</c:v>
                </c:pt>
                <c:pt idx="14">
                  <c:v>13637533.52</c:v>
                </c:pt>
                <c:pt idx="15">
                  <c:v>16187070.859999999</c:v>
                </c:pt>
                <c:pt idx="16">
                  <c:v>12195986.85</c:v>
                </c:pt>
                <c:pt idx="17">
                  <c:v>11633370.050000001</c:v>
                </c:pt>
                <c:pt idx="18">
                  <c:v>6284711.5199999996</c:v>
                </c:pt>
                <c:pt idx="19">
                  <c:v>5160063.22</c:v>
                </c:pt>
                <c:pt idx="20">
                  <c:v>9169503.7799999993</c:v>
                </c:pt>
                <c:pt idx="21">
                  <c:v>14713161.380000001</c:v>
                </c:pt>
                <c:pt idx="22">
                  <c:v>10822745.640000001</c:v>
                </c:pt>
                <c:pt idx="23">
                  <c:v>10621405.890000001</c:v>
                </c:pt>
              </c:numCache>
            </c:numRef>
          </c:val>
        </c:ser>
        <c:ser>
          <c:idx val="5"/>
          <c:order val="5"/>
          <c:tx>
            <c:strRef>
              <c:f>Расход!$G$1</c:f>
              <c:strCache>
                <c:ptCount val="1"/>
                <c:pt idx="0">
                  <c:v>Медикаменты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Расход!$A$2:$A$25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Расход!$G$2:$G$25</c:f>
              <c:numCache>
                <c:formatCode>0.00</c:formatCode>
                <c:ptCount val="24"/>
                <c:pt idx="0">
                  <c:v>1402850.5</c:v>
                </c:pt>
                <c:pt idx="1">
                  <c:v>5178038.75</c:v>
                </c:pt>
                <c:pt idx="2">
                  <c:v>13454452.02</c:v>
                </c:pt>
                <c:pt idx="3">
                  <c:v>29321373.32</c:v>
                </c:pt>
                <c:pt idx="4">
                  <c:v>36910429.899999999</c:v>
                </c:pt>
                <c:pt idx="5">
                  <c:v>26822.47</c:v>
                </c:pt>
                <c:pt idx="6">
                  <c:v>32364516.5</c:v>
                </c:pt>
                <c:pt idx="7">
                  <c:v>32845040.960000001</c:v>
                </c:pt>
                <c:pt idx="8">
                  <c:v>39260408.119999997</c:v>
                </c:pt>
                <c:pt idx="9">
                  <c:v>65287132.609999999</c:v>
                </c:pt>
                <c:pt idx="10">
                  <c:v>54360780.479999997</c:v>
                </c:pt>
                <c:pt idx="11">
                  <c:v>68884321.260000005</c:v>
                </c:pt>
                <c:pt idx="12">
                  <c:v>24042715.440000001</c:v>
                </c:pt>
                <c:pt idx="13">
                  <c:v>46708372.020000003</c:v>
                </c:pt>
                <c:pt idx="14">
                  <c:v>53218643.210000001</c:v>
                </c:pt>
                <c:pt idx="15">
                  <c:v>66476780.289999999</c:v>
                </c:pt>
                <c:pt idx="16">
                  <c:v>51159598.25</c:v>
                </c:pt>
                <c:pt idx="17">
                  <c:v>59200399.619999997</c:v>
                </c:pt>
                <c:pt idx="18">
                  <c:v>65970132.93</c:v>
                </c:pt>
                <c:pt idx="19">
                  <c:v>34787090.43</c:v>
                </c:pt>
                <c:pt idx="20">
                  <c:v>55004902.649999999</c:v>
                </c:pt>
                <c:pt idx="21">
                  <c:v>78159325.5</c:v>
                </c:pt>
                <c:pt idx="22">
                  <c:v>96550891</c:v>
                </c:pt>
                <c:pt idx="23">
                  <c:v>109456062.91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6965440"/>
        <c:axId val="526961128"/>
        <c:axId val="0"/>
      </c:bar3DChart>
      <c:dateAx>
        <c:axId val="526965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1128"/>
        <c:crosses val="autoZero"/>
        <c:auto val="1"/>
        <c:lblOffset val="100"/>
        <c:baseTimeUnit val="months"/>
      </c:dateAx>
      <c:valAx>
        <c:axId val="52696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Соотношение случаев отрицательного баланса ко всем случаям лечения 2014-2015 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352556940867998E-2"/>
          <c:y val="0.11750699194602791"/>
          <c:w val="0.94910342521917046"/>
          <c:h val="0.724637383824276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Лист1!$A$30</c:f>
              <c:strCache>
                <c:ptCount val="1"/>
                <c:pt idx="0">
                  <c:v>случаи отр баланс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Лист1!$B$30:$Y$30</c:f>
              <c:numCache>
                <c:formatCode>General</c:formatCode>
                <c:ptCount val="24"/>
                <c:pt idx="0">
                  <c:v>1008</c:v>
                </c:pt>
                <c:pt idx="1">
                  <c:v>1083</c:v>
                </c:pt>
                <c:pt idx="2">
                  <c:v>1170</c:v>
                </c:pt>
                <c:pt idx="3">
                  <c:v>659</c:v>
                </c:pt>
                <c:pt idx="4">
                  <c:v>1237</c:v>
                </c:pt>
                <c:pt idx="5">
                  <c:v>2</c:v>
                </c:pt>
                <c:pt idx="6">
                  <c:v>699</c:v>
                </c:pt>
                <c:pt idx="7">
                  <c:v>305</c:v>
                </c:pt>
                <c:pt idx="8">
                  <c:v>514</c:v>
                </c:pt>
                <c:pt idx="9">
                  <c:v>637</c:v>
                </c:pt>
                <c:pt idx="10">
                  <c:v>626</c:v>
                </c:pt>
                <c:pt idx="11">
                  <c:v>1782</c:v>
                </c:pt>
                <c:pt idx="12">
                  <c:v>1045</c:v>
                </c:pt>
                <c:pt idx="13">
                  <c:v>1930</c:v>
                </c:pt>
                <c:pt idx="14">
                  <c:v>2183</c:v>
                </c:pt>
                <c:pt idx="15">
                  <c:v>2616</c:v>
                </c:pt>
                <c:pt idx="16">
                  <c:v>1941</c:v>
                </c:pt>
                <c:pt idx="17">
                  <c:v>1749</c:v>
                </c:pt>
                <c:pt idx="18">
                  <c:v>1165</c:v>
                </c:pt>
                <c:pt idx="19">
                  <c:v>1013</c:v>
                </c:pt>
                <c:pt idx="20">
                  <c:v>2059</c:v>
                </c:pt>
                <c:pt idx="21">
                  <c:v>2617</c:v>
                </c:pt>
                <c:pt idx="22">
                  <c:v>2606</c:v>
                </c:pt>
                <c:pt idx="23">
                  <c:v>3869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Лист1!$A$31</c:f>
              <c:strCache>
                <c:ptCount val="1"/>
                <c:pt idx="0">
                  <c:v>все случаи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Лист1!$B$31:$Y$31</c:f>
              <c:numCache>
                <c:formatCode>General</c:formatCode>
                <c:ptCount val="24"/>
                <c:pt idx="0">
                  <c:v>2540</c:v>
                </c:pt>
                <c:pt idx="1">
                  <c:v>3812</c:v>
                </c:pt>
                <c:pt idx="2">
                  <c:v>3862</c:v>
                </c:pt>
                <c:pt idx="3">
                  <c:v>4952</c:v>
                </c:pt>
                <c:pt idx="4">
                  <c:v>3921</c:v>
                </c:pt>
                <c:pt idx="5">
                  <c:v>21</c:v>
                </c:pt>
                <c:pt idx="6">
                  <c:v>1528</c:v>
                </c:pt>
                <c:pt idx="7">
                  <c:v>1434</c:v>
                </c:pt>
                <c:pt idx="8">
                  <c:v>3243</c:v>
                </c:pt>
                <c:pt idx="9">
                  <c:v>5049</c:v>
                </c:pt>
                <c:pt idx="10">
                  <c:v>4088</c:v>
                </c:pt>
                <c:pt idx="11">
                  <c:v>4612</c:v>
                </c:pt>
                <c:pt idx="12">
                  <c:v>2076</c:v>
                </c:pt>
                <c:pt idx="13">
                  <c:v>3643</c:v>
                </c:pt>
                <c:pt idx="14">
                  <c:v>4141</c:v>
                </c:pt>
                <c:pt idx="15">
                  <c:v>4668</c:v>
                </c:pt>
                <c:pt idx="16">
                  <c:v>3487</c:v>
                </c:pt>
                <c:pt idx="17">
                  <c:v>3270</c:v>
                </c:pt>
                <c:pt idx="18">
                  <c:v>1927</c:v>
                </c:pt>
                <c:pt idx="19">
                  <c:v>1597</c:v>
                </c:pt>
                <c:pt idx="20">
                  <c:v>3528</c:v>
                </c:pt>
                <c:pt idx="21">
                  <c:v>4808</c:v>
                </c:pt>
                <c:pt idx="22">
                  <c:v>4759</c:v>
                </c:pt>
                <c:pt idx="23">
                  <c:v>6375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966224"/>
        <c:axId val="526963088"/>
      </c:lineChart>
      <c:catAx>
        <c:axId val="526966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3088"/>
        <c:crosses val="autoZero"/>
        <c:auto val="1"/>
        <c:lblAlgn val="ctr"/>
        <c:lblOffset val="100"/>
        <c:noMultiLvlLbl val="0"/>
      </c:catAx>
      <c:valAx>
        <c:axId val="5269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изменения средней суммы отрицательного баланса в 2014-2015 гг.</a:t>
            </a:r>
          </a:p>
        </c:rich>
      </c:tx>
      <c:layout>
        <c:manualLayout>
          <c:xMode val="edge"/>
          <c:yMode val="edge"/>
          <c:x val="0.12384910156920828"/>
          <c:y val="1.6676662815933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Лист1!$A$29</c:f>
              <c:strCache>
                <c:ptCount val="1"/>
                <c:pt idx="0">
                  <c:v>средн отр баланс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Лист1!$B$29:$Y$29</c:f>
              <c:numCache>
                <c:formatCode>General</c:formatCode>
                <c:ptCount val="24"/>
                <c:pt idx="0">
                  <c:v>11111.8</c:v>
                </c:pt>
                <c:pt idx="1">
                  <c:v>13281.57</c:v>
                </c:pt>
                <c:pt idx="2">
                  <c:v>10870.11</c:v>
                </c:pt>
                <c:pt idx="3">
                  <c:v>13524.73</c:v>
                </c:pt>
                <c:pt idx="4">
                  <c:v>14859.96</c:v>
                </c:pt>
                <c:pt idx="5">
                  <c:v>3050.85</c:v>
                </c:pt>
                <c:pt idx="6">
                  <c:v>19138</c:v>
                </c:pt>
                <c:pt idx="7">
                  <c:v>31312.639999999999</c:v>
                </c:pt>
                <c:pt idx="8">
                  <c:v>30704.11</c:v>
                </c:pt>
                <c:pt idx="9">
                  <c:v>25487.5</c:v>
                </c:pt>
                <c:pt idx="10">
                  <c:v>29858.13</c:v>
                </c:pt>
                <c:pt idx="11">
                  <c:v>27377.13</c:v>
                </c:pt>
                <c:pt idx="12">
                  <c:v>21156.23</c:v>
                </c:pt>
                <c:pt idx="13">
                  <c:v>26011.41</c:v>
                </c:pt>
                <c:pt idx="14">
                  <c:v>17526.240000000002</c:v>
                </c:pt>
                <c:pt idx="15">
                  <c:v>19263.96</c:v>
                </c:pt>
                <c:pt idx="16">
                  <c:v>18652.13</c:v>
                </c:pt>
                <c:pt idx="17">
                  <c:v>20270.23</c:v>
                </c:pt>
                <c:pt idx="18">
                  <c:v>25889.57</c:v>
                </c:pt>
                <c:pt idx="19">
                  <c:v>22040.87</c:v>
                </c:pt>
                <c:pt idx="20">
                  <c:v>19388.75</c:v>
                </c:pt>
                <c:pt idx="21">
                  <c:v>18749.07</c:v>
                </c:pt>
                <c:pt idx="22">
                  <c:v>20737.060000000001</c:v>
                </c:pt>
                <c:pt idx="23">
                  <c:v>19230.84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962696"/>
        <c:axId val="526963480"/>
      </c:lineChart>
      <c:catAx>
        <c:axId val="526962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3480"/>
        <c:crosses val="autoZero"/>
        <c:auto val="1"/>
        <c:lblAlgn val="ctr"/>
        <c:lblOffset val="100"/>
        <c:noMultiLvlLbl val="0"/>
      </c:catAx>
      <c:valAx>
        <c:axId val="52696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Количество дней лечения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692038495188101E-2"/>
          <c:y val="0.30076443569553807"/>
          <c:w val="0.86486351706036746"/>
          <c:h val="0.614984324876057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сравнение!$A$43</c:f>
              <c:strCache>
                <c:ptCount val="1"/>
                <c:pt idx="0">
                  <c:v>1 отделение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сравнение!$B$42:$C$42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сравнение!$B$43:$C$43</c:f>
              <c:numCache>
                <c:formatCode>General</c:formatCode>
                <c:ptCount val="2"/>
                <c:pt idx="0">
                  <c:v>13856</c:v>
                </c:pt>
                <c:pt idx="1">
                  <c:v>11827</c:v>
                </c:pt>
              </c:numCache>
            </c:numRef>
          </c:val>
        </c:ser>
        <c:ser>
          <c:idx val="1"/>
          <c:order val="1"/>
          <c:tx>
            <c:strRef>
              <c:f>сравнение!$A$44</c:f>
              <c:strCache>
                <c:ptCount val="1"/>
                <c:pt idx="0">
                  <c:v>2 отделение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сравнение!$B$42:$C$42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сравнение!$B$44:$C$44</c:f>
              <c:numCache>
                <c:formatCode>General</c:formatCode>
                <c:ptCount val="2"/>
                <c:pt idx="0">
                  <c:v>14457</c:v>
                </c:pt>
                <c:pt idx="1">
                  <c:v>12628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6965832"/>
        <c:axId val="526964264"/>
        <c:axId val="0"/>
      </c:bar3DChart>
      <c:catAx>
        <c:axId val="52696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4264"/>
        <c:crosses val="autoZero"/>
        <c:auto val="1"/>
        <c:lblAlgn val="ctr"/>
        <c:lblOffset val="100"/>
        <c:noMultiLvlLbl val="0"/>
      </c:catAx>
      <c:valAx>
        <c:axId val="52696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структура дохода 2014 - 2015 </a:t>
            </a:r>
            <a:r>
              <a:rPr lang="ru-RU" b="1" dirty="0" err="1"/>
              <a:t>гг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сравнение!$A$30</c:f>
              <c:strCache>
                <c:ptCount val="1"/>
                <c:pt idx="0">
                  <c:v>1 отделение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сравнение!$B$28:$K$29</c:f>
              <c:multiLvlStrCache>
                <c:ptCount val="10"/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2014 год</c:v>
                  </c:pt>
                  <c:pt idx="3">
                    <c:v>2015 год</c:v>
                  </c:pt>
                  <c:pt idx="4">
                    <c:v>2014 год</c:v>
                  </c:pt>
                  <c:pt idx="5">
                    <c:v>2015 год</c:v>
                  </c:pt>
                  <c:pt idx="6">
                    <c:v>2014 год</c:v>
                  </c:pt>
                  <c:pt idx="7">
                    <c:v>2015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ОМС</c:v>
                  </c:pt>
                  <c:pt idx="2">
                    <c:v>СМП</c:v>
                  </c:pt>
                  <c:pt idx="4">
                    <c:v>ВМП</c:v>
                  </c:pt>
                  <c:pt idx="6">
                    <c:v>ПМУ</c:v>
                  </c:pt>
                  <c:pt idx="8">
                    <c:v>Прочее</c:v>
                  </c:pt>
                </c:lvl>
              </c:multiLvlStrCache>
            </c:multiLvlStrRef>
          </c:cat>
          <c:val>
            <c:numRef>
              <c:f>сравнение!$B$30:$K$30</c:f>
              <c:numCache>
                <c:formatCode>General</c:formatCode>
                <c:ptCount val="10"/>
                <c:pt idx="0">
                  <c:v>16295465</c:v>
                </c:pt>
                <c:pt idx="1">
                  <c:v>22233462</c:v>
                </c:pt>
                <c:pt idx="2">
                  <c:v>22163656</c:v>
                </c:pt>
                <c:pt idx="4">
                  <c:v>10661200</c:v>
                </c:pt>
                <c:pt idx="5">
                  <c:v>28013157</c:v>
                </c:pt>
                <c:pt idx="6">
                  <c:v>3225420</c:v>
                </c:pt>
                <c:pt idx="7">
                  <c:v>6134961</c:v>
                </c:pt>
                <c:pt idx="8">
                  <c:v>115</c:v>
                </c:pt>
                <c:pt idx="9">
                  <c:v>88862</c:v>
                </c:pt>
              </c:numCache>
            </c:numRef>
          </c:val>
        </c:ser>
        <c:ser>
          <c:idx val="1"/>
          <c:order val="1"/>
          <c:tx>
            <c:strRef>
              <c:f>сравнение!$A$31</c:f>
              <c:strCache>
                <c:ptCount val="1"/>
                <c:pt idx="0">
                  <c:v>2 отделение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сравнение!$B$28:$K$29</c:f>
              <c:multiLvlStrCache>
                <c:ptCount val="10"/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2014 год</c:v>
                  </c:pt>
                  <c:pt idx="3">
                    <c:v>2015 год</c:v>
                  </c:pt>
                  <c:pt idx="4">
                    <c:v>2014 год</c:v>
                  </c:pt>
                  <c:pt idx="5">
                    <c:v>2015 год</c:v>
                  </c:pt>
                  <c:pt idx="6">
                    <c:v>2014 год</c:v>
                  </c:pt>
                  <c:pt idx="7">
                    <c:v>2015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ОМС</c:v>
                  </c:pt>
                  <c:pt idx="2">
                    <c:v>СМП</c:v>
                  </c:pt>
                  <c:pt idx="4">
                    <c:v>ВМП</c:v>
                  </c:pt>
                  <c:pt idx="6">
                    <c:v>ПМУ</c:v>
                  </c:pt>
                  <c:pt idx="8">
                    <c:v>Прочее</c:v>
                  </c:pt>
                </c:lvl>
              </c:multiLvlStrCache>
            </c:multiLvlStrRef>
          </c:cat>
          <c:val>
            <c:numRef>
              <c:f>сравнение!$B$31:$K$31</c:f>
              <c:numCache>
                <c:formatCode>General</c:formatCode>
                <c:ptCount val="10"/>
                <c:pt idx="0">
                  <c:v>18617135</c:v>
                </c:pt>
                <c:pt idx="1">
                  <c:v>28810066</c:v>
                </c:pt>
                <c:pt idx="2">
                  <c:v>22048556</c:v>
                </c:pt>
                <c:pt idx="4">
                  <c:v>9270000</c:v>
                </c:pt>
                <c:pt idx="5">
                  <c:v>33579499</c:v>
                </c:pt>
                <c:pt idx="6">
                  <c:v>1432676</c:v>
                </c:pt>
                <c:pt idx="7">
                  <c:v>5594145</c:v>
                </c:pt>
                <c:pt idx="8">
                  <c:v>16153</c:v>
                </c:pt>
                <c:pt idx="9">
                  <c:v>117092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6954856"/>
        <c:axId val="526953680"/>
        <c:axId val="0"/>
      </c:bar3DChart>
      <c:catAx>
        <c:axId val="5269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3680"/>
        <c:crosses val="autoZero"/>
        <c:auto val="1"/>
        <c:lblAlgn val="ctr"/>
        <c:lblOffset val="100"/>
        <c:noMultiLvlLbl val="0"/>
      </c:catAx>
      <c:valAx>
        <c:axId val="52695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Структура расходов 2014 - 2015 </a:t>
            </a:r>
            <a:r>
              <a:rPr lang="ru-RU" b="1" dirty="0" err="1"/>
              <a:t>гг</a:t>
            </a:r>
            <a:endParaRPr lang="ru-RU" b="1" dirty="0"/>
          </a:p>
        </c:rich>
      </c:tx>
      <c:layout>
        <c:manualLayout>
          <c:xMode val="edge"/>
          <c:yMode val="edge"/>
          <c:x val="0.31223606061650883"/>
          <c:y val="2.7777711428593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сравнение!$A$36</c:f>
              <c:strCache>
                <c:ptCount val="1"/>
                <c:pt idx="0">
                  <c:v>1 отделение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сравнение!$B$34:$M$35</c:f>
              <c:multiLvlStrCache>
                <c:ptCount val="12"/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2014 год</c:v>
                  </c:pt>
                  <c:pt idx="3">
                    <c:v>2015 год</c:v>
                  </c:pt>
                  <c:pt idx="4">
                    <c:v>2014 год</c:v>
                  </c:pt>
                  <c:pt idx="5">
                    <c:v>2015 год</c:v>
                  </c:pt>
                  <c:pt idx="6">
                    <c:v>2014 год</c:v>
                  </c:pt>
                  <c:pt idx="7">
                    <c:v>2015 год</c:v>
                  </c:pt>
                  <c:pt idx="8">
                    <c:v>2014 год</c:v>
                  </c:pt>
                  <c:pt idx="9">
                    <c:v>2015 год</c:v>
                  </c:pt>
                  <c:pt idx="10">
                    <c:v>2014 год</c:v>
                  </c:pt>
                  <c:pt idx="11">
                    <c:v>2015 год</c:v>
                  </c:pt>
                </c:lvl>
                <c:lvl>
                  <c:pt idx="0">
                    <c:v>отделение</c:v>
                  </c:pt>
                  <c:pt idx="2">
                    <c:v>реанимация</c:v>
                  </c:pt>
                  <c:pt idx="4">
                    <c:v>ЛДУ</c:v>
                  </c:pt>
                  <c:pt idx="6">
                    <c:v>операции</c:v>
                  </c:pt>
                  <c:pt idx="8">
                    <c:v>наркоз</c:v>
                  </c:pt>
                  <c:pt idx="10">
                    <c:v>медикаменты</c:v>
                  </c:pt>
                </c:lvl>
              </c:multiLvlStrCache>
            </c:multiLvlStrRef>
          </c:cat>
          <c:val>
            <c:numRef>
              <c:f>сравнение!$B$36:$M$36</c:f>
              <c:numCache>
                <c:formatCode>General</c:formatCode>
                <c:ptCount val="12"/>
                <c:pt idx="0">
                  <c:v>17442359</c:v>
                </c:pt>
                <c:pt idx="1">
                  <c:v>18061761</c:v>
                </c:pt>
                <c:pt idx="2">
                  <c:v>425144</c:v>
                </c:pt>
                <c:pt idx="3">
                  <c:v>813655</c:v>
                </c:pt>
                <c:pt idx="4">
                  <c:v>5714210</c:v>
                </c:pt>
                <c:pt idx="5">
                  <c:v>6991886</c:v>
                </c:pt>
                <c:pt idx="6">
                  <c:v>5541599</c:v>
                </c:pt>
                <c:pt idx="7">
                  <c:v>9714708</c:v>
                </c:pt>
                <c:pt idx="8">
                  <c:v>279604</c:v>
                </c:pt>
                <c:pt idx="9">
                  <c:v>4845007</c:v>
                </c:pt>
                <c:pt idx="10">
                  <c:v>2473555</c:v>
                </c:pt>
                <c:pt idx="11">
                  <c:v>3474014</c:v>
                </c:pt>
              </c:numCache>
            </c:numRef>
          </c:val>
        </c:ser>
        <c:ser>
          <c:idx val="1"/>
          <c:order val="1"/>
          <c:tx>
            <c:strRef>
              <c:f>сравнение!$A$37</c:f>
              <c:strCache>
                <c:ptCount val="1"/>
                <c:pt idx="0">
                  <c:v>2 отделение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сравнение!$B$34:$M$35</c:f>
              <c:multiLvlStrCache>
                <c:ptCount val="12"/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2014 год</c:v>
                  </c:pt>
                  <c:pt idx="3">
                    <c:v>2015 год</c:v>
                  </c:pt>
                  <c:pt idx="4">
                    <c:v>2014 год</c:v>
                  </c:pt>
                  <c:pt idx="5">
                    <c:v>2015 год</c:v>
                  </c:pt>
                  <c:pt idx="6">
                    <c:v>2014 год</c:v>
                  </c:pt>
                  <c:pt idx="7">
                    <c:v>2015 год</c:v>
                  </c:pt>
                  <c:pt idx="8">
                    <c:v>2014 год</c:v>
                  </c:pt>
                  <c:pt idx="9">
                    <c:v>2015 год</c:v>
                  </c:pt>
                  <c:pt idx="10">
                    <c:v>2014 год</c:v>
                  </c:pt>
                  <c:pt idx="11">
                    <c:v>2015 год</c:v>
                  </c:pt>
                </c:lvl>
                <c:lvl>
                  <c:pt idx="0">
                    <c:v>отделение</c:v>
                  </c:pt>
                  <c:pt idx="2">
                    <c:v>реанимация</c:v>
                  </c:pt>
                  <c:pt idx="4">
                    <c:v>ЛДУ</c:v>
                  </c:pt>
                  <c:pt idx="6">
                    <c:v>операции</c:v>
                  </c:pt>
                  <c:pt idx="8">
                    <c:v>наркоз</c:v>
                  </c:pt>
                  <c:pt idx="10">
                    <c:v>медикаменты</c:v>
                  </c:pt>
                </c:lvl>
              </c:multiLvlStrCache>
            </c:multiLvlStrRef>
          </c:cat>
          <c:val>
            <c:numRef>
              <c:f>сравнение!$B$37:$M$37</c:f>
              <c:numCache>
                <c:formatCode>General</c:formatCode>
                <c:ptCount val="12"/>
                <c:pt idx="0">
                  <c:v>12811140</c:v>
                </c:pt>
                <c:pt idx="1">
                  <c:v>13535013</c:v>
                </c:pt>
                <c:pt idx="2">
                  <c:v>722289</c:v>
                </c:pt>
                <c:pt idx="3">
                  <c:v>1462151</c:v>
                </c:pt>
                <c:pt idx="4">
                  <c:v>5888774</c:v>
                </c:pt>
                <c:pt idx="5">
                  <c:v>7945676</c:v>
                </c:pt>
                <c:pt idx="6">
                  <c:v>5132272</c:v>
                </c:pt>
                <c:pt idx="7">
                  <c:v>10300109</c:v>
                </c:pt>
                <c:pt idx="8">
                  <c:v>3063557</c:v>
                </c:pt>
                <c:pt idx="9">
                  <c:v>6696160</c:v>
                </c:pt>
                <c:pt idx="10">
                  <c:v>2579123</c:v>
                </c:pt>
                <c:pt idx="11">
                  <c:v>6792799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6955640"/>
        <c:axId val="526957208"/>
        <c:axId val="0"/>
      </c:bar3DChart>
      <c:catAx>
        <c:axId val="52695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7208"/>
        <c:crosses val="autoZero"/>
        <c:auto val="1"/>
        <c:lblAlgn val="ctr"/>
        <c:lblOffset val="100"/>
        <c:noMultiLvlLbl val="0"/>
      </c:catAx>
      <c:valAx>
        <c:axId val="52695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5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F6A3E9-15EB-48F3-9877-746E1CBB8FFA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9830C-F777-4ECF-908F-23F47A750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33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024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048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072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096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51203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443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684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924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2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0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0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77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34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6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5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9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2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1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0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4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4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6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9F4B4-A06B-4DC4-B557-9759141FC1D4}" type="datetimeFigureOut">
              <a:rPr lang="ru-RU" smtClean="0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CA23-8846-4368-B5EF-61A5C7424B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E1F05-3B3C-4C09-A500-AC5F5D399345}" type="datetimeFigureOut">
              <a:rPr lang="ru-RU" smtClean="0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56B5-71EA-449C-A276-07D68C249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0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701601" y="5372809"/>
            <a:ext cx="41471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75286"/>
      </p:ext>
    </p:extLst>
  </p:cSld>
  <p:clrMapOvr>
    <a:masterClrMapping/>
  </p:clrMapOvr>
  <p:transition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DBB4C-11CB-4CBD-9EB0-68CBF41E55C9}" type="datetimeFigureOut">
              <a:rPr lang="ru-RU" smtClean="0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12366-3E17-4A45-B799-48F8414EC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76010-DCA5-4C65-BEF8-3F04A33EDD0F}" type="datetimeFigureOut">
              <a:rPr lang="ru-RU" smtClean="0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85C8A-F277-4EF5-9510-C48143E7D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B5871-D4A0-4A51-8A64-FB62612AD7A1}" type="datetimeFigureOut">
              <a:rPr lang="ru-RU" smtClean="0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CAFB-F307-4922-BC63-27127092F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627A-04E3-4101-B757-BEADFE32EF8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32" r:id="rId12"/>
  </p:sldLayoutIdLst>
  <p:transition advClick="0" advTm="7000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07904" y="692696"/>
            <a:ext cx="1872208" cy="104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E39A6F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PT Magistral" pitchFamily="2" charset="0"/>
              </a:rPr>
              <a:t>qMS</a:t>
            </a:r>
            <a:endParaRPr lang="ru-RU" sz="60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rgbClr val="E39A6F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atin typeface="PT Magistral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Подходы к оценке экономической эффективности деятельности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медицинской организации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 помощью комплексной медицинской информационной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системы.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Пример реализации.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1905000" cy="1905000"/>
          </a:xfrm>
          <a:prstGeom prst="rect">
            <a:avLst/>
          </a:prstGeom>
        </p:spPr>
      </p:pic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143" y="548680"/>
            <a:ext cx="3024333" cy="1008112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397200"/>
              </p:ext>
            </p:extLst>
          </p:nvPr>
        </p:nvGraphicFramePr>
        <p:xfrm>
          <a:off x="179512" y="260648"/>
          <a:ext cx="86409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433764"/>
              </p:ext>
            </p:extLst>
          </p:nvPr>
        </p:nvGraphicFramePr>
        <p:xfrm>
          <a:off x="179512" y="3501008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5136904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073329"/>
              </p:ext>
            </p:extLst>
          </p:nvPr>
        </p:nvGraphicFramePr>
        <p:xfrm>
          <a:off x="467545" y="332657"/>
          <a:ext cx="85038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942487"/>
              </p:ext>
            </p:extLst>
          </p:nvPr>
        </p:nvGraphicFramePr>
        <p:xfrm>
          <a:off x="498025" y="3150748"/>
          <a:ext cx="8064895" cy="304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406952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1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Сравнительный анализ деятельности отделений одного профиля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015111"/>
              </p:ext>
            </p:extLst>
          </p:nvPr>
        </p:nvGraphicFramePr>
        <p:xfrm>
          <a:off x="107504" y="1265859"/>
          <a:ext cx="3456384" cy="237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874071"/>
              </p:ext>
            </p:extLst>
          </p:nvPr>
        </p:nvGraphicFramePr>
        <p:xfrm>
          <a:off x="3707904" y="1265859"/>
          <a:ext cx="5263480" cy="28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387119"/>
              </p:ext>
            </p:extLst>
          </p:nvPr>
        </p:nvGraphicFramePr>
        <p:xfrm>
          <a:off x="251520" y="3861048"/>
          <a:ext cx="69847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15873723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1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Сравнительный анализ деятельности отделений одного профиля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453541"/>
              </p:ext>
            </p:extLst>
          </p:nvPr>
        </p:nvGraphicFramePr>
        <p:xfrm>
          <a:off x="539552" y="1484784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8692792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Задача: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Распределение дохода по центрам затрат пропорционально вкладу в лечебно-диагностический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процесс.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88969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Распределенный доход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9581" r="18764" b="4543"/>
          <a:stretch/>
        </p:blipFill>
        <p:spPr>
          <a:xfrm>
            <a:off x="218174" y="2060848"/>
            <a:ext cx="8622906" cy="381871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817"/>
            <a:ext cx="9144000" cy="31487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1417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4998" y="332656"/>
            <a:ext cx="2198810" cy="1005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Сумма затрат по себестоимости </a:t>
            </a:r>
          </a:p>
          <a:p>
            <a:pPr algn="ctr"/>
            <a:r>
              <a:rPr lang="ru-RU" sz="1800" b="1" dirty="0" smtClean="0"/>
              <a:t>Отделение 1</a:t>
            </a:r>
            <a:endParaRPr lang="ru-RU" sz="1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4460" y="5258725"/>
            <a:ext cx="1665652" cy="952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Доход Отделения 2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124" y="5258725"/>
            <a:ext cx="2361690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Доход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Отделения 1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998" y="1954824"/>
            <a:ext cx="8148932" cy="968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Затраты по себестоимости 100%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124" y="3709806"/>
            <a:ext cx="8215808" cy="9367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Доход 100%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4444" y="318984"/>
            <a:ext cx="1684404" cy="1005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Сумма затрат по себестоимости </a:t>
            </a:r>
          </a:p>
          <a:p>
            <a:pPr algn="ctr"/>
            <a:r>
              <a:rPr lang="ru-RU" b="1" dirty="0"/>
              <a:t>Отделение 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73408" y="352734"/>
            <a:ext cx="2203048" cy="985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Сумма затрат по себестоимости </a:t>
            </a:r>
          </a:p>
          <a:p>
            <a:pPr algn="ctr"/>
            <a:r>
              <a:rPr lang="ru-RU" sz="1800" b="1" dirty="0" smtClean="0"/>
              <a:t>Отделение 3</a:t>
            </a:r>
            <a:endParaRPr lang="ru-RU" sz="1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73408" y="5258725"/>
            <a:ext cx="2320522" cy="8535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Доход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Отделения 3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2990090" y="551770"/>
            <a:ext cx="648072" cy="6399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5690690" y="551770"/>
            <a:ext cx="673720" cy="6732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 18"/>
          <p:cNvSpPr/>
          <p:nvPr/>
        </p:nvSpPr>
        <p:spPr>
          <a:xfrm>
            <a:off x="3959932" y="1504720"/>
            <a:ext cx="936104" cy="41671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492375" y="4702145"/>
            <a:ext cx="504056" cy="5335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390008" y="4685873"/>
            <a:ext cx="504056" cy="5335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224758" y="4706456"/>
            <a:ext cx="504056" cy="4943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84444" y="2552008"/>
            <a:ext cx="11913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/>
              <a:t> </a:t>
            </a:r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∝</a:t>
            </a:r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605861895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Доход распределяется на всех участников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пропорционально вкладу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Солидарная ответственность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Сравнение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распределенного дохода с фактическими затратами;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оптимизации затрат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7056784" cy="1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6406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83768" y="625155"/>
            <a:ext cx="6552728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СПАСИБО </a:t>
            </a:r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ЗА ВНИМАНИЕ!</a:t>
            </a:r>
          </a:p>
          <a:p>
            <a:pPr>
              <a:lnSpc>
                <a:spcPct val="80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СП.АРМ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Санкт-Петербург,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ул. Гаккелевская д. 21А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+7 (812)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9445417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www.sparm.com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logo-stripes.png"/>
          <p:cNvPicPr>
            <a:picLocks noChangeAspect="1"/>
          </p:cNvPicPr>
          <p:nvPr/>
        </p:nvPicPr>
        <p:blipFill>
          <a:blip r:embed="rId3" cstate="print"/>
          <a:srcRect l="7153"/>
          <a:stretch>
            <a:fillRect/>
          </a:stretch>
        </p:blipFill>
        <p:spPr>
          <a:xfrm>
            <a:off x="153511" y="0"/>
            <a:ext cx="2330257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503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Задача: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сравнение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дохода с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затратами на лечение.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048" y="88444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Финансовая карточка госпитализации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21225"/>
          <a:stretch/>
        </p:blipFill>
        <p:spPr>
          <a:xfrm>
            <a:off x="147464" y="1363809"/>
            <a:ext cx="8823919" cy="47294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4" y="2142928"/>
            <a:ext cx="8889032" cy="358490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82303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25571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Доход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сумма средств по всем источникам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финансирования,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выставленная 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оплате.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Стоимость лечения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состав госпитализации, стоимость всех услуг, оказанных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пациенту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Баланс = Доход – Стоимость лечения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15611"/>
            <a:ext cx="6264696" cy="23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1496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52251"/>
            <a:ext cx="843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Себестоимость услуг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-583" b="15888"/>
          <a:stretch/>
        </p:blipFill>
        <p:spPr>
          <a:xfrm>
            <a:off x="251520" y="1412776"/>
            <a:ext cx="8655883" cy="39710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8935888" cy="21162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58446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Для определения дохода: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ОМС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– формирование реестров ОМС.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ВМП – стоимость законченного случая по виду и профилю.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ДМС – формирование реестров для страховых компаний.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Наличный расчет – факт оплаты услуг в МИС.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ФСС – факт предоставления родового сертификата в МО.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…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Для определения состава </a:t>
            </a:r>
            <a:r>
              <a:rPr lang="ru-RU" sz="3000" b="1" dirty="0" smtClean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госпитализации: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чет всех выполненных назначений.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Учет прихода и расхода медикаментов на центральных складах и в отделениях.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Персонифицированное списание на случай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363362574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20725" r="15588" b="2457"/>
          <a:stretch/>
        </p:blipFill>
        <p:spPr>
          <a:xfrm>
            <a:off x="323528" y="1268760"/>
            <a:ext cx="8566788" cy="460362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Отчет по законченным случаям лечения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618"/>
            <a:ext cx="9144000" cy="257676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2546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0648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Отчет по подразделениям</a:t>
            </a:r>
            <a:r>
              <a:rPr lang="ru-RU" sz="3200" b="1" dirty="0" smtClean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Список пролеченных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пациентов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Доход с разделением на виды источников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финансирования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Расход 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разделением на группы затрат: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Пребывание в стационаре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Оперативное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лечение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Лечебно-диагностические услуги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Затраты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медикаменты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Общий доход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Общий расход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Баланс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Все случаи с отрицательным балансом – предмет 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3609817044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55568"/>
            <a:ext cx="82089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Основные причины отрицательного баланса по случаю лечения</a:t>
            </a:r>
            <a:r>
              <a:rPr lang="ru-RU" sz="3200" b="1" dirty="0" smtClean="0">
                <a:solidFill>
                  <a:srgbClr val="C00000"/>
                </a:solidFill>
                <a:latin typeface="PT Magistral" pitchFamily="2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Объективные причины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Тяжесть состояния пациента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Полиморбидные состояния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Недостаточный тариф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ОМС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Дефекты качества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медицинской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помощи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збыточное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назначение лечебно-диагностических мероприятий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Дефекты оперативного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лечения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Неадекватная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тактика лечения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PT Magistral" pitchFamily="2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70" y="1340768"/>
            <a:ext cx="3377952" cy="25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48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90886"/>
              </p:ext>
            </p:extLst>
          </p:nvPr>
        </p:nvGraphicFramePr>
        <p:xfrm>
          <a:off x="508750" y="3140968"/>
          <a:ext cx="8490346" cy="343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271427"/>
              </p:ext>
            </p:extLst>
          </p:nvPr>
        </p:nvGraphicFramePr>
        <p:xfrm>
          <a:off x="508750" y="22240"/>
          <a:ext cx="8239714" cy="304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0358592"/>
      </p:ext>
    </p:extLst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20792</TotalTime>
  <Words>409</Words>
  <Application>Microsoft Office PowerPoint</Application>
  <PresentationFormat>Экран (4:3)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Times New Roman</vt:lpstr>
      <vt:lpstr>PT Magistral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sparm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информационная система</dc:title>
  <dc:creator>anna</dc:creator>
  <cp:lastModifiedBy>Елена Донцова</cp:lastModifiedBy>
  <cp:revision>1064</cp:revision>
  <cp:lastPrinted>2013-10-03T09:25:50Z</cp:lastPrinted>
  <dcterms:created xsi:type="dcterms:W3CDTF">2008-12-01T09:17:54Z</dcterms:created>
  <dcterms:modified xsi:type="dcterms:W3CDTF">2016-03-18T13:36:16Z</dcterms:modified>
</cp:coreProperties>
</file>