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24"/>
  </p:notesMasterIdLst>
  <p:sldIdLst>
    <p:sldId id="256" r:id="rId2"/>
    <p:sldId id="281" r:id="rId3"/>
    <p:sldId id="263" r:id="rId4"/>
    <p:sldId id="261" r:id="rId5"/>
    <p:sldId id="270" r:id="rId6"/>
    <p:sldId id="268" r:id="rId7"/>
    <p:sldId id="271" r:id="rId8"/>
    <p:sldId id="272" r:id="rId9"/>
    <p:sldId id="260" r:id="rId10"/>
    <p:sldId id="278" r:id="rId11"/>
    <p:sldId id="285" r:id="rId12"/>
    <p:sldId id="284" r:id="rId13"/>
    <p:sldId id="287" r:id="rId14"/>
    <p:sldId id="275" r:id="rId15"/>
    <p:sldId id="283" r:id="rId16"/>
    <p:sldId id="282" r:id="rId17"/>
    <p:sldId id="266" r:id="rId18"/>
    <p:sldId id="288" r:id="rId19"/>
    <p:sldId id="289" r:id="rId20"/>
    <p:sldId id="273" r:id="rId21"/>
    <p:sldId id="257" r:id="rId22"/>
    <p:sldId id="290" r:id="rId23"/>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890" autoAdjust="0"/>
    <p:restoredTop sz="56257" autoAdjust="0"/>
  </p:normalViewPr>
  <p:slideViewPr>
    <p:cSldViewPr snapToGrid="0">
      <p:cViewPr varScale="1">
        <p:scale>
          <a:sx n="63" d="100"/>
          <a:sy n="63" d="100"/>
        </p:scale>
        <p:origin x="2376" y="66"/>
      </p:cViewPr>
      <p:guideLst/>
    </p:cSldViewPr>
  </p:slideViewPr>
  <p:outlineViewPr>
    <p:cViewPr>
      <p:scale>
        <a:sx n="33" d="100"/>
        <a:sy n="33" d="100"/>
      </p:scale>
      <p:origin x="0" y="-576"/>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85" d="100"/>
          <a:sy n="85" d="100"/>
        </p:scale>
        <p:origin x="3168" y="10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9168223-90FE-43C8-99E9-DAD400192CB3}" type="datetimeFigureOut">
              <a:rPr lang="ru-RU" smtClean="0"/>
              <a:t>22.03.2016</a:t>
            </a:fld>
            <a:endParaRPr lang="ru-RU"/>
          </a:p>
        </p:txBody>
      </p:sp>
      <p:sp>
        <p:nvSpPr>
          <p:cNvPr id="4" name="Образ слайда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CD3DA8B-CA8C-4D42-A2FB-0942DAB92363}" type="slidenum">
              <a:rPr lang="ru-RU" smtClean="0"/>
              <a:t>‹#›</a:t>
            </a:fld>
            <a:endParaRPr lang="ru-RU"/>
          </a:p>
        </p:txBody>
      </p:sp>
    </p:spTree>
    <p:extLst>
      <p:ext uri="{BB962C8B-B14F-4D97-AF65-F5344CB8AC3E}">
        <p14:creationId xmlns:p14="http://schemas.microsoft.com/office/powerpoint/2010/main" val="427278898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1CD3DA8B-CA8C-4D42-A2FB-0942DAB92363}" type="slidenum">
              <a:rPr lang="ru-RU" smtClean="0"/>
              <a:t>1</a:t>
            </a:fld>
            <a:endParaRPr lang="ru-RU"/>
          </a:p>
        </p:txBody>
      </p:sp>
    </p:spTree>
    <p:extLst>
      <p:ext uri="{BB962C8B-B14F-4D97-AF65-F5344CB8AC3E}">
        <p14:creationId xmlns:p14="http://schemas.microsoft.com/office/powerpoint/2010/main" val="381398919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ru-RU" dirty="0" smtClean="0"/>
              <a:t>Чтобы</a:t>
            </a:r>
            <a:r>
              <a:rPr lang="ru-RU" baseline="0" dirty="0" smtClean="0"/>
              <a:t> ответить на этот вопрос, надо вначале уточнить, а что такое медицинская организация. Закон дает четкое определение: если организация получила лицензию на медицинскую деятельность, то она с этого момента становится медицинской. А если лицензии нет – то как-бы организация не называлась, к числу МО она не относится. В связи с этим возникает вопрос – а сколько медицинских организаций в России?</a:t>
            </a:r>
            <a:endParaRPr lang="ru-RU" dirty="0"/>
          </a:p>
        </p:txBody>
      </p:sp>
      <p:sp>
        <p:nvSpPr>
          <p:cNvPr id="4" name="Номер слайда 3"/>
          <p:cNvSpPr>
            <a:spLocks noGrp="1"/>
          </p:cNvSpPr>
          <p:nvPr>
            <p:ph type="sldNum" sz="quarter" idx="10"/>
          </p:nvPr>
        </p:nvSpPr>
        <p:spPr/>
        <p:txBody>
          <a:bodyPr/>
          <a:lstStyle/>
          <a:p>
            <a:fld id="{1CD3DA8B-CA8C-4D42-A2FB-0942DAB92363}" type="slidenum">
              <a:rPr lang="ru-RU" smtClean="0"/>
              <a:t>10</a:t>
            </a:fld>
            <a:endParaRPr lang="ru-RU"/>
          </a:p>
        </p:txBody>
      </p:sp>
    </p:spTree>
    <p:extLst>
      <p:ext uri="{BB962C8B-B14F-4D97-AF65-F5344CB8AC3E}">
        <p14:creationId xmlns:p14="http://schemas.microsoft.com/office/powerpoint/2010/main" val="323605361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ru-RU" dirty="0" smtClean="0"/>
              <a:t>Конечно, ответы</a:t>
            </a:r>
            <a:r>
              <a:rPr lang="ru-RU" baseline="0" dirty="0" smtClean="0"/>
              <a:t> на подобные вопросы надо искать в прежде всего в Росстате. Более 5 тыс. больничных организаций и около 17 тысяч врачебных амбулаторно-поликлинических. Можно ли сложить эти два числа – не знаю, статистика – дело тонкое, а правила отнесения медицинских организаций к тому или иному виду меняются часто, да еще с учетом многопрофильных медицинских объединений. Но в любом случае, где-то около 20 тыс.</a:t>
            </a:r>
            <a:endParaRPr lang="ru-RU" dirty="0"/>
          </a:p>
        </p:txBody>
      </p:sp>
      <p:sp>
        <p:nvSpPr>
          <p:cNvPr id="4" name="Номер слайда 3"/>
          <p:cNvSpPr>
            <a:spLocks noGrp="1"/>
          </p:cNvSpPr>
          <p:nvPr>
            <p:ph type="sldNum" sz="quarter" idx="10"/>
          </p:nvPr>
        </p:nvSpPr>
        <p:spPr/>
        <p:txBody>
          <a:bodyPr/>
          <a:lstStyle/>
          <a:p>
            <a:fld id="{1CD3DA8B-CA8C-4D42-A2FB-0942DAB92363}" type="slidenum">
              <a:rPr lang="ru-RU" smtClean="0"/>
              <a:t>11</a:t>
            </a:fld>
            <a:endParaRPr lang="ru-RU"/>
          </a:p>
        </p:txBody>
      </p:sp>
    </p:spTree>
    <p:extLst>
      <p:ext uri="{BB962C8B-B14F-4D97-AF65-F5344CB8AC3E}">
        <p14:creationId xmlns:p14="http://schemas.microsoft.com/office/powerpoint/2010/main" val="204807914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ru-RU" dirty="0" smtClean="0"/>
              <a:t>Если в основе отнесения</a:t>
            </a:r>
            <a:r>
              <a:rPr lang="ru-RU" baseline="0" dirty="0" smtClean="0"/>
              <a:t> к числу медицинских организаций лежит лицензия, то есть смысл вернуться к открытым данным и обратить внимание на реестр лицензий, который ведется Росздравнадзором. В этом реестре имеются сведения обо всех организациях, получивших лицензии на медицинскую деятельность. Обратите внимание, что в этом реестре есть точный идентификатор юридического лица и ИП – ИНН. После получения этого реестра мною была проведена его обработка с целью получения реестра действующих МО России. Дело в том, что наличие в реестре не только действующих, но и аннулированных лицензий, не позволяет выявить действующие МО путем простейших запросов. Пришлось удалить записи обо всех лицензиях, если деятельность организации была полностью прекращена, или отдельные записи, если прекращалось действие конкретной лицензии. Пришлось также поиграть с датами, т.к. не было уверенности, что в реестре аккуратно регистрировались данные о прекращении действия лицензий.  В 2012 г. началась перерегистрация ранее выданных лицензий, и выданные до 2012 г., имевшие, как правило, 5-летний срок действия, к 2016 году должны были бы в большинстве быть отмечены как ликвидированные, но этого не произошло.  </a:t>
            </a:r>
            <a:endParaRPr lang="ru-RU" dirty="0"/>
          </a:p>
        </p:txBody>
      </p:sp>
      <p:sp>
        <p:nvSpPr>
          <p:cNvPr id="4" name="Номер слайда 3"/>
          <p:cNvSpPr>
            <a:spLocks noGrp="1"/>
          </p:cNvSpPr>
          <p:nvPr>
            <p:ph type="sldNum" sz="quarter" idx="10"/>
          </p:nvPr>
        </p:nvSpPr>
        <p:spPr/>
        <p:txBody>
          <a:bodyPr/>
          <a:lstStyle/>
          <a:p>
            <a:fld id="{1CD3DA8B-CA8C-4D42-A2FB-0942DAB92363}" type="slidenum">
              <a:rPr lang="ru-RU" smtClean="0"/>
              <a:t>12</a:t>
            </a:fld>
            <a:endParaRPr lang="ru-RU"/>
          </a:p>
        </p:txBody>
      </p:sp>
    </p:spTree>
    <p:extLst>
      <p:ext uri="{BB962C8B-B14F-4D97-AF65-F5344CB8AC3E}">
        <p14:creationId xmlns:p14="http://schemas.microsoft.com/office/powerpoint/2010/main" val="182892932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baseline="0" dirty="0" smtClean="0"/>
              <a:t>После чистки (пустые поля, явный мусор) и использования записей только о тех организациях, для которых последняя имевшаяся в разных полях  дата относилась к 2012 г. и к более поздним годам, взяв за основу ИНН (наименования и адреса многократно дублировались в разном написании) удалось сформировать таблицу организаций, содержащую более 120 тыс. записей, в том числе </a:t>
            </a:r>
            <a:r>
              <a:rPr lang="ru-RU" sz="1200" b="0" i="0" u="none" strike="noStrike" kern="1200" dirty="0" smtClean="0">
                <a:solidFill>
                  <a:schemeClr val="tx1"/>
                </a:solidFill>
                <a:effectLst/>
                <a:latin typeface="+mn-lt"/>
                <a:ea typeface="+mn-ea"/>
                <a:cs typeface="+mn-cs"/>
              </a:rPr>
              <a:t>67 453</a:t>
            </a:r>
            <a:r>
              <a:rPr lang="ru-RU" dirty="0" smtClean="0"/>
              <a:t> уникальные записи</a:t>
            </a:r>
            <a:r>
              <a:rPr lang="ru-RU" baseline="0" dirty="0" smtClean="0"/>
              <a:t> об организациях, имеющих, с высокой вероятностью, в настоящее время действующие лицензии на медицинскую деятельность.</a:t>
            </a:r>
          </a:p>
          <a:p>
            <a:pPr marL="0" marR="0" indent="0" algn="l" defTabSz="914400" rtl="0" eaLnBrk="1" fontAlgn="auto" latinLnBrk="0" hangingPunct="1">
              <a:lnSpc>
                <a:spcPct val="100000"/>
              </a:lnSpc>
              <a:spcBef>
                <a:spcPts val="0"/>
              </a:spcBef>
              <a:spcAft>
                <a:spcPts val="0"/>
              </a:spcAft>
              <a:buClrTx/>
              <a:buSzTx/>
              <a:buFontTx/>
              <a:buNone/>
              <a:tabLst/>
              <a:defRPr/>
            </a:pPr>
            <a:r>
              <a:rPr lang="ru-RU" baseline="0" dirty="0" smtClean="0"/>
              <a:t>К сожалению, при формирования реестра в Росздравнадзоре в поле «Форма» вводился произвольный текст, содержащий сведения и о форме собственности,, и о подведомственности, и о территориальном размещении – всего в этом поле было почти 400 уникальных значений. Поэтому представленная классификация МО носит приблизительный характер. </a:t>
            </a:r>
          </a:p>
          <a:p>
            <a:pPr marL="0" marR="0" indent="0" algn="l" defTabSz="914400" rtl="0" eaLnBrk="1" fontAlgn="auto" latinLnBrk="0" hangingPunct="1">
              <a:lnSpc>
                <a:spcPct val="100000"/>
              </a:lnSpc>
              <a:spcBef>
                <a:spcPts val="0"/>
              </a:spcBef>
              <a:spcAft>
                <a:spcPts val="0"/>
              </a:spcAft>
              <a:buClrTx/>
              <a:buSzTx/>
              <a:buFontTx/>
              <a:buNone/>
              <a:tabLst/>
              <a:defRPr/>
            </a:pPr>
            <a:r>
              <a:rPr lang="ru-RU" baseline="0" dirty="0" smtClean="0"/>
              <a:t>Конечно, число организаций не отражает объемов оказываемой медицинской помощи, на первом месте по объемам находятся государственные структуры, но все же столь большое число коммерческих структур заставляет задуматься.</a:t>
            </a:r>
          </a:p>
          <a:p>
            <a:r>
              <a:rPr lang="ru-RU" dirty="0" smtClean="0"/>
              <a:t>После дополнительной тщательной выверки полученную базу данных можно использовать в качестве справочника в региональных и федеральных МИС с ИНН в качестве идентификатора, в том числе и в интересах Медицинской палаты.</a:t>
            </a:r>
            <a:r>
              <a:rPr lang="ru-RU" baseline="0" dirty="0" smtClean="0"/>
              <a:t> Но возникает вопрос, кто будет отслеживать изменения, вносимые в реестр лицензий, корректировать ошибки в наименованиях и адресах организаций и выполнять другие действия по поддержанию справочника в актуальном состоянии. Конечно, выполнять эту работу на общественных началах просто невозможно. Да и не нужно. Можно и нужно использовать другой подход</a:t>
            </a:r>
            <a:endParaRPr lang="ru-RU" dirty="0"/>
          </a:p>
        </p:txBody>
      </p:sp>
      <p:sp>
        <p:nvSpPr>
          <p:cNvPr id="4" name="Номер слайда 3"/>
          <p:cNvSpPr>
            <a:spLocks noGrp="1"/>
          </p:cNvSpPr>
          <p:nvPr>
            <p:ph type="sldNum" sz="quarter" idx="10"/>
          </p:nvPr>
        </p:nvSpPr>
        <p:spPr/>
        <p:txBody>
          <a:bodyPr/>
          <a:lstStyle/>
          <a:p>
            <a:fld id="{1CD3DA8B-CA8C-4D42-A2FB-0942DAB92363}" type="slidenum">
              <a:rPr lang="ru-RU" smtClean="0"/>
              <a:t>13</a:t>
            </a:fld>
            <a:endParaRPr lang="ru-RU"/>
          </a:p>
        </p:txBody>
      </p:sp>
    </p:spTree>
    <p:extLst>
      <p:ext uri="{BB962C8B-B14F-4D97-AF65-F5344CB8AC3E}">
        <p14:creationId xmlns:p14="http://schemas.microsoft.com/office/powerpoint/2010/main" val="75534011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ru-RU" dirty="0" smtClean="0"/>
              <a:t>В России имеется</a:t>
            </a:r>
            <a:r>
              <a:rPr lang="ru-RU" baseline="0" dirty="0" smtClean="0"/>
              <a:t> два реестра, ЕГРЮЛ и ЕГРИП, в которые на профессионалами вносятся большие объемы данных, в том числе и обо всех МО. Поэтому надо не пытаться создавать свои собственные реестры системы здравоохранения, а следует использовать реестры налоговой службы. В них есть данные о точных полных и кратких наименованиях, адресах, руководителях, лицензиях, филиалах и представительствах и даже о </a:t>
            </a:r>
            <a:r>
              <a:rPr lang="ru-RU" baseline="0" dirty="0" err="1" smtClean="0"/>
              <a:t>правопредшественниках</a:t>
            </a:r>
            <a:r>
              <a:rPr lang="ru-RU" baseline="0" dirty="0" smtClean="0"/>
              <a:t>, что достаточно интересно для перманентно реформируемого здравоохранения. Каждый пользователь сети Интернет, зная ИНН, может без ограничений получить все эти сведения по каждому юридическому лицу (для ИП есть ограничения по закону о защите персональных данных). При этом сведения заверяются ЭЦП</a:t>
            </a:r>
            <a:r>
              <a:rPr lang="en-US" baseline="0" dirty="0" smtClean="0"/>
              <a:t>.</a:t>
            </a:r>
            <a:r>
              <a:rPr lang="ru-RU" baseline="0" dirty="0" smtClean="0"/>
              <a:t> Уверен, что в Минздраве такие выписки по своим реестрам готовить не рискнут, чтобы не потерять лицо.</a:t>
            </a:r>
            <a:endParaRPr lang="ru-RU" dirty="0"/>
          </a:p>
        </p:txBody>
      </p:sp>
      <p:sp>
        <p:nvSpPr>
          <p:cNvPr id="4" name="Номер слайда 3"/>
          <p:cNvSpPr>
            <a:spLocks noGrp="1"/>
          </p:cNvSpPr>
          <p:nvPr>
            <p:ph type="sldNum" sz="quarter" idx="10"/>
          </p:nvPr>
        </p:nvSpPr>
        <p:spPr/>
        <p:txBody>
          <a:bodyPr/>
          <a:lstStyle/>
          <a:p>
            <a:fld id="{1CD3DA8B-CA8C-4D42-A2FB-0942DAB92363}" type="slidenum">
              <a:rPr lang="ru-RU" smtClean="0"/>
              <a:t>14</a:t>
            </a:fld>
            <a:endParaRPr lang="ru-RU"/>
          </a:p>
        </p:txBody>
      </p:sp>
    </p:spTree>
    <p:extLst>
      <p:ext uri="{BB962C8B-B14F-4D97-AF65-F5344CB8AC3E}">
        <p14:creationId xmlns:p14="http://schemas.microsoft.com/office/powerpoint/2010/main" val="308017360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ru-RU" dirty="0" smtClean="0"/>
              <a:t>Получить большие объемы данных из ЕГРЮЛ И ЕГРИП начиная с конца</a:t>
            </a:r>
            <a:r>
              <a:rPr lang="ru-RU" baseline="0" dirty="0" smtClean="0"/>
              <a:t> прошлого года </a:t>
            </a:r>
            <a:r>
              <a:rPr lang="ru-RU" dirty="0" smtClean="0"/>
              <a:t>стало достаточно просто. Для органов гос. власти эта возможность предоставляется бесплатно, для другим структурам</a:t>
            </a:r>
            <a:r>
              <a:rPr lang="ru-RU" baseline="0" dirty="0" smtClean="0"/>
              <a:t> </a:t>
            </a:r>
            <a:r>
              <a:rPr lang="ru-RU" dirty="0" smtClean="0"/>
              <a:t>придется платить 150 тыс. в год за одно рабочее место. </a:t>
            </a:r>
            <a:endParaRPr lang="ru-RU" dirty="0"/>
          </a:p>
        </p:txBody>
      </p:sp>
      <p:sp>
        <p:nvSpPr>
          <p:cNvPr id="4" name="Номер слайда 3"/>
          <p:cNvSpPr>
            <a:spLocks noGrp="1"/>
          </p:cNvSpPr>
          <p:nvPr>
            <p:ph type="sldNum" sz="quarter" idx="10"/>
          </p:nvPr>
        </p:nvSpPr>
        <p:spPr/>
        <p:txBody>
          <a:bodyPr/>
          <a:lstStyle/>
          <a:p>
            <a:fld id="{1CD3DA8B-CA8C-4D42-A2FB-0942DAB92363}" type="slidenum">
              <a:rPr lang="ru-RU" smtClean="0"/>
              <a:t>15</a:t>
            </a:fld>
            <a:endParaRPr lang="ru-RU"/>
          </a:p>
        </p:txBody>
      </p:sp>
    </p:spTree>
    <p:extLst>
      <p:ext uri="{BB962C8B-B14F-4D97-AF65-F5344CB8AC3E}">
        <p14:creationId xmlns:p14="http://schemas.microsoft.com/office/powerpoint/2010/main" val="336056767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ru-RU" dirty="0" smtClean="0"/>
              <a:t>После</a:t>
            </a:r>
            <a:r>
              <a:rPr lang="ru-RU" baseline="0" dirty="0" smtClean="0"/>
              <a:t> изучения порядка ведения ЕГРЮЛ и ЕГРИП можно предложить следующий алгоритм:</a:t>
            </a:r>
          </a:p>
          <a:p>
            <a:pPr marL="228600" indent="-228600">
              <a:buAutoNum type="arabicPeriod"/>
            </a:pPr>
            <a:r>
              <a:rPr lang="ru-RU" baseline="0" dirty="0" smtClean="0"/>
              <a:t>НМП обращается в Минздрав с просьбой оказания государственной услуги – предоставить реестр МО России. </a:t>
            </a:r>
          </a:p>
          <a:p>
            <a:pPr marL="228600" indent="-228600">
              <a:buAutoNum type="arabicPeriod"/>
            </a:pPr>
            <a:r>
              <a:rPr lang="ru-RU" baseline="0" dirty="0" smtClean="0"/>
              <a:t>Минздрав, используя реестр выданных лицензий, направляет в Министерство финансов (Налоговую службу) перечень уникальных ИНН и по Единой системе межведомственного электронного взаимодействия получает реестр МО (перечень полей требует дополнительного обсуждения)</a:t>
            </a:r>
          </a:p>
          <a:p>
            <a:pPr marL="228600" indent="-228600">
              <a:buAutoNum type="arabicPeriod"/>
            </a:pPr>
            <a:r>
              <a:rPr lang="ru-RU" baseline="0" dirty="0" smtClean="0"/>
              <a:t>Минздрав передает в НМП реестр МО, и кто-то из них размещает его в Интернете для свободного доступа, лучше в формате </a:t>
            </a:r>
            <a:r>
              <a:rPr lang="en-US" baseline="0" dirty="0" smtClean="0"/>
              <a:t>XML</a:t>
            </a:r>
            <a:r>
              <a:rPr lang="ru-RU" baseline="0" dirty="0" smtClean="0"/>
              <a:t>, чтобы можно было иерархически представить данные о лицензиях, филиалах и </a:t>
            </a:r>
            <a:r>
              <a:rPr lang="ru-RU" baseline="0" dirty="0" err="1" smtClean="0"/>
              <a:t>правопредшественниках</a:t>
            </a:r>
            <a:r>
              <a:rPr lang="ru-RU" baseline="0" dirty="0" smtClean="0"/>
              <a:t>.</a:t>
            </a:r>
          </a:p>
          <a:p>
            <a:pPr marL="0" indent="0">
              <a:buNone/>
            </a:pPr>
            <a:r>
              <a:rPr lang="ru-RU" baseline="0" dirty="0" smtClean="0"/>
              <a:t>При этом нет необходимости осуществлять какую-либо чистку реестра лицензий. Можно направить список всех уникальных значений ИНН, и если у какой-либо организации уже нет действующей лицензии, то об этом будут сообщено в ответе на запрос. Технически, можно было бы даже не сообщать ИНН, а запросить в налоговой записи об организациях с действующими лицензиями на медицинскую деятельность, но такие запросы типовым порядком не предусмотрены. Возможно, такой вариант запросов можно согласовать отдельно путем дополнительных переговоров.</a:t>
            </a:r>
            <a:endParaRPr lang="ru-RU" dirty="0"/>
          </a:p>
        </p:txBody>
      </p:sp>
      <p:sp>
        <p:nvSpPr>
          <p:cNvPr id="4" name="Номер слайда 3"/>
          <p:cNvSpPr>
            <a:spLocks noGrp="1"/>
          </p:cNvSpPr>
          <p:nvPr>
            <p:ph type="sldNum" sz="quarter" idx="10"/>
          </p:nvPr>
        </p:nvSpPr>
        <p:spPr/>
        <p:txBody>
          <a:bodyPr/>
          <a:lstStyle/>
          <a:p>
            <a:fld id="{1CD3DA8B-CA8C-4D42-A2FB-0942DAB92363}" type="slidenum">
              <a:rPr lang="ru-RU" smtClean="0"/>
              <a:t>16</a:t>
            </a:fld>
            <a:endParaRPr lang="ru-RU"/>
          </a:p>
        </p:txBody>
      </p:sp>
    </p:spTree>
    <p:extLst>
      <p:ext uri="{BB962C8B-B14F-4D97-AF65-F5344CB8AC3E}">
        <p14:creationId xmlns:p14="http://schemas.microsoft.com/office/powerpoint/2010/main" val="40142839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ru-RU" dirty="0" smtClean="0"/>
              <a:t>Теперь вернемся к задаче формирования справочника МИС. Вначале,</a:t>
            </a:r>
            <a:r>
              <a:rPr lang="ru-RU" baseline="0" dirty="0" smtClean="0"/>
              <a:t> посмотрим, можно ли для этих целей использовать какие-либо данные официальной статистики. К сожалению, в довольно большом перечне данных, которые представляют все МО системы Минздрава, присутствуют только сведения об используемых операционных системах компании </a:t>
            </a:r>
            <a:r>
              <a:rPr lang="en-US" baseline="0" dirty="0" smtClean="0"/>
              <a:t>Microsoft</a:t>
            </a:r>
            <a:r>
              <a:rPr lang="ru-RU" baseline="0" dirty="0" smtClean="0"/>
              <a:t>, а также </a:t>
            </a:r>
            <a:r>
              <a:rPr lang="en-US" baseline="0" dirty="0" err="1" smtClean="0"/>
              <a:t>HardWare</a:t>
            </a:r>
            <a:r>
              <a:rPr lang="ru-RU" baseline="0" dirty="0" smtClean="0"/>
              <a:t> и сетевых возможностях.</a:t>
            </a:r>
            <a:endParaRPr lang="ru-RU" dirty="0"/>
          </a:p>
        </p:txBody>
      </p:sp>
      <p:sp>
        <p:nvSpPr>
          <p:cNvPr id="4" name="Номер слайда 3"/>
          <p:cNvSpPr>
            <a:spLocks noGrp="1"/>
          </p:cNvSpPr>
          <p:nvPr>
            <p:ph type="sldNum" sz="quarter" idx="10"/>
          </p:nvPr>
        </p:nvSpPr>
        <p:spPr/>
        <p:txBody>
          <a:bodyPr/>
          <a:lstStyle/>
          <a:p>
            <a:fld id="{1CD3DA8B-CA8C-4D42-A2FB-0942DAB92363}" type="slidenum">
              <a:rPr lang="ru-RU" smtClean="0"/>
              <a:t>17</a:t>
            </a:fld>
            <a:endParaRPr lang="ru-RU"/>
          </a:p>
        </p:txBody>
      </p:sp>
    </p:spTree>
    <p:extLst>
      <p:ext uri="{BB962C8B-B14F-4D97-AF65-F5344CB8AC3E}">
        <p14:creationId xmlns:p14="http://schemas.microsoft.com/office/powerpoint/2010/main" val="424044150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ru-RU" dirty="0" smtClean="0"/>
              <a:t>Прежде, чем рассматривать паспорт МУ, желательно уточнить</a:t>
            </a:r>
            <a:r>
              <a:rPr lang="ru-RU" baseline="0" dirty="0" smtClean="0"/>
              <a:t> содержание некоторых понятий. </a:t>
            </a:r>
            <a:r>
              <a:rPr lang="ru-RU" dirty="0" smtClean="0"/>
              <a:t>Что такое учреждение – дает определение Гражданский кодекс. А что такое учреждение здравоохранения</a:t>
            </a:r>
            <a:r>
              <a:rPr lang="ru-RU" baseline="0" dirty="0" smtClean="0"/>
              <a:t>, медицинское учреждение – определения в нормативно-правовых актах нет, хотя сами термины используются. Какова связь с лицензиями на медицинскую деятельность – не очень ясно, учитывая наличие так называемых учреждений особого типа – МИАЦ, СМЭ и др.</a:t>
            </a:r>
            <a:endParaRPr lang="ru-RU" dirty="0"/>
          </a:p>
        </p:txBody>
      </p:sp>
      <p:sp>
        <p:nvSpPr>
          <p:cNvPr id="4" name="Номер слайда 3"/>
          <p:cNvSpPr>
            <a:spLocks noGrp="1"/>
          </p:cNvSpPr>
          <p:nvPr>
            <p:ph type="sldNum" sz="quarter" idx="10"/>
          </p:nvPr>
        </p:nvSpPr>
        <p:spPr/>
        <p:txBody>
          <a:bodyPr/>
          <a:lstStyle/>
          <a:p>
            <a:fld id="{1CD3DA8B-CA8C-4D42-A2FB-0942DAB92363}" type="slidenum">
              <a:rPr lang="ru-RU" smtClean="0"/>
              <a:t>18</a:t>
            </a:fld>
            <a:endParaRPr lang="ru-RU"/>
          </a:p>
        </p:txBody>
      </p:sp>
    </p:spTree>
    <p:extLst>
      <p:ext uri="{BB962C8B-B14F-4D97-AF65-F5344CB8AC3E}">
        <p14:creationId xmlns:p14="http://schemas.microsoft.com/office/powerpoint/2010/main" val="322451760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ru-RU" dirty="0" smtClean="0"/>
              <a:t>В Концепции</a:t>
            </a:r>
            <a:r>
              <a:rPr lang="ru-RU" baseline="0" dirty="0" smtClean="0"/>
              <a:t> создания ЕГИСЗ говорится о создании регистра паспортов медицинских организаций, А в Минздраве создан программный комплекс по ведению паспортов медицинских учреждений, а не организаций. То есть задача сужена – от широкого понятия организаций до более узкого – учреждений.</a:t>
            </a:r>
            <a:endParaRPr lang="ru-RU" dirty="0"/>
          </a:p>
        </p:txBody>
      </p:sp>
      <p:sp>
        <p:nvSpPr>
          <p:cNvPr id="4" name="Номер слайда 3"/>
          <p:cNvSpPr>
            <a:spLocks noGrp="1"/>
          </p:cNvSpPr>
          <p:nvPr>
            <p:ph type="sldNum" sz="quarter" idx="10"/>
          </p:nvPr>
        </p:nvSpPr>
        <p:spPr/>
        <p:txBody>
          <a:bodyPr/>
          <a:lstStyle/>
          <a:p>
            <a:fld id="{1CD3DA8B-CA8C-4D42-A2FB-0942DAB92363}" type="slidenum">
              <a:rPr lang="ru-RU" smtClean="0"/>
              <a:t>19</a:t>
            </a:fld>
            <a:endParaRPr lang="ru-RU"/>
          </a:p>
        </p:txBody>
      </p:sp>
    </p:spTree>
    <p:extLst>
      <p:ext uri="{BB962C8B-B14F-4D97-AF65-F5344CB8AC3E}">
        <p14:creationId xmlns:p14="http://schemas.microsoft.com/office/powerpoint/2010/main" val="170138830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ru-RU" dirty="0" smtClean="0"/>
              <a:t>Членов МП, имеющих проблемы</a:t>
            </a:r>
            <a:r>
              <a:rPr lang="ru-RU" baseline="0" dirty="0" smtClean="0"/>
              <a:t> в области информатизации, интересует, в основном, последовательное решение двух задач: найти подходящую по соотношению цена</a:t>
            </a:r>
            <a:r>
              <a:rPr lang="en-US" baseline="0" dirty="0" smtClean="0"/>
              <a:t>/</a:t>
            </a:r>
            <a:r>
              <a:rPr lang="ru-RU" baseline="0" dirty="0" smtClean="0"/>
              <a:t>качество МИС и убедиться, что она им подходит путем </a:t>
            </a:r>
            <a:r>
              <a:rPr lang="ru-RU" baseline="0" dirty="0" err="1" smtClean="0"/>
              <a:t>референс</a:t>
            </a:r>
            <a:r>
              <a:rPr lang="ru-RU" baseline="0" dirty="0" smtClean="0"/>
              <a:t>-визита в организацию, в которой выбранная МИС уже эксплуатируется. Причем желательно это сделать, по крайнем мере, на первом этапе, своими силами, без участия разработчиков. В решении этих задач им должна помогать новая недавно созданная структура - </a:t>
            </a:r>
            <a:r>
              <a:rPr lang="ru-RU" sz="1200" b="1" dirty="0" smtClean="0">
                <a:solidFill>
                  <a:schemeClr val="accent3">
                    <a:lumMod val="75000"/>
                  </a:schemeClr>
                </a:solidFill>
              </a:rPr>
              <a:t>Комитет по информационным технологиям Национальной Медицинской палаты. </a:t>
            </a:r>
          </a:p>
          <a:p>
            <a:r>
              <a:rPr lang="ru-RU" sz="1200" b="0" baseline="0" dirty="0" smtClean="0">
                <a:solidFill>
                  <a:schemeClr val="accent3">
                    <a:lumMod val="75000"/>
                  </a:schemeClr>
                </a:solidFill>
              </a:rPr>
              <a:t>Для проведения соответствующей экспертизы Комитету желательно иметь достаточно полное представление не только о функциональности МИС, но и о ее распространенности среди различных типов МО. И здесь сразу возникает необходимость создания информационного ресурса, содержащего сведения</a:t>
            </a:r>
            <a:r>
              <a:rPr lang="en-US" sz="1200" b="0" baseline="0" dirty="0" smtClean="0">
                <a:solidFill>
                  <a:schemeClr val="accent3">
                    <a:lumMod val="75000"/>
                  </a:schemeClr>
                </a:solidFill>
              </a:rPr>
              <a:t> </a:t>
            </a:r>
            <a:r>
              <a:rPr lang="ru-RU" sz="1200" b="0" baseline="0" dirty="0" smtClean="0">
                <a:solidFill>
                  <a:schemeClr val="accent3">
                    <a:lumMod val="75000"/>
                  </a:schemeClr>
                </a:solidFill>
              </a:rPr>
              <a:t>как о МО, так и о МИС. </a:t>
            </a:r>
          </a:p>
          <a:p>
            <a:r>
              <a:rPr lang="ru-RU" sz="1200" b="0" baseline="0" dirty="0" smtClean="0">
                <a:solidFill>
                  <a:schemeClr val="accent3">
                    <a:lumMod val="75000"/>
                  </a:schemeClr>
                </a:solidFill>
              </a:rPr>
              <a:t>Для любого специалиста в области ИТ вполне очевидно, что для такой ресурс должен использовать, в качестве справочников, перечень медицинские организаций и перечень информационных систем, имеющих однозначные идентификаторы. </a:t>
            </a:r>
          </a:p>
          <a:p>
            <a:r>
              <a:rPr lang="ru-RU" sz="1200" b="0" baseline="0" dirty="0" smtClean="0">
                <a:solidFill>
                  <a:schemeClr val="accent3">
                    <a:lumMod val="75000"/>
                  </a:schemeClr>
                </a:solidFill>
              </a:rPr>
              <a:t>Прежде всего попытаемся </a:t>
            </a:r>
            <a:r>
              <a:rPr lang="ru-RU" b="0" baseline="0" dirty="0" smtClean="0"/>
              <a:t>найти доступный ресурс, содержащий сведения обо всех, или хотя бы большинстве, МО России. Не будем упускать и возможность получения сведений о МИС</a:t>
            </a:r>
            <a:endParaRPr lang="ru-RU" dirty="0"/>
          </a:p>
        </p:txBody>
      </p:sp>
      <p:sp>
        <p:nvSpPr>
          <p:cNvPr id="4" name="Номер слайда 3"/>
          <p:cNvSpPr>
            <a:spLocks noGrp="1"/>
          </p:cNvSpPr>
          <p:nvPr>
            <p:ph type="sldNum" sz="quarter" idx="10"/>
          </p:nvPr>
        </p:nvSpPr>
        <p:spPr/>
        <p:txBody>
          <a:bodyPr/>
          <a:lstStyle/>
          <a:p>
            <a:fld id="{1CD3DA8B-CA8C-4D42-A2FB-0942DAB92363}" type="slidenum">
              <a:rPr lang="ru-RU" smtClean="0"/>
              <a:t>2</a:t>
            </a:fld>
            <a:endParaRPr lang="ru-RU"/>
          </a:p>
        </p:txBody>
      </p:sp>
    </p:spTree>
    <p:extLst>
      <p:ext uri="{BB962C8B-B14F-4D97-AF65-F5344CB8AC3E}">
        <p14:creationId xmlns:p14="http://schemas.microsoft.com/office/powerpoint/2010/main" val="80579342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ru-RU" baseline="0" dirty="0" smtClean="0"/>
              <a:t>Часть полей паспорта МУ совпадает с полями ЕГРЮЛ и здесь возникает вопрос – как создавать информационный массив паспортов в России – снизу-вверх или сверху-вниз. Сейчас он создается снизу-вверх, когда в каждом субъекте РФ и в каждом ЛПУ паспорта заполняются с нуля, начиная с полного наименования учреждения. Более правильным представляется подход сверху-вниз, когда часть полей паспорта не заполнялась бы, а получалась из централизованного актуализируемого информационного ресурса – справочника медицинских организаций. </a:t>
            </a:r>
            <a:r>
              <a:rPr lang="ru-RU" dirty="0" smtClean="0"/>
              <a:t>Следует вспомнить о необходимости соблюдения одного из основных принципов создания любых, не только медицинских информационных систем. Любые данные должны вводиться в систему однократно, а затем только тиражироваться. Поэтому в</a:t>
            </a:r>
            <a:r>
              <a:rPr lang="ru-RU" baseline="0" dirty="0" smtClean="0"/>
              <a:t>торой подход представляется более правильным: данные в ИС вводятся один раз в том месте, где они зарождаются – то есть в налоговой службе. Тем более, что она готова такие данные предоставлять на регулярной основе.</a:t>
            </a:r>
            <a:endParaRPr lang="ru-RU" dirty="0"/>
          </a:p>
        </p:txBody>
      </p:sp>
      <p:sp>
        <p:nvSpPr>
          <p:cNvPr id="4" name="Номер слайда 3"/>
          <p:cNvSpPr>
            <a:spLocks noGrp="1"/>
          </p:cNvSpPr>
          <p:nvPr>
            <p:ph type="sldNum" sz="quarter" idx="10"/>
          </p:nvPr>
        </p:nvSpPr>
        <p:spPr/>
        <p:txBody>
          <a:bodyPr/>
          <a:lstStyle/>
          <a:p>
            <a:fld id="{1CD3DA8B-CA8C-4D42-A2FB-0942DAB92363}" type="slidenum">
              <a:rPr lang="ru-RU" smtClean="0"/>
              <a:t>20</a:t>
            </a:fld>
            <a:endParaRPr lang="ru-RU"/>
          </a:p>
        </p:txBody>
      </p:sp>
    </p:spTree>
    <p:extLst>
      <p:ext uri="{BB962C8B-B14F-4D97-AF65-F5344CB8AC3E}">
        <p14:creationId xmlns:p14="http://schemas.microsoft.com/office/powerpoint/2010/main" val="291726909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ru-RU" dirty="0" smtClean="0"/>
              <a:t>Какие</a:t>
            </a:r>
            <a:r>
              <a:rPr lang="ru-RU" baseline="0" dirty="0" smtClean="0"/>
              <a:t> сведения о МИС содержит паспорт ЛПУ? К сожалению, только самые общие. При этом наименование ИС и наименование разработчика вводятся текстом, что практически исключает возможность анализа данных паспортов в масштабе не только России, но и субъекта РФ. </a:t>
            </a:r>
            <a:endParaRPr lang="ru-RU" dirty="0" smtClean="0"/>
          </a:p>
        </p:txBody>
      </p:sp>
      <p:sp>
        <p:nvSpPr>
          <p:cNvPr id="4" name="Номер слайда 3"/>
          <p:cNvSpPr>
            <a:spLocks noGrp="1"/>
          </p:cNvSpPr>
          <p:nvPr>
            <p:ph type="sldNum" sz="quarter" idx="10"/>
          </p:nvPr>
        </p:nvSpPr>
        <p:spPr/>
        <p:txBody>
          <a:bodyPr/>
          <a:lstStyle/>
          <a:p>
            <a:fld id="{1CD3DA8B-CA8C-4D42-A2FB-0942DAB92363}" type="slidenum">
              <a:rPr lang="ru-RU" smtClean="0"/>
              <a:t>21</a:t>
            </a:fld>
            <a:endParaRPr lang="ru-RU"/>
          </a:p>
        </p:txBody>
      </p:sp>
    </p:spTree>
    <p:extLst>
      <p:ext uri="{BB962C8B-B14F-4D97-AF65-F5344CB8AC3E}">
        <p14:creationId xmlns:p14="http://schemas.microsoft.com/office/powerpoint/2010/main" val="366224795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b="0" baseline="0" dirty="0" smtClean="0"/>
              <a:t>Мы с Вами живем в обществе, в котором декларируется приверженность к открытым данным, доступ к которым осуществляется без бюрократических или административных барьеров, а сами данные предоставляются в машиночитаемых форматах. Произношу это без иронии, именно к этому мы стремимся, хотя на большинстве сайтов чтобы получить доступ к данным вначале надо пройти процедуру регистрации.</a:t>
            </a:r>
            <a:endParaRPr lang="ru-RU" dirty="0" smtClean="0"/>
          </a:p>
          <a:p>
            <a:endParaRPr lang="ru-RU" dirty="0"/>
          </a:p>
        </p:txBody>
      </p:sp>
      <p:sp>
        <p:nvSpPr>
          <p:cNvPr id="4" name="Номер слайда 3"/>
          <p:cNvSpPr>
            <a:spLocks noGrp="1"/>
          </p:cNvSpPr>
          <p:nvPr>
            <p:ph type="sldNum" sz="quarter" idx="10"/>
          </p:nvPr>
        </p:nvSpPr>
        <p:spPr/>
        <p:txBody>
          <a:bodyPr/>
          <a:lstStyle/>
          <a:p>
            <a:fld id="{1CD3DA8B-CA8C-4D42-A2FB-0942DAB92363}" type="slidenum">
              <a:rPr lang="ru-RU" smtClean="0"/>
              <a:t>3</a:t>
            </a:fld>
            <a:endParaRPr lang="ru-RU"/>
          </a:p>
        </p:txBody>
      </p:sp>
    </p:spTree>
    <p:extLst>
      <p:ext uri="{BB962C8B-B14F-4D97-AF65-F5344CB8AC3E}">
        <p14:creationId xmlns:p14="http://schemas.microsoft.com/office/powerpoint/2010/main" val="166646115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ru-RU" dirty="0" smtClean="0"/>
              <a:t>В рамках Открытого правительства</a:t>
            </a:r>
            <a:r>
              <a:rPr lang="ru-RU" baseline="0" dirty="0" smtClean="0"/>
              <a:t> России и, соответственно, открытых данных, федеральные ведомства, включая Минздрав, должны публиковать, в том числе, перечень подведомственных организаций а также статистические данные о них. Конечно, к числу ресурсов МО относятся и МИС.</a:t>
            </a:r>
            <a:endParaRPr lang="ru-RU" dirty="0"/>
          </a:p>
        </p:txBody>
      </p:sp>
      <p:sp>
        <p:nvSpPr>
          <p:cNvPr id="4" name="Номер слайда 3"/>
          <p:cNvSpPr>
            <a:spLocks noGrp="1"/>
          </p:cNvSpPr>
          <p:nvPr>
            <p:ph type="sldNum" sz="quarter" idx="10"/>
          </p:nvPr>
        </p:nvSpPr>
        <p:spPr/>
        <p:txBody>
          <a:bodyPr/>
          <a:lstStyle/>
          <a:p>
            <a:fld id="{1CD3DA8B-CA8C-4D42-A2FB-0942DAB92363}" type="slidenum">
              <a:rPr lang="ru-RU" smtClean="0"/>
              <a:t>4</a:t>
            </a:fld>
            <a:endParaRPr lang="ru-RU"/>
          </a:p>
        </p:txBody>
      </p:sp>
    </p:spTree>
    <p:extLst>
      <p:ext uri="{BB962C8B-B14F-4D97-AF65-F5344CB8AC3E}">
        <p14:creationId xmlns:p14="http://schemas.microsoft.com/office/powerpoint/2010/main" val="137798479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ru-RU" dirty="0" smtClean="0"/>
              <a:t>На</a:t>
            </a:r>
            <a:r>
              <a:rPr lang="ru-RU" baseline="0" dirty="0" smtClean="0"/>
              <a:t> сайте Минздрава в разделе «Открытые данные» имеется перечень 25 наборов данных, среди которых несколько представляют для нас особый интерес.</a:t>
            </a:r>
            <a:endParaRPr lang="ru-RU" dirty="0"/>
          </a:p>
        </p:txBody>
      </p:sp>
      <p:sp>
        <p:nvSpPr>
          <p:cNvPr id="4" name="Номер слайда 3"/>
          <p:cNvSpPr>
            <a:spLocks noGrp="1"/>
          </p:cNvSpPr>
          <p:nvPr>
            <p:ph type="sldNum" sz="quarter" idx="10"/>
          </p:nvPr>
        </p:nvSpPr>
        <p:spPr/>
        <p:txBody>
          <a:bodyPr/>
          <a:lstStyle/>
          <a:p>
            <a:fld id="{1CD3DA8B-CA8C-4D42-A2FB-0942DAB92363}" type="slidenum">
              <a:rPr lang="ru-RU" smtClean="0"/>
              <a:t>5</a:t>
            </a:fld>
            <a:endParaRPr lang="ru-RU"/>
          </a:p>
        </p:txBody>
      </p:sp>
    </p:spTree>
    <p:extLst>
      <p:ext uri="{BB962C8B-B14F-4D97-AF65-F5344CB8AC3E}">
        <p14:creationId xmlns:p14="http://schemas.microsoft.com/office/powerpoint/2010/main" val="222846437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dirty="0" smtClean="0"/>
              <a:t>Прежде всего, посмотрим на перечень государственных информационных систем. Весьма полезным ресурсом может оказаться Программный комплекс по ведению паспортов медицинских учреждений. Его мы рассмотрим чуть позже, а пока хотелось бы начать</a:t>
            </a:r>
            <a:r>
              <a:rPr lang="ru-RU" baseline="0" dirty="0" smtClean="0"/>
              <a:t> использовать что-то более простое. Ведь нам нужен просто перечень МО России. Остальные государственные информационные системы крайне важны, но к решению задачи создания справочников МО и МИС отношения не имеют, хотя, конечно, хотелось бы, чтобы они оказались в </a:t>
            </a:r>
            <a:r>
              <a:rPr lang="ru-RU" sz="1200" dirty="0" smtClean="0">
                <a:effectLst/>
                <a:latin typeface="Calibri" panose="020F0502020204030204" pitchFamily="34" charset="0"/>
                <a:ea typeface="Calibri" panose="020F0502020204030204" pitchFamily="34" charset="0"/>
                <a:cs typeface="Times New Roman" panose="02020603050405020304" pitchFamily="18" charset="0"/>
              </a:rPr>
              <a:t>Программном комплексе «Реестр нормативно-справочной информации системы здравоохранения»</a:t>
            </a:r>
            <a:r>
              <a:rPr lang="ru-RU" sz="1200" dirty="0" smtClean="0">
                <a:effectLst/>
                <a:latin typeface="+mn-lt"/>
                <a:ea typeface="+mn-ea"/>
                <a:cs typeface="+mn-cs"/>
              </a:rPr>
              <a:t>.</a:t>
            </a:r>
            <a:r>
              <a:rPr lang="ru-RU" sz="1200" baseline="0" dirty="0" smtClean="0">
                <a:effectLst/>
                <a:latin typeface="+mn-lt"/>
                <a:ea typeface="+mn-ea"/>
                <a:cs typeface="+mn-cs"/>
              </a:rPr>
              <a:t> </a:t>
            </a:r>
            <a:endParaRPr lang="ru-RU" sz="1200" dirty="0" smtClean="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Номер слайда 3"/>
          <p:cNvSpPr>
            <a:spLocks noGrp="1"/>
          </p:cNvSpPr>
          <p:nvPr>
            <p:ph type="sldNum" sz="quarter" idx="10"/>
          </p:nvPr>
        </p:nvSpPr>
        <p:spPr/>
        <p:txBody>
          <a:bodyPr/>
          <a:lstStyle/>
          <a:p>
            <a:fld id="{1CD3DA8B-CA8C-4D42-A2FB-0942DAB92363}" type="slidenum">
              <a:rPr lang="ru-RU" smtClean="0"/>
              <a:t>6</a:t>
            </a:fld>
            <a:endParaRPr lang="ru-RU"/>
          </a:p>
        </p:txBody>
      </p:sp>
    </p:spTree>
    <p:extLst>
      <p:ext uri="{BB962C8B-B14F-4D97-AF65-F5344CB8AC3E}">
        <p14:creationId xmlns:p14="http://schemas.microsoft.com/office/powerpoint/2010/main" val="389318405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dirty="0" smtClean="0"/>
              <a:t>Среди трех реестров два одноименных, относящихся</a:t>
            </a:r>
            <a:r>
              <a:rPr lang="ru-RU" baseline="0" dirty="0" smtClean="0"/>
              <a:t> только к организациям, подведомственным Минздраву, интереса для нас не представляют. </a:t>
            </a:r>
            <a:r>
              <a:rPr lang="ru-RU" dirty="0" smtClean="0"/>
              <a:t>Прежде всего потому, что они содержат список менее двухсот МО. Правда, непонятно, зачем на официальном сайте министерства, а также в разделе Открытых данных правительства России размещены два набора данных с одинаковыми названиями</a:t>
            </a:r>
            <a:r>
              <a:rPr lang="ru-RU" baseline="0" dirty="0" smtClean="0"/>
              <a:t> и структурой. Видимо, для количества, для выполнения плана по валу.</a:t>
            </a:r>
            <a:endParaRPr lang="ru-RU" dirty="0"/>
          </a:p>
        </p:txBody>
      </p:sp>
      <p:sp>
        <p:nvSpPr>
          <p:cNvPr id="4" name="Номер слайда 3"/>
          <p:cNvSpPr>
            <a:spLocks noGrp="1"/>
          </p:cNvSpPr>
          <p:nvPr>
            <p:ph type="sldNum" sz="quarter" idx="10"/>
          </p:nvPr>
        </p:nvSpPr>
        <p:spPr/>
        <p:txBody>
          <a:bodyPr/>
          <a:lstStyle/>
          <a:p>
            <a:fld id="{1CD3DA8B-CA8C-4D42-A2FB-0942DAB92363}" type="slidenum">
              <a:rPr lang="ru-RU" smtClean="0"/>
              <a:t>7</a:t>
            </a:fld>
            <a:endParaRPr lang="ru-RU"/>
          </a:p>
        </p:txBody>
      </p:sp>
    </p:spTree>
    <p:extLst>
      <p:ext uri="{BB962C8B-B14F-4D97-AF65-F5344CB8AC3E}">
        <p14:creationId xmlns:p14="http://schemas.microsoft.com/office/powerpoint/2010/main" val="155595090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ru-RU" dirty="0" smtClean="0"/>
              <a:t>Намного больший интерес</a:t>
            </a:r>
            <a:r>
              <a:rPr lang="ru-RU" baseline="0" dirty="0" smtClean="0"/>
              <a:t> представляет ре</a:t>
            </a:r>
            <a:r>
              <a:rPr lang="en-US" baseline="0" dirty="0" smtClean="0"/>
              <a:t>e</a:t>
            </a:r>
            <a:r>
              <a:rPr lang="ru-RU" baseline="0" dirty="0" err="1" smtClean="0"/>
              <a:t>стр</a:t>
            </a:r>
            <a:r>
              <a:rPr lang="ru-RU" baseline="0" dirty="0" smtClean="0"/>
              <a:t> МО Российской Федерации, содержащий более 50 тыс. записей. Однако, в паспорте набора данных говорится, что это не все типы медицинских организаций, а только оказывающие амбулаторно-поликлиническую помощь. В реестре есть и названия организаций, и их адреса, и даже количество автоматизированных рабочих мест с медицинской информационной системой. Правда, не очень понятно, зачем в этом реестре имеются сведения о количестве штатных и занятых должностей и числе физических лиц на этих должностях.  Всего получилось 618 полей, что, конечно, очень положительно сказалось на объеме опубликованных открытых данных. Сильно смущает отсутствие среди полей реестра каких либо идентифицирующих кодов, прежде всего, ИНН. Вероятно, ИТ-специалисты, создававшие этот реестр, обладают технологиями искусственного интеллекта, позволяющими однозначно идентифицировать организации по их текстовым наименованиям и адресам со всеми присущими такому подходу проблемами – лишними пробелами, опечатками и т.д.</a:t>
            </a:r>
            <a:endParaRPr lang="ru-RU" dirty="0"/>
          </a:p>
        </p:txBody>
      </p:sp>
      <p:sp>
        <p:nvSpPr>
          <p:cNvPr id="4" name="Номер слайда 3"/>
          <p:cNvSpPr>
            <a:spLocks noGrp="1"/>
          </p:cNvSpPr>
          <p:nvPr>
            <p:ph type="sldNum" sz="quarter" idx="10"/>
          </p:nvPr>
        </p:nvSpPr>
        <p:spPr/>
        <p:txBody>
          <a:bodyPr/>
          <a:lstStyle/>
          <a:p>
            <a:fld id="{1CD3DA8B-CA8C-4D42-A2FB-0942DAB92363}" type="slidenum">
              <a:rPr lang="ru-RU" smtClean="0"/>
              <a:t>8</a:t>
            </a:fld>
            <a:endParaRPr lang="ru-RU"/>
          </a:p>
        </p:txBody>
      </p:sp>
    </p:spTree>
    <p:extLst>
      <p:ext uri="{BB962C8B-B14F-4D97-AF65-F5344CB8AC3E}">
        <p14:creationId xmlns:p14="http://schemas.microsoft.com/office/powerpoint/2010/main" val="71909606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ru-RU" dirty="0" smtClean="0"/>
              <a:t>Верность этого предположение подтверждается при знакомстве</a:t>
            </a:r>
            <a:r>
              <a:rPr lang="ru-RU" baseline="0" dirty="0" smtClean="0"/>
              <a:t> </a:t>
            </a:r>
            <a:r>
              <a:rPr lang="ru-RU" dirty="0" smtClean="0"/>
              <a:t>с наименованиями медицинских организаций.</a:t>
            </a:r>
            <a:r>
              <a:rPr lang="ru-RU" baseline="0" dirty="0" smtClean="0"/>
              <a:t> В них </a:t>
            </a:r>
            <a:r>
              <a:rPr lang="ru-RU" dirty="0" smtClean="0"/>
              <a:t>отсутствуют заглавные</a:t>
            </a:r>
            <a:r>
              <a:rPr lang="ru-RU" baseline="0" dirty="0" smtClean="0"/>
              <a:t> буквы даже в именах городов, где-то используются аббревиатуры,, а где-то полные названия, где-то есть кавычки, а где-то их нет. К тому же столь большое число записей в реестре появилось потому, что в него включили все подразделения медицинских организаций, вплоть до кабинетов.  Если бы такой подход был выдержан в отношении всех медицинских организаций, то число записей в реестре вполне могло бы достигнуть и миллиона. Вероятно, в Минздраве считают, что такой набор данных представляет для кого-то интерес, но называть его реестром медицинских организаций Российской Федерации, мягко говоря, некорректно.</a:t>
            </a:r>
          </a:p>
          <a:p>
            <a:r>
              <a:rPr lang="ru-RU" baseline="0" dirty="0" smtClean="0"/>
              <a:t>Имеется еще один ресурс, который мог бы представлять интерес – список МО, участвующих в системе ОМС.  Но, во первых, анализ записей в таком перечне, полученном около полугода назад, выявил множество дублей с различными наименованиями МО и их адресами, и, во-вторых, в нем будет отсутствовать достаточно много МО, не участвующих в ОМС. Хотя, может быть, таких МО будет и не слишком много? </a:t>
            </a:r>
            <a:endParaRPr lang="ru-RU" dirty="0"/>
          </a:p>
        </p:txBody>
      </p:sp>
      <p:sp>
        <p:nvSpPr>
          <p:cNvPr id="4" name="Номер слайда 3"/>
          <p:cNvSpPr>
            <a:spLocks noGrp="1"/>
          </p:cNvSpPr>
          <p:nvPr>
            <p:ph type="sldNum" sz="quarter" idx="10"/>
          </p:nvPr>
        </p:nvSpPr>
        <p:spPr/>
        <p:txBody>
          <a:bodyPr/>
          <a:lstStyle/>
          <a:p>
            <a:fld id="{1CD3DA8B-CA8C-4D42-A2FB-0942DAB92363}" type="slidenum">
              <a:rPr lang="ru-RU" smtClean="0"/>
              <a:t>9</a:t>
            </a:fld>
            <a:endParaRPr lang="ru-RU"/>
          </a:p>
        </p:txBody>
      </p:sp>
    </p:spTree>
    <p:extLst>
      <p:ext uri="{BB962C8B-B14F-4D97-AF65-F5344CB8AC3E}">
        <p14:creationId xmlns:p14="http://schemas.microsoft.com/office/powerpoint/2010/main" val="66039744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942416" y="2514601"/>
            <a:ext cx="6600451" cy="2262781"/>
          </a:xfrm>
        </p:spPr>
        <p:txBody>
          <a:bodyPr anchor="b">
            <a:normAutofit/>
          </a:bodyPr>
          <a:lstStyle>
            <a:lvl1pPr>
              <a:defRPr sz="5400"/>
            </a:lvl1pPr>
          </a:lstStyle>
          <a:p>
            <a:r>
              <a:rPr lang="ru-RU" smtClean="0"/>
              <a:t>Образец заголовка</a:t>
            </a:r>
            <a:endParaRPr lang="en-US" dirty="0"/>
          </a:p>
        </p:txBody>
      </p:sp>
      <p:sp>
        <p:nvSpPr>
          <p:cNvPr id="3" name="Subtitle 2"/>
          <p:cNvSpPr>
            <a:spLocks noGrp="1"/>
          </p:cNvSpPr>
          <p:nvPr>
            <p:ph type="subTitle" idx="1"/>
          </p:nvPr>
        </p:nvSpPr>
        <p:spPr>
          <a:xfrm>
            <a:off x="1942416" y="4777380"/>
            <a:ext cx="6600451"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A2487973-114D-4E8E-9981-8C4E97F1DD9B}" type="datetimeFigureOut">
              <a:rPr lang="ru-RU" smtClean="0"/>
              <a:t>22.03.2016</a:t>
            </a:fld>
            <a:endParaRPr lang="ru-RU"/>
          </a:p>
        </p:txBody>
      </p:sp>
      <p:sp>
        <p:nvSpPr>
          <p:cNvPr id="5" name="Footer Placeholder 4"/>
          <p:cNvSpPr>
            <a:spLocks noGrp="1"/>
          </p:cNvSpPr>
          <p:nvPr>
            <p:ph type="ftr" sz="quarter" idx="11"/>
          </p:nvPr>
        </p:nvSpPr>
        <p:spPr/>
        <p:txBody>
          <a:bodyPr/>
          <a:lstStyle/>
          <a:p>
            <a:endParaRPr lang="ru-RU"/>
          </a:p>
        </p:txBody>
      </p:sp>
      <p:sp>
        <p:nvSpPr>
          <p:cNvPr id="9" name="Freeform 8"/>
          <p:cNvSpPr/>
          <p:nvPr/>
        </p:nvSpPr>
        <p:spPr bwMode="auto">
          <a:xfrm>
            <a:off x="-31719" y="4321158"/>
            <a:ext cx="1395473" cy="781781"/>
          </a:xfrm>
          <a:custGeom>
            <a:avLst/>
            <a:gdLst/>
            <a:ahLst/>
            <a:cxnLst/>
            <a:rect l="l" t="t" r="r" b="b"/>
            <a:pathLst>
              <a:path w="8042" h="10000">
                <a:moveTo>
                  <a:pt x="5799" y="10000"/>
                </a:moveTo>
                <a:cubicBezTo>
                  <a:pt x="5880" y="10000"/>
                  <a:pt x="5934" y="9940"/>
                  <a:pt x="5961" y="9880"/>
                </a:cubicBezTo>
                <a:cubicBezTo>
                  <a:pt x="5961" y="9820"/>
                  <a:pt x="5988" y="9820"/>
                  <a:pt x="5988" y="9820"/>
                </a:cubicBezTo>
                <a:lnTo>
                  <a:pt x="8042" y="5260"/>
                </a:lnTo>
                <a:cubicBezTo>
                  <a:pt x="8096" y="5140"/>
                  <a:pt x="8096" y="4901"/>
                  <a:pt x="8042" y="4721"/>
                </a:cubicBezTo>
                <a:lnTo>
                  <a:pt x="5988" y="221"/>
                </a:lnTo>
                <a:cubicBezTo>
                  <a:pt x="5988" y="160"/>
                  <a:pt x="5961" y="160"/>
                  <a:pt x="5961" y="160"/>
                </a:cubicBezTo>
                <a:cubicBezTo>
                  <a:pt x="5934" y="101"/>
                  <a:pt x="5880" y="41"/>
                  <a:pt x="5799" y="41"/>
                </a:cubicBezTo>
                <a:lnTo>
                  <a:pt x="18" y="0"/>
                </a:lnTo>
                <a:cubicBezTo>
                  <a:pt x="12" y="3330"/>
                  <a:pt x="6" y="6661"/>
                  <a:pt x="0" y="9991"/>
                </a:cubicBezTo>
                <a:lnTo>
                  <a:pt x="5799" y="10000"/>
                </a:lnTo>
                <a:close/>
              </a:path>
            </a:pathLst>
          </a:custGeom>
          <a:solidFill>
            <a:schemeClr val="accent1"/>
          </a:solidFill>
          <a:ln>
            <a:noFill/>
          </a:ln>
        </p:spPr>
      </p:sp>
      <p:sp>
        <p:nvSpPr>
          <p:cNvPr id="6" name="Slide Number Placeholder 5"/>
          <p:cNvSpPr>
            <a:spLocks noGrp="1"/>
          </p:cNvSpPr>
          <p:nvPr>
            <p:ph type="sldNum" sz="quarter" idx="12"/>
          </p:nvPr>
        </p:nvSpPr>
        <p:spPr>
          <a:xfrm>
            <a:off x="423334" y="4529541"/>
            <a:ext cx="584978" cy="365125"/>
          </a:xfrm>
        </p:spPr>
        <p:txBody>
          <a:bodyPr/>
          <a:lstStyle/>
          <a:p>
            <a:fld id="{C3C210C8-A29C-49BE-A3A5-FB5585DBA2CC}" type="slidenum">
              <a:rPr lang="ru-RU" smtClean="0"/>
              <a:t>‹#›</a:t>
            </a:fld>
            <a:endParaRPr lang="ru-RU"/>
          </a:p>
        </p:txBody>
      </p:sp>
    </p:spTree>
    <p:extLst>
      <p:ext uri="{BB962C8B-B14F-4D97-AF65-F5344CB8AC3E}">
        <p14:creationId xmlns:p14="http://schemas.microsoft.com/office/powerpoint/2010/main" val="31142993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1942415" y="609600"/>
            <a:ext cx="6591985" cy="3117040"/>
          </a:xfrm>
        </p:spPr>
        <p:txBody>
          <a:bodyPr anchor="ctr">
            <a:normAutofit/>
          </a:bodyPr>
          <a:lstStyle>
            <a:lvl1pPr algn="l">
              <a:defRPr sz="48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A2487973-114D-4E8E-9981-8C4E97F1DD9B}" type="datetimeFigureOut">
              <a:rPr lang="ru-RU" smtClean="0"/>
              <a:t>22.03.2016</a:t>
            </a:fld>
            <a:endParaRPr lang="ru-RU"/>
          </a:p>
        </p:txBody>
      </p:sp>
      <p:sp>
        <p:nvSpPr>
          <p:cNvPr id="5" name="Footer Placeholder 4"/>
          <p:cNvSpPr>
            <a:spLocks noGrp="1"/>
          </p:cNvSpPr>
          <p:nvPr>
            <p:ph type="ftr" sz="quarter" idx="11"/>
          </p:nvPr>
        </p:nvSpPr>
        <p:spPr/>
        <p:txBody>
          <a:bodyPr/>
          <a:lstStyle/>
          <a:p>
            <a:endParaRPr lang="ru-RU"/>
          </a:p>
        </p:txBody>
      </p:sp>
      <p:sp>
        <p:nvSpPr>
          <p:cNvPr id="10"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C3C210C8-A29C-49BE-A3A5-FB5585DBA2CC}" type="slidenum">
              <a:rPr lang="ru-RU" smtClean="0"/>
              <a:t>‹#›</a:t>
            </a:fld>
            <a:endParaRPr lang="ru-RU"/>
          </a:p>
        </p:txBody>
      </p:sp>
    </p:spTree>
    <p:extLst>
      <p:ext uri="{BB962C8B-B14F-4D97-AF65-F5344CB8AC3E}">
        <p14:creationId xmlns:p14="http://schemas.microsoft.com/office/powerpoint/2010/main" val="6352864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ru-RU" smtClean="0"/>
              <a:t>Образец заголовка</a:t>
            </a:r>
            <a:endParaRPr lang="en-US" dirty="0"/>
          </a:p>
        </p:txBody>
      </p:sp>
      <p:sp>
        <p:nvSpPr>
          <p:cNvPr id="13" name="Text Placeholder 9"/>
          <p:cNvSpPr>
            <a:spLocks noGrp="1"/>
          </p:cNvSpPr>
          <p:nvPr>
            <p:ph type="body" sz="quarter" idx="13"/>
          </p:nvPr>
        </p:nvSpPr>
        <p:spPr>
          <a:xfrm>
            <a:off x="2415972" y="3505200"/>
            <a:ext cx="5653888"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A2487973-114D-4E8E-9981-8C4E97F1DD9B}" type="datetimeFigureOut">
              <a:rPr lang="ru-RU" smtClean="0"/>
              <a:t>22.03.2016</a:t>
            </a:fld>
            <a:endParaRPr lang="ru-RU"/>
          </a:p>
        </p:txBody>
      </p:sp>
      <p:sp>
        <p:nvSpPr>
          <p:cNvPr id="5" name="Footer Placeholder 4"/>
          <p:cNvSpPr>
            <a:spLocks noGrp="1"/>
          </p:cNvSpPr>
          <p:nvPr>
            <p:ph type="ftr" sz="quarter" idx="11"/>
          </p:nvPr>
        </p:nvSpPr>
        <p:spPr/>
        <p:txBody>
          <a:bodyPr/>
          <a:lstStyle/>
          <a:p>
            <a:endParaRPr lang="ru-RU"/>
          </a:p>
        </p:txBody>
      </p:sp>
      <p:sp>
        <p:nvSpPr>
          <p:cNvPr id="19"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C3C210C8-A29C-49BE-A3A5-FB5585DBA2CC}" type="slidenum">
              <a:rPr lang="ru-RU" smtClean="0"/>
              <a:t>‹#›</a:t>
            </a:fld>
            <a:endParaRPr lang="ru-RU"/>
          </a:p>
        </p:txBody>
      </p:sp>
      <p:sp>
        <p:nvSpPr>
          <p:cNvPr id="14" name="TextBox 13"/>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43680285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1942415" y="2438401"/>
            <a:ext cx="6591985" cy="2724845"/>
          </a:xfrm>
        </p:spPr>
        <p:txBody>
          <a:bodyPr anchor="b">
            <a:normAutofit/>
          </a:bodyPr>
          <a:lstStyle>
            <a:lvl1pPr algn="l">
              <a:defRPr sz="4800" b="0"/>
            </a:lvl1pPr>
          </a:lstStyle>
          <a:p>
            <a:r>
              <a:rPr lang="ru-RU" smtClean="0"/>
              <a:t>Образец заголовка</a:t>
            </a:r>
            <a:endParaRPr lang="en-US" dirty="0"/>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A2487973-114D-4E8E-9981-8C4E97F1DD9B}" type="datetimeFigureOut">
              <a:rPr lang="ru-RU" smtClean="0"/>
              <a:t>22.03.2016</a:t>
            </a:fld>
            <a:endParaRPr lang="ru-RU"/>
          </a:p>
        </p:txBody>
      </p:sp>
      <p:sp>
        <p:nvSpPr>
          <p:cNvPr id="6" name="Footer Placeholder 5"/>
          <p:cNvSpPr>
            <a:spLocks noGrp="1"/>
          </p:cNvSpPr>
          <p:nvPr>
            <p:ph type="ftr" sz="quarter" idx="11"/>
          </p:nvPr>
        </p:nvSpPr>
        <p:spPr/>
        <p:txBody>
          <a:bodyPr/>
          <a:lstStyle/>
          <a:p>
            <a:endParaRPr lang="ru-RU"/>
          </a:p>
        </p:txBody>
      </p:sp>
      <p:sp>
        <p:nvSpPr>
          <p:cNvPr id="11"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C3C210C8-A29C-49BE-A3A5-FB5585DBA2CC}" type="slidenum">
              <a:rPr lang="ru-RU" smtClean="0"/>
              <a:t>‹#›</a:t>
            </a:fld>
            <a:endParaRPr lang="ru-RU"/>
          </a:p>
        </p:txBody>
      </p:sp>
    </p:spTree>
    <p:extLst>
      <p:ext uri="{BB962C8B-B14F-4D97-AF65-F5344CB8AC3E}">
        <p14:creationId xmlns:p14="http://schemas.microsoft.com/office/powerpoint/2010/main" val="253249439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13"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ru-RU" smtClean="0"/>
              <a:t>Образец заголовка</a:t>
            </a:r>
            <a:endParaRPr lang="en-US" dirty="0"/>
          </a:p>
        </p:txBody>
      </p:sp>
      <p:sp>
        <p:nvSpPr>
          <p:cNvPr id="21" name="Text Placeholder 9"/>
          <p:cNvSpPr>
            <a:spLocks noGrp="1"/>
          </p:cNvSpPr>
          <p:nvPr>
            <p:ph type="body" sz="quarter" idx="13"/>
          </p:nvPr>
        </p:nvSpPr>
        <p:spPr>
          <a:xfrm>
            <a:off x="1942415" y="4343400"/>
            <a:ext cx="6688292"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4" name="Text Placeholder 3"/>
          <p:cNvSpPr>
            <a:spLocks noGrp="1"/>
          </p:cNvSpPr>
          <p:nvPr>
            <p:ph type="body" sz="half" idx="2"/>
          </p:nvPr>
        </p:nvSpPr>
        <p:spPr>
          <a:xfrm>
            <a:off x="1942415" y="5181600"/>
            <a:ext cx="6688292"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A2487973-114D-4E8E-9981-8C4E97F1DD9B}" type="datetimeFigureOut">
              <a:rPr lang="ru-RU" smtClean="0"/>
              <a:t>22.03.2016</a:t>
            </a:fld>
            <a:endParaRPr lang="ru-RU"/>
          </a:p>
        </p:txBody>
      </p:sp>
      <p:sp>
        <p:nvSpPr>
          <p:cNvPr id="6" name="Footer Placeholder 5"/>
          <p:cNvSpPr>
            <a:spLocks noGrp="1"/>
          </p:cNvSpPr>
          <p:nvPr>
            <p:ph type="ftr" sz="quarter" idx="11"/>
          </p:nvPr>
        </p:nvSpPr>
        <p:spPr/>
        <p:txBody>
          <a:bodyPr/>
          <a:lstStyle/>
          <a:p>
            <a:endParaRPr lang="ru-RU"/>
          </a:p>
        </p:txBody>
      </p:sp>
      <p:sp>
        <p:nvSpPr>
          <p:cNvPr id="2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C3C210C8-A29C-49BE-A3A5-FB5585DBA2CC}" type="slidenum">
              <a:rPr lang="ru-RU" smtClean="0"/>
              <a:t>‹#›</a:t>
            </a:fld>
            <a:endParaRPr lang="ru-RU"/>
          </a:p>
        </p:txBody>
      </p:sp>
      <p:sp>
        <p:nvSpPr>
          <p:cNvPr id="11" name="TextBox 10"/>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2" name="TextBox 11"/>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2120916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1942416" y="627407"/>
            <a:ext cx="6591984" cy="2880020"/>
          </a:xfrm>
        </p:spPr>
        <p:txBody>
          <a:bodyPr anchor="ctr">
            <a:normAutofit/>
          </a:bodyPr>
          <a:lstStyle>
            <a:lvl1pPr algn="l">
              <a:defRPr sz="4800" b="0"/>
            </a:lvl1pPr>
          </a:lstStyle>
          <a:p>
            <a:r>
              <a:rPr lang="ru-RU" smtClean="0"/>
              <a:t>Образец заголовка</a:t>
            </a:r>
            <a:endParaRPr lang="en-US" dirty="0"/>
          </a:p>
        </p:txBody>
      </p:sp>
      <p:sp>
        <p:nvSpPr>
          <p:cNvPr id="21" name="Text Placeholder 9"/>
          <p:cNvSpPr>
            <a:spLocks noGrp="1"/>
          </p:cNvSpPr>
          <p:nvPr>
            <p:ph type="body" sz="quarter" idx="13"/>
          </p:nvPr>
        </p:nvSpPr>
        <p:spPr>
          <a:xfrm>
            <a:off x="1942415" y="4343400"/>
            <a:ext cx="6591985"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A2487973-114D-4E8E-9981-8C4E97F1DD9B}" type="datetimeFigureOut">
              <a:rPr lang="ru-RU" smtClean="0"/>
              <a:t>22.03.2016</a:t>
            </a:fld>
            <a:endParaRPr lang="ru-RU"/>
          </a:p>
        </p:txBody>
      </p:sp>
      <p:sp>
        <p:nvSpPr>
          <p:cNvPr id="6" name="Footer Placeholder 5"/>
          <p:cNvSpPr>
            <a:spLocks noGrp="1"/>
          </p:cNvSpPr>
          <p:nvPr>
            <p:ph type="ftr" sz="quarter" idx="11"/>
          </p:nvPr>
        </p:nvSpPr>
        <p:spPr/>
        <p:txBody>
          <a:bodyPr/>
          <a:lstStyle/>
          <a:p>
            <a:endParaRPr lang="ru-RU"/>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C3C210C8-A29C-49BE-A3A5-FB5585DBA2CC}" type="slidenum">
              <a:rPr lang="ru-RU" smtClean="0"/>
              <a:t>‹#›</a:t>
            </a:fld>
            <a:endParaRPr lang="ru-RU"/>
          </a:p>
        </p:txBody>
      </p:sp>
    </p:spTree>
    <p:extLst>
      <p:ext uri="{BB962C8B-B14F-4D97-AF65-F5344CB8AC3E}">
        <p14:creationId xmlns:p14="http://schemas.microsoft.com/office/powerpoint/2010/main" val="8711732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ncho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A2487973-114D-4E8E-9981-8C4E97F1DD9B}" type="datetimeFigureOut">
              <a:rPr lang="ru-RU" smtClean="0"/>
              <a:t>22.03.2016</a:t>
            </a:fld>
            <a:endParaRPr lang="ru-RU"/>
          </a:p>
        </p:txBody>
      </p:sp>
      <p:sp>
        <p:nvSpPr>
          <p:cNvPr id="5" name="Footer Placeholder 4"/>
          <p:cNvSpPr>
            <a:spLocks noGrp="1"/>
          </p:cNvSpPr>
          <p:nvPr>
            <p:ph type="ftr" sz="quarter" idx="11"/>
          </p:nvPr>
        </p:nvSpPr>
        <p:spPr/>
        <p:txBody>
          <a:bodyPr/>
          <a:lstStyle/>
          <a:p>
            <a:endParaRPr lang="ru-RU"/>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C3C210C8-A29C-49BE-A3A5-FB5585DBA2CC}" type="slidenum">
              <a:rPr lang="ru-RU" smtClean="0"/>
              <a:t>‹#›</a:t>
            </a:fld>
            <a:endParaRPr lang="ru-RU"/>
          </a:p>
        </p:txBody>
      </p:sp>
    </p:spTree>
    <p:extLst>
      <p:ext uri="{BB962C8B-B14F-4D97-AF65-F5344CB8AC3E}">
        <p14:creationId xmlns:p14="http://schemas.microsoft.com/office/powerpoint/2010/main" val="363130965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78535" y="627406"/>
            <a:ext cx="1656132" cy="5283817"/>
          </a:xfrm>
        </p:spPr>
        <p:txBody>
          <a:bodyPr vert="eaVert" anchor="ct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1942416" y="627406"/>
            <a:ext cx="4716348" cy="5283817"/>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A2487973-114D-4E8E-9981-8C4E97F1DD9B}" type="datetimeFigureOut">
              <a:rPr lang="ru-RU" smtClean="0"/>
              <a:t>22.03.2016</a:t>
            </a:fld>
            <a:endParaRPr lang="ru-RU"/>
          </a:p>
        </p:txBody>
      </p:sp>
      <p:sp>
        <p:nvSpPr>
          <p:cNvPr id="5" name="Footer Placeholder 4"/>
          <p:cNvSpPr>
            <a:spLocks noGrp="1"/>
          </p:cNvSpPr>
          <p:nvPr>
            <p:ph type="ftr" sz="quarter" idx="11"/>
          </p:nvPr>
        </p:nvSpPr>
        <p:spPr/>
        <p:txBody>
          <a:bodyPr/>
          <a:lstStyle/>
          <a:p>
            <a:endParaRPr lang="ru-RU"/>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C3C210C8-A29C-49BE-A3A5-FB5585DBA2CC}" type="slidenum">
              <a:rPr lang="ru-RU" smtClean="0"/>
              <a:t>‹#›</a:t>
            </a:fld>
            <a:endParaRPr lang="ru-RU"/>
          </a:p>
        </p:txBody>
      </p:sp>
    </p:spTree>
    <p:extLst>
      <p:ext uri="{BB962C8B-B14F-4D97-AF65-F5344CB8AC3E}">
        <p14:creationId xmlns:p14="http://schemas.microsoft.com/office/powerpoint/2010/main" val="18778003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a:xfrm>
            <a:off x="1945201" y="624110"/>
            <a:ext cx="6589199" cy="1280890"/>
          </a:xfrm>
        </p:spPr>
        <p:txBody>
          <a:bodyPr/>
          <a:lstStyle/>
          <a:p>
            <a:r>
              <a:rPr lang="ru-RU" smtClean="0"/>
              <a:t>Образец заголовка</a:t>
            </a:r>
            <a:endParaRPr lang="en-US" dirty="0"/>
          </a:p>
        </p:txBody>
      </p:sp>
      <p:sp>
        <p:nvSpPr>
          <p:cNvPr id="3" name="Content Placeholder 2"/>
          <p:cNvSpPr>
            <a:spLocks noGrp="1"/>
          </p:cNvSpPr>
          <p:nvPr>
            <p:ph idx="1"/>
          </p:nvPr>
        </p:nvSpPr>
        <p:spPr>
          <a:xfrm>
            <a:off x="1942415" y="2133600"/>
            <a:ext cx="6591985" cy="377762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A2487973-114D-4E8E-9981-8C4E97F1DD9B}" type="datetimeFigureOut">
              <a:rPr lang="ru-RU" smtClean="0"/>
              <a:t>22.03.2016</a:t>
            </a:fld>
            <a:endParaRPr lang="ru-RU"/>
          </a:p>
        </p:txBody>
      </p:sp>
      <p:sp>
        <p:nvSpPr>
          <p:cNvPr id="5" name="Footer Placeholder 4"/>
          <p:cNvSpPr>
            <a:spLocks noGrp="1"/>
          </p:cNvSpPr>
          <p:nvPr>
            <p:ph type="ftr" sz="quarter" idx="11"/>
          </p:nvPr>
        </p:nvSpPr>
        <p:spPr/>
        <p:txBody>
          <a:bodyPr/>
          <a:lstStyle/>
          <a:p>
            <a:endParaRPr lang="ru-RU"/>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C3C210C8-A29C-49BE-A3A5-FB5585DBA2CC}" type="slidenum">
              <a:rPr lang="ru-RU" smtClean="0"/>
              <a:t>‹#›</a:t>
            </a:fld>
            <a:endParaRPr lang="ru-RU"/>
          </a:p>
        </p:txBody>
      </p:sp>
    </p:spTree>
    <p:extLst>
      <p:ext uri="{BB962C8B-B14F-4D97-AF65-F5344CB8AC3E}">
        <p14:creationId xmlns:p14="http://schemas.microsoft.com/office/powerpoint/2010/main" val="18902497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1942415" y="2074562"/>
            <a:ext cx="6591985" cy="1468800"/>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1942415" y="3581400"/>
            <a:ext cx="6591985"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A2487973-114D-4E8E-9981-8C4E97F1DD9B}" type="datetimeFigureOut">
              <a:rPr lang="ru-RU" smtClean="0"/>
              <a:t>22.03.2016</a:t>
            </a:fld>
            <a:endParaRPr lang="ru-RU"/>
          </a:p>
        </p:txBody>
      </p:sp>
      <p:sp>
        <p:nvSpPr>
          <p:cNvPr id="5" name="Footer Placeholder 4"/>
          <p:cNvSpPr>
            <a:spLocks noGrp="1"/>
          </p:cNvSpPr>
          <p:nvPr>
            <p:ph type="ftr" sz="quarter" idx="11"/>
          </p:nvPr>
        </p:nvSpPr>
        <p:spPr/>
        <p:txBody>
          <a:bodyPr/>
          <a:lstStyle/>
          <a:p>
            <a:endParaRPr lang="ru-RU"/>
          </a:p>
        </p:txBody>
      </p:sp>
      <p:sp>
        <p:nvSpPr>
          <p:cNvPr id="11"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C3C210C8-A29C-49BE-A3A5-FB5585DBA2CC}" type="slidenum">
              <a:rPr lang="ru-RU" smtClean="0"/>
              <a:t>‹#›</a:t>
            </a:fld>
            <a:endParaRPr lang="ru-RU"/>
          </a:p>
        </p:txBody>
      </p:sp>
    </p:spTree>
    <p:extLst>
      <p:ext uri="{BB962C8B-B14F-4D97-AF65-F5344CB8AC3E}">
        <p14:creationId xmlns:p14="http://schemas.microsoft.com/office/powerpoint/2010/main" val="1349187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1942416" y="2136706"/>
            <a:ext cx="3197531" cy="376739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5337307" y="2136706"/>
            <a:ext cx="3197093" cy="376739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A2487973-114D-4E8E-9981-8C4E97F1DD9B}" type="datetimeFigureOut">
              <a:rPr lang="ru-RU" smtClean="0"/>
              <a:t>22.03.2016</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0" name="Slide Number Placeholder 5"/>
          <p:cNvSpPr>
            <a:spLocks noGrp="1"/>
          </p:cNvSpPr>
          <p:nvPr>
            <p:ph type="sldNum" sz="quarter" idx="12"/>
          </p:nvPr>
        </p:nvSpPr>
        <p:spPr>
          <a:xfrm>
            <a:off x="511228" y="787783"/>
            <a:ext cx="584978" cy="365125"/>
          </a:xfrm>
        </p:spPr>
        <p:txBody>
          <a:bodyPr/>
          <a:lstStyle/>
          <a:p>
            <a:fld id="{C3C210C8-A29C-49BE-A3A5-FB5585DBA2CC}" type="slidenum">
              <a:rPr lang="ru-RU" smtClean="0"/>
              <a:t>‹#›</a:t>
            </a:fld>
            <a:endParaRPr lang="ru-RU"/>
          </a:p>
        </p:txBody>
      </p:sp>
    </p:spTree>
    <p:extLst>
      <p:ext uri="{BB962C8B-B14F-4D97-AF65-F5344CB8AC3E}">
        <p14:creationId xmlns:p14="http://schemas.microsoft.com/office/powerpoint/2010/main" val="6788858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ru-RU" smtClean="0"/>
              <a:t>Образец заголовка</a:t>
            </a:r>
            <a:endParaRPr lang="en-US" dirty="0"/>
          </a:p>
        </p:txBody>
      </p:sp>
      <p:sp>
        <p:nvSpPr>
          <p:cNvPr id="3" name="Text Placeholder 2"/>
          <p:cNvSpPr>
            <a:spLocks noGrp="1"/>
          </p:cNvSpPr>
          <p:nvPr>
            <p:ph type="body" idx="1"/>
          </p:nvPr>
        </p:nvSpPr>
        <p:spPr>
          <a:xfrm>
            <a:off x="2265352" y="2226626"/>
            <a:ext cx="2874596"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1942415" y="2802888"/>
            <a:ext cx="3197532" cy="3105703"/>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5656154" y="2223398"/>
            <a:ext cx="2873239"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5333715" y="2799660"/>
            <a:ext cx="3195680" cy="3105703"/>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A2487973-114D-4E8E-9981-8C4E97F1DD9B}" type="datetimeFigureOut">
              <a:rPr lang="ru-RU" smtClean="0"/>
              <a:t>22.03.2016</a:t>
            </a:fld>
            <a:endParaRPr lang="ru-RU"/>
          </a:p>
        </p:txBody>
      </p:sp>
      <p:sp>
        <p:nvSpPr>
          <p:cNvPr id="8" name="Footer Placeholder 7"/>
          <p:cNvSpPr>
            <a:spLocks noGrp="1"/>
          </p:cNvSpPr>
          <p:nvPr>
            <p:ph type="ftr" sz="quarter" idx="11"/>
          </p:nvPr>
        </p:nvSpPr>
        <p:spPr/>
        <p:txBody>
          <a:bodyPr/>
          <a:lstStyle/>
          <a:p>
            <a:endParaRPr lang="ru-RU"/>
          </a:p>
        </p:txBody>
      </p:sp>
      <p:sp>
        <p:nvSpPr>
          <p:cNvPr id="11"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2" name="Slide Number Placeholder 5"/>
          <p:cNvSpPr>
            <a:spLocks noGrp="1"/>
          </p:cNvSpPr>
          <p:nvPr>
            <p:ph type="sldNum" sz="quarter" idx="12"/>
          </p:nvPr>
        </p:nvSpPr>
        <p:spPr>
          <a:xfrm>
            <a:off x="511228" y="787783"/>
            <a:ext cx="584978" cy="365125"/>
          </a:xfrm>
        </p:spPr>
        <p:txBody>
          <a:bodyPr/>
          <a:lstStyle/>
          <a:p>
            <a:fld id="{C3C210C8-A29C-49BE-A3A5-FB5585DBA2CC}" type="slidenum">
              <a:rPr lang="ru-RU" smtClean="0"/>
              <a:t>‹#›</a:t>
            </a:fld>
            <a:endParaRPr lang="ru-RU"/>
          </a:p>
        </p:txBody>
      </p:sp>
    </p:spTree>
    <p:extLst>
      <p:ext uri="{BB962C8B-B14F-4D97-AF65-F5344CB8AC3E}">
        <p14:creationId xmlns:p14="http://schemas.microsoft.com/office/powerpoint/2010/main" val="3436908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a:xfrm>
            <a:off x="1945200" y="624110"/>
            <a:ext cx="6589200" cy="1280890"/>
          </a:xfrm>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A2487973-114D-4E8E-9981-8C4E97F1DD9B}" type="datetimeFigureOut">
              <a:rPr lang="ru-RU" smtClean="0"/>
              <a:t>22.03.2016</a:t>
            </a:fld>
            <a:endParaRPr lang="ru-RU"/>
          </a:p>
        </p:txBody>
      </p:sp>
      <p:sp>
        <p:nvSpPr>
          <p:cNvPr id="4" name="Footer Placeholder 3"/>
          <p:cNvSpPr>
            <a:spLocks noGrp="1"/>
          </p:cNvSpPr>
          <p:nvPr>
            <p:ph type="ftr" sz="quarter" idx="11"/>
          </p:nvPr>
        </p:nvSpPr>
        <p:spPr/>
        <p:txBody>
          <a:bodyPr/>
          <a:lstStyle/>
          <a:p>
            <a:endParaRPr lang="ru-RU"/>
          </a:p>
        </p:txBody>
      </p:sp>
      <p:sp>
        <p:nvSpPr>
          <p:cNvPr id="8"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C3C210C8-A29C-49BE-A3A5-FB5585DBA2CC}" type="slidenum">
              <a:rPr lang="ru-RU" smtClean="0"/>
              <a:t>‹#›</a:t>
            </a:fld>
            <a:endParaRPr lang="ru-RU"/>
          </a:p>
        </p:txBody>
      </p:sp>
    </p:spTree>
    <p:extLst>
      <p:ext uri="{BB962C8B-B14F-4D97-AF65-F5344CB8AC3E}">
        <p14:creationId xmlns:p14="http://schemas.microsoft.com/office/powerpoint/2010/main" val="42234709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2487973-114D-4E8E-9981-8C4E97F1DD9B}" type="datetimeFigureOut">
              <a:rPr lang="ru-RU" smtClean="0"/>
              <a:t>22.03.2016</a:t>
            </a:fld>
            <a:endParaRPr lang="ru-RU"/>
          </a:p>
        </p:txBody>
      </p:sp>
      <p:sp>
        <p:nvSpPr>
          <p:cNvPr id="3" name="Footer Placeholder 2"/>
          <p:cNvSpPr>
            <a:spLocks noGrp="1"/>
          </p:cNvSpPr>
          <p:nvPr>
            <p:ph type="ftr" sz="quarter" idx="11"/>
          </p:nvPr>
        </p:nvSpPr>
        <p:spPr/>
        <p:txBody>
          <a:bodyPr/>
          <a:lstStyle/>
          <a:p>
            <a:endParaRPr lang="ru-RU"/>
          </a:p>
        </p:txBody>
      </p:sp>
      <p:sp>
        <p:nvSpPr>
          <p:cNvPr id="6"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C3C210C8-A29C-49BE-A3A5-FB5585DBA2CC}" type="slidenum">
              <a:rPr lang="ru-RU" smtClean="0"/>
              <a:t>‹#›</a:t>
            </a:fld>
            <a:endParaRPr lang="ru-RU"/>
          </a:p>
        </p:txBody>
      </p:sp>
    </p:spTree>
    <p:extLst>
      <p:ext uri="{BB962C8B-B14F-4D97-AF65-F5344CB8AC3E}">
        <p14:creationId xmlns:p14="http://schemas.microsoft.com/office/powerpoint/2010/main" val="17059681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942415" y="446088"/>
            <a:ext cx="2629584" cy="976312"/>
          </a:xfrm>
        </p:spPr>
        <p:txBody>
          <a:bodyPr anchor="b"/>
          <a:lstStyle>
            <a:lvl1pPr algn="l">
              <a:defRPr sz="2000" b="0"/>
            </a:lvl1pPr>
          </a:lstStyle>
          <a:p>
            <a:r>
              <a:rPr lang="ru-RU" smtClean="0"/>
              <a:t>Образец заголовка</a:t>
            </a:r>
            <a:endParaRPr lang="en-US" dirty="0"/>
          </a:p>
        </p:txBody>
      </p:sp>
      <p:sp>
        <p:nvSpPr>
          <p:cNvPr id="3" name="Content Placeholder 2"/>
          <p:cNvSpPr>
            <a:spLocks noGrp="1"/>
          </p:cNvSpPr>
          <p:nvPr>
            <p:ph idx="1"/>
          </p:nvPr>
        </p:nvSpPr>
        <p:spPr>
          <a:xfrm>
            <a:off x="4743494" y="446089"/>
            <a:ext cx="3790906" cy="5414963"/>
          </a:xfrm>
        </p:spPr>
        <p:txBody>
          <a:bodyPr anchor="ct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1942415" y="1598613"/>
            <a:ext cx="2629584"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A2487973-114D-4E8E-9981-8C4E97F1DD9B}" type="datetimeFigureOut">
              <a:rPr lang="ru-RU" smtClean="0"/>
              <a:t>22.03.2016</a:t>
            </a:fld>
            <a:endParaRPr lang="ru-RU"/>
          </a:p>
        </p:txBody>
      </p:sp>
      <p:sp>
        <p:nvSpPr>
          <p:cNvPr id="6" name="Footer Placeholder 5"/>
          <p:cNvSpPr>
            <a:spLocks noGrp="1"/>
          </p:cNvSpPr>
          <p:nvPr>
            <p:ph type="ftr" sz="quarter" idx="11"/>
          </p:nvPr>
        </p:nvSpPr>
        <p:spPr/>
        <p:txBody>
          <a:bodyPr/>
          <a:lstStyle/>
          <a:p>
            <a:endParaRPr lang="ru-RU"/>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C3C210C8-A29C-49BE-A3A5-FB5585DBA2CC}" type="slidenum">
              <a:rPr lang="ru-RU" smtClean="0"/>
              <a:t>‹#›</a:t>
            </a:fld>
            <a:endParaRPr lang="ru-RU"/>
          </a:p>
        </p:txBody>
      </p:sp>
    </p:spTree>
    <p:extLst>
      <p:ext uri="{BB962C8B-B14F-4D97-AF65-F5344CB8AC3E}">
        <p14:creationId xmlns:p14="http://schemas.microsoft.com/office/powerpoint/2010/main" val="21010770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942415" y="4800600"/>
            <a:ext cx="6591985" cy="566738"/>
          </a:xfrm>
        </p:spPr>
        <p:txBody>
          <a:bodyPr anchor="b">
            <a:normAutofit/>
          </a:bodyPr>
          <a:lstStyle>
            <a:lvl1pPr algn="l">
              <a:defRPr sz="24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1942415" y="634965"/>
            <a:ext cx="6591985"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1942415" y="5367338"/>
            <a:ext cx="6591985"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A2487973-114D-4E8E-9981-8C4E97F1DD9B}" type="datetimeFigureOut">
              <a:rPr lang="ru-RU" smtClean="0"/>
              <a:t>22.03.2016</a:t>
            </a:fld>
            <a:endParaRPr lang="ru-RU"/>
          </a:p>
        </p:txBody>
      </p:sp>
      <p:sp>
        <p:nvSpPr>
          <p:cNvPr id="6" name="Footer Placeholder 5"/>
          <p:cNvSpPr>
            <a:spLocks noGrp="1"/>
          </p:cNvSpPr>
          <p:nvPr>
            <p:ph type="ftr" sz="quarter" idx="11"/>
          </p:nvPr>
        </p:nvSpPr>
        <p:spPr/>
        <p:txBody>
          <a:bodyPr/>
          <a:lstStyle/>
          <a:p>
            <a:endParaRPr lang="ru-RU"/>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C3C210C8-A29C-49BE-A3A5-FB5585DBA2CC}" type="slidenum">
              <a:rPr lang="ru-RU" smtClean="0"/>
              <a:t>‹#›</a:t>
            </a:fld>
            <a:endParaRPr lang="ru-RU"/>
          </a:p>
        </p:txBody>
      </p:sp>
    </p:spTree>
    <p:extLst>
      <p:ext uri="{BB962C8B-B14F-4D97-AF65-F5344CB8AC3E}">
        <p14:creationId xmlns:p14="http://schemas.microsoft.com/office/powerpoint/2010/main" val="20123632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36" name="Group 35"/>
          <p:cNvGrpSpPr/>
          <p:nvPr/>
        </p:nvGrpSpPr>
        <p:grpSpPr>
          <a:xfrm>
            <a:off x="1" y="228600"/>
            <a:ext cx="1981200" cy="6638628"/>
            <a:chOff x="2487613" y="285750"/>
            <a:chExt cx="2428875" cy="5654676"/>
          </a:xfrm>
        </p:grpSpPr>
        <p:sp>
          <p:nvSpPr>
            <p:cNvPr id="37"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38"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39"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40"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41"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42"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43"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44"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45"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46"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47"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48"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49" name="Group 48"/>
          <p:cNvGrpSpPr/>
          <p:nvPr/>
        </p:nvGrpSpPr>
        <p:grpSpPr>
          <a:xfrm>
            <a:off x="20421" y="285"/>
            <a:ext cx="1952272" cy="6852968"/>
            <a:chOff x="6627813" y="195717"/>
            <a:chExt cx="1952625" cy="5678034"/>
          </a:xfrm>
        </p:grpSpPr>
        <p:sp>
          <p:nvSpPr>
            <p:cNvPr id="50" name="Freeform 27"/>
            <p:cNvSpPr/>
            <p:nvPr/>
          </p:nvSpPr>
          <p:spPr bwMode="auto">
            <a:xfrm>
              <a:off x="6627813" y="195717"/>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51"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52"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53"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54"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55"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56"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57"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58"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59"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60"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61"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62" name="Rectangle 61"/>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1945200" y="624110"/>
            <a:ext cx="6589200" cy="1280890"/>
          </a:xfrm>
          <a:prstGeom prst="rect">
            <a:avLst/>
          </a:prstGeom>
        </p:spPr>
        <p:txBody>
          <a:bodyPr vert="horz" lIns="91440" tIns="45720" rIns="91440" bIns="45720" rtlCol="0" anchor="t">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1942415" y="2133600"/>
            <a:ext cx="6591985" cy="38862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7772400" y="6135089"/>
            <a:ext cx="766380" cy="370171"/>
          </a:xfrm>
          <a:prstGeom prst="rect">
            <a:avLst/>
          </a:prstGeom>
        </p:spPr>
        <p:txBody>
          <a:bodyPr vert="horz" lIns="91440" tIns="45720" rIns="91440" bIns="45720" rtlCol="0" anchor="ctr"/>
          <a:lstStyle>
            <a:lvl1pPr algn="r">
              <a:defRPr sz="900">
                <a:solidFill>
                  <a:schemeClr val="tx1">
                    <a:tint val="75000"/>
                  </a:schemeClr>
                </a:solidFill>
              </a:defRPr>
            </a:lvl1pPr>
          </a:lstStyle>
          <a:p>
            <a:fld id="{A2487973-114D-4E8E-9981-8C4E97F1DD9B}" type="datetimeFigureOut">
              <a:rPr lang="ru-RU" smtClean="0"/>
              <a:t>22.03.2016</a:t>
            </a:fld>
            <a:endParaRPr lang="ru-RU"/>
          </a:p>
        </p:txBody>
      </p:sp>
      <p:sp>
        <p:nvSpPr>
          <p:cNvPr id="5" name="Footer Placeholder 4"/>
          <p:cNvSpPr>
            <a:spLocks noGrp="1"/>
          </p:cNvSpPr>
          <p:nvPr>
            <p:ph type="ftr" sz="quarter" idx="3"/>
          </p:nvPr>
        </p:nvSpPr>
        <p:spPr>
          <a:xfrm>
            <a:off x="1942415" y="6135809"/>
            <a:ext cx="5716488"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ru-RU"/>
          </a:p>
        </p:txBody>
      </p:sp>
      <p:sp>
        <p:nvSpPr>
          <p:cNvPr id="6" name="Slide Number Placeholder 5"/>
          <p:cNvSpPr>
            <a:spLocks noGrp="1"/>
          </p:cNvSpPr>
          <p:nvPr>
            <p:ph type="sldNum" sz="quarter" idx="4"/>
          </p:nvPr>
        </p:nvSpPr>
        <p:spPr bwMode="gray">
          <a:xfrm>
            <a:off x="511228" y="787783"/>
            <a:ext cx="584978" cy="365125"/>
          </a:xfrm>
          <a:prstGeom prst="rect">
            <a:avLst/>
          </a:prstGeom>
        </p:spPr>
        <p:txBody>
          <a:bodyPr vert="horz" lIns="91440" tIns="45720" rIns="91440" bIns="45720" rtlCol="0" anchor="ctr"/>
          <a:lstStyle>
            <a:lvl1pPr algn="r">
              <a:defRPr sz="2000">
                <a:solidFill>
                  <a:srgbClr val="FEFFFF"/>
                </a:solidFill>
              </a:defRPr>
            </a:lvl1pPr>
          </a:lstStyle>
          <a:p>
            <a:fld id="{C3C210C8-A29C-49BE-A3A5-FB5585DBA2CC}" type="slidenum">
              <a:rPr lang="ru-RU" smtClean="0"/>
              <a:t>‹#›</a:t>
            </a:fld>
            <a:endParaRPr lang="ru-RU"/>
          </a:p>
        </p:txBody>
      </p:sp>
    </p:spTree>
    <p:extLst>
      <p:ext uri="{BB962C8B-B14F-4D97-AF65-F5344CB8AC3E}">
        <p14:creationId xmlns:p14="http://schemas.microsoft.com/office/powerpoint/2010/main" val="2196627980"/>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 id="2147483687" r:id="rId15"/>
    <p:sldLayoutId id="2147483688"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21.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895436" y="2591299"/>
            <a:ext cx="6979162" cy="1457533"/>
          </a:xfrm>
        </p:spPr>
        <p:txBody>
          <a:bodyPr>
            <a:noAutofit/>
          </a:bodyPr>
          <a:lstStyle/>
          <a:p>
            <a:r>
              <a:rPr lang="ru-RU" sz="2800" b="1" dirty="0">
                <a:solidFill>
                  <a:schemeClr val="accent2">
                    <a:lumMod val="75000"/>
                  </a:schemeClr>
                </a:solidFill>
              </a:rPr>
              <a:t>Открытые данные в здравоохранении и проблема идентификации организаций и информационных систем</a:t>
            </a:r>
          </a:p>
        </p:txBody>
      </p:sp>
      <p:sp>
        <p:nvSpPr>
          <p:cNvPr id="3" name="Подзаголовок 2"/>
          <p:cNvSpPr>
            <a:spLocks noGrp="1"/>
          </p:cNvSpPr>
          <p:nvPr>
            <p:ph type="subTitle" idx="1"/>
          </p:nvPr>
        </p:nvSpPr>
        <p:spPr>
          <a:xfrm>
            <a:off x="2537579" y="5249384"/>
            <a:ext cx="6262469" cy="1126283"/>
          </a:xfrm>
        </p:spPr>
        <p:txBody>
          <a:bodyPr>
            <a:normAutofit lnSpcReduction="10000"/>
          </a:bodyPr>
          <a:lstStyle/>
          <a:p>
            <a:r>
              <a:rPr lang="ru-RU" b="1" dirty="0" smtClean="0"/>
              <a:t>Красильников </a:t>
            </a:r>
            <a:r>
              <a:rPr lang="ru-RU" b="1" dirty="0"/>
              <a:t>Игорь Анатольевич, </a:t>
            </a:r>
            <a:br>
              <a:rPr lang="ru-RU" b="1" dirty="0"/>
            </a:br>
            <a:r>
              <a:rPr lang="ru-RU" b="1" dirty="0"/>
              <a:t>член Комитета по информационным технологиям Национальной Медицинской </a:t>
            </a:r>
            <a:r>
              <a:rPr lang="ru-RU" b="1" dirty="0" smtClean="0"/>
              <a:t>Палаты, д.м.н</a:t>
            </a:r>
            <a:r>
              <a:rPr lang="ru-RU" b="1" dirty="0"/>
              <a:t>. </a:t>
            </a:r>
            <a:r>
              <a:rPr lang="ru-RU" b="1" dirty="0" smtClean="0"/>
              <a:t/>
            </a:r>
            <a:br>
              <a:rPr lang="ru-RU" b="1" dirty="0" smtClean="0"/>
            </a:br>
            <a:r>
              <a:rPr lang="ru-RU" b="1" dirty="0" smtClean="0"/>
              <a:t>(Санкт-Петербург)</a:t>
            </a:r>
            <a:endParaRPr lang="ru-RU" b="1" dirty="0"/>
          </a:p>
        </p:txBody>
      </p:sp>
      <p:pic>
        <p:nvPicPr>
          <p:cNvPr id="4" name="Рисунок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233984" y="589385"/>
            <a:ext cx="1371600" cy="1362075"/>
          </a:xfrm>
          <a:prstGeom prst="rect">
            <a:avLst/>
          </a:prstGeom>
        </p:spPr>
      </p:pic>
      <p:pic>
        <p:nvPicPr>
          <p:cNvPr id="5" name="Рисунок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057746" y="972543"/>
            <a:ext cx="2454519" cy="595757"/>
          </a:xfrm>
          <a:prstGeom prst="rect">
            <a:avLst/>
          </a:prstGeom>
        </p:spPr>
      </p:pic>
    </p:spTree>
    <p:extLst>
      <p:ext uri="{BB962C8B-B14F-4D97-AF65-F5344CB8AC3E}">
        <p14:creationId xmlns:p14="http://schemas.microsoft.com/office/powerpoint/2010/main" val="327739553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83475" y="106680"/>
            <a:ext cx="7660525" cy="1280890"/>
          </a:xfrm>
        </p:spPr>
        <p:txBody>
          <a:bodyPr>
            <a:noAutofit/>
          </a:bodyPr>
          <a:lstStyle/>
          <a:p>
            <a:r>
              <a:rPr lang="ru-RU" sz="2400" b="1" dirty="0">
                <a:solidFill>
                  <a:schemeClr val="accent2">
                    <a:lumMod val="75000"/>
                  </a:schemeClr>
                </a:solidFill>
              </a:rPr>
              <a:t>Федеральный закон Российской Федерации от 21 ноября 2011 г. N 323-ФЗ "Об основах охраны здоровья граждан в Российской Федерации"</a:t>
            </a:r>
          </a:p>
        </p:txBody>
      </p:sp>
      <p:sp>
        <p:nvSpPr>
          <p:cNvPr id="3" name="Объект 2"/>
          <p:cNvSpPr>
            <a:spLocks noGrp="1"/>
          </p:cNvSpPr>
          <p:nvPr>
            <p:ph idx="1"/>
          </p:nvPr>
        </p:nvSpPr>
        <p:spPr>
          <a:xfrm>
            <a:off x="1112520" y="1503027"/>
            <a:ext cx="7848600" cy="3777622"/>
          </a:xfrm>
        </p:spPr>
        <p:txBody>
          <a:bodyPr>
            <a:noAutofit/>
          </a:bodyPr>
          <a:lstStyle/>
          <a:p>
            <a:r>
              <a:rPr lang="ru-RU" sz="2000" dirty="0">
                <a:latin typeface="Times New Roman" panose="02020603050405020304" pitchFamily="18" charset="0"/>
                <a:ea typeface="Times New Roman" panose="02020603050405020304" pitchFamily="18" charset="0"/>
              </a:rPr>
              <a:t>М</a:t>
            </a:r>
            <a:r>
              <a:rPr lang="ru-RU" sz="2000" b="1" dirty="0" smtClean="0">
                <a:solidFill>
                  <a:schemeClr val="accent2">
                    <a:lumMod val="75000"/>
                  </a:schemeClr>
                </a:solidFill>
                <a:latin typeface="Times New Roman" panose="02020603050405020304" pitchFamily="18" charset="0"/>
                <a:ea typeface="Times New Roman" panose="02020603050405020304" pitchFamily="18" charset="0"/>
              </a:rPr>
              <a:t>едицинская </a:t>
            </a:r>
            <a:r>
              <a:rPr lang="ru-RU" sz="2000" b="1" dirty="0">
                <a:solidFill>
                  <a:schemeClr val="accent2">
                    <a:lumMod val="75000"/>
                  </a:schemeClr>
                </a:solidFill>
                <a:latin typeface="Times New Roman" panose="02020603050405020304" pitchFamily="18" charset="0"/>
                <a:ea typeface="Times New Roman" panose="02020603050405020304" pitchFamily="18" charset="0"/>
              </a:rPr>
              <a:t>организация </a:t>
            </a:r>
            <a:r>
              <a:rPr lang="ru-RU" sz="2000" dirty="0">
                <a:latin typeface="Times New Roman" panose="02020603050405020304" pitchFamily="18" charset="0"/>
                <a:ea typeface="Times New Roman" panose="02020603050405020304" pitchFamily="18" charset="0"/>
              </a:rPr>
              <a:t>- юридическое лицо </a:t>
            </a:r>
            <a:r>
              <a:rPr lang="ru-RU" sz="2000" b="1" dirty="0">
                <a:solidFill>
                  <a:schemeClr val="accent2">
                    <a:lumMod val="75000"/>
                  </a:schemeClr>
                </a:solidFill>
                <a:latin typeface="Times New Roman" panose="02020603050405020304" pitchFamily="18" charset="0"/>
                <a:ea typeface="Times New Roman" panose="02020603050405020304" pitchFamily="18" charset="0"/>
              </a:rPr>
              <a:t>независимо от организационно-правовой формы</a:t>
            </a:r>
            <a:r>
              <a:rPr lang="ru-RU" sz="2000" dirty="0">
                <a:latin typeface="Times New Roman" panose="02020603050405020304" pitchFamily="18" charset="0"/>
                <a:ea typeface="Times New Roman" panose="02020603050405020304" pitchFamily="18" charset="0"/>
              </a:rPr>
              <a:t>, осуществляющее в качестве основного (уставного) вида деятельности медицинскую деятельность </a:t>
            </a:r>
            <a:r>
              <a:rPr lang="ru-RU" sz="2000" b="1" dirty="0">
                <a:solidFill>
                  <a:schemeClr val="accent2">
                    <a:lumMod val="75000"/>
                  </a:schemeClr>
                </a:solidFill>
                <a:latin typeface="Times New Roman" panose="02020603050405020304" pitchFamily="18" charset="0"/>
                <a:ea typeface="Times New Roman" panose="02020603050405020304" pitchFamily="18" charset="0"/>
              </a:rPr>
              <a:t>на основании лицензии</a:t>
            </a:r>
            <a:r>
              <a:rPr lang="ru-RU" sz="2000" dirty="0">
                <a:latin typeface="Times New Roman" panose="02020603050405020304" pitchFamily="18" charset="0"/>
                <a:ea typeface="Times New Roman" panose="02020603050405020304" pitchFamily="18" charset="0"/>
              </a:rPr>
              <a:t>, выданной в порядке, установленном законодательством Российской Федерации. </a:t>
            </a:r>
            <a:endParaRPr lang="ru-RU" sz="2000" dirty="0" smtClean="0">
              <a:latin typeface="Times New Roman" panose="02020603050405020304" pitchFamily="18" charset="0"/>
              <a:ea typeface="Times New Roman" panose="02020603050405020304" pitchFamily="18" charset="0"/>
            </a:endParaRPr>
          </a:p>
          <a:p>
            <a:r>
              <a:rPr lang="ru-RU" sz="2000" dirty="0" smtClean="0">
                <a:latin typeface="Times New Roman" panose="02020603050405020304" pitchFamily="18" charset="0"/>
                <a:ea typeface="Times New Roman" panose="02020603050405020304" pitchFamily="18" charset="0"/>
              </a:rPr>
              <a:t>Положения </a:t>
            </a:r>
            <a:r>
              <a:rPr lang="ru-RU" sz="2000" dirty="0">
                <a:latin typeface="Times New Roman" panose="02020603050405020304" pitchFamily="18" charset="0"/>
                <a:ea typeface="Times New Roman" panose="02020603050405020304" pitchFamily="18" charset="0"/>
              </a:rPr>
              <a:t>настоящего Федерального закона, регулирующие деятельность медицинских организаций, распространяются на иные юридические лица независимо от организационно-правовой формы, осуществляющие наряду с основной (уставной) деятельностью медицинскую деятельность, и применяются к таким организациям в части, касающейся медицинской деятельности. </a:t>
            </a:r>
            <a:endParaRPr lang="ru-RU" sz="2000" dirty="0" smtClean="0">
              <a:latin typeface="Times New Roman" panose="02020603050405020304" pitchFamily="18" charset="0"/>
              <a:ea typeface="Times New Roman" panose="02020603050405020304" pitchFamily="18" charset="0"/>
            </a:endParaRPr>
          </a:p>
          <a:p>
            <a:r>
              <a:rPr lang="ru-RU" sz="2000" dirty="0" smtClean="0">
                <a:latin typeface="Times New Roman" panose="02020603050405020304" pitchFamily="18" charset="0"/>
                <a:ea typeface="Times New Roman" panose="02020603050405020304" pitchFamily="18" charset="0"/>
              </a:rPr>
              <a:t>В </a:t>
            </a:r>
            <a:r>
              <a:rPr lang="ru-RU" sz="2000" dirty="0">
                <a:latin typeface="Times New Roman" panose="02020603050405020304" pitchFamily="18" charset="0"/>
                <a:ea typeface="Times New Roman" panose="02020603050405020304" pitchFamily="18" charset="0"/>
              </a:rPr>
              <a:t>целях настоящего Федерального закона </a:t>
            </a:r>
            <a:r>
              <a:rPr lang="ru-RU" sz="2000" b="1" dirty="0">
                <a:solidFill>
                  <a:schemeClr val="accent2">
                    <a:lumMod val="75000"/>
                  </a:schemeClr>
                </a:solidFill>
                <a:latin typeface="Times New Roman" panose="02020603050405020304" pitchFamily="18" charset="0"/>
                <a:ea typeface="Times New Roman" panose="02020603050405020304" pitchFamily="18" charset="0"/>
              </a:rPr>
              <a:t>к медицинским организациям приравниваются индивидуальные предприниматели, осуществляющие медицинскую деятельность</a:t>
            </a:r>
            <a:r>
              <a:rPr lang="ru-RU" sz="2000" dirty="0">
                <a:latin typeface="Times New Roman" panose="02020603050405020304" pitchFamily="18" charset="0"/>
                <a:ea typeface="Times New Roman" panose="02020603050405020304" pitchFamily="18" charset="0"/>
              </a:rPr>
              <a:t>;</a:t>
            </a:r>
          </a:p>
          <a:p>
            <a:pPr marL="0" indent="0">
              <a:buNone/>
            </a:pPr>
            <a:endParaRPr lang="ru-RU" sz="2000" dirty="0"/>
          </a:p>
        </p:txBody>
      </p:sp>
    </p:spTree>
    <p:extLst>
      <p:ext uri="{BB962C8B-B14F-4D97-AF65-F5344CB8AC3E}">
        <p14:creationId xmlns:p14="http://schemas.microsoft.com/office/powerpoint/2010/main" val="404708493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2400" b="1" dirty="0" smtClean="0">
                <a:solidFill>
                  <a:schemeClr val="accent2">
                    <a:lumMod val="75000"/>
                  </a:schemeClr>
                </a:solidFill>
              </a:rPr>
              <a:t>Данные Росстата</a:t>
            </a:r>
            <a:endParaRPr lang="ru-RU" sz="2400" b="1" dirty="0">
              <a:solidFill>
                <a:schemeClr val="accent2">
                  <a:lumMod val="75000"/>
                </a:schemeClr>
              </a:solidFill>
            </a:endParaRPr>
          </a:p>
        </p:txBody>
      </p:sp>
      <p:graphicFrame>
        <p:nvGraphicFramePr>
          <p:cNvPr id="4" name="Объект 3"/>
          <p:cNvGraphicFramePr>
            <a:graphicFrameLocks noGrp="1"/>
          </p:cNvGraphicFramePr>
          <p:nvPr>
            <p:ph idx="1"/>
            <p:extLst>
              <p:ext uri="{D42A27DB-BD31-4B8C-83A1-F6EECF244321}">
                <p14:modId xmlns:p14="http://schemas.microsoft.com/office/powerpoint/2010/main" val="1221217039"/>
              </p:ext>
            </p:extLst>
          </p:nvPr>
        </p:nvGraphicFramePr>
        <p:xfrm>
          <a:off x="1304544" y="1670334"/>
          <a:ext cx="7656576" cy="3326575"/>
        </p:xfrm>
        <a:graphic>
          <a:graphicData uri="http://schemas.openxmlformats.org/drawingml/2006/table">
            <a:tbl>
              <a:tblPr firstRow="1" firstCol="1" bandRow="1"/>
              <a:tblGrid>
                <a:gridCol w="1556998"/>
                <a:gridCol w="2153822"/>
                <a:gridCol w="2238876"/>
                <a:gridCol w="1706880"/>
              </a:tblGrid>
              <a:tr h="906145">
                <a:tc>
                  <a:txBody>
                    <a:bodyPr/>
                    <a:lstStyle/>
                    <a:p>
                      <a:pPr algn="ctr">
                        <a:lnSpc>
                          <a:spcPct val="107000"/>
                        </a:lnSpc>
                        <a:spcAft>
                          <a:spcPts val="0"/>
                        </a:spcAft>
                      </a:pPr>
                      <a:r>
                        <a:rPr lang="ru-RU" sz="2000" dirty="0">
                          <a:effectLst/>
                          <a:latin typeface="Calibri" panose="020F0502020204030204" pitchFamily="34" charset="0"/>
                          <a:ea typeface="Calibri" panose="020F0502020204030204" pitchFamily="34" charset="0"/>
                          <a:cs typeface="Times New Roman" panose="02020603050405020304" pitchFamily="18" charset="0"/>
                        </a:rPr>
                        <a:t>Годы</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lnSpc>
                          <a:spcPct val="107000"/>
                        </a:lnSpc>
                        <a:spcAft>
                          <a:spcPts val="0"/>
                        </a:spcAft>
                      </a:pPr>
                      <a:r>
                        <a:rPr lang="ru-RU" sz="2000">
                          <a:effectLst/>
                          <a:latin typeface="Calibri" panose="020F0502020204030204" pitchFamily="34" charset="0"/>
                          <a:ea typeface="Calibri" panose="020F0502020204030204" pitchFamily="34" charset="0"/>
                          <a:cs typeface="Times New Roman" panose="02020603050405020304" pitchFamily="18" charset="0"/>
                        </a:rPr>
                        <a:t>Число больничных организаций</a:t>
                      </a:r>
                    </a:p>
                    <a:p>
                      <a:pPr algn="ctr">
                        <a:lnSpc>
                          <a:spcPct val="107000"/>
                        </a:lnSpc>
                        <a:spcAft>
                          <a:spcPts val="0"/>
                        </a:spcAft>
                      </a:pPr>
                      <a:r>
                        <a:rPr lang="ru-RU" sz="2000">
                          <a:effectLst/>
                          <a:latin typeface="Calibri" panose="020F0502020204030204" pitchFamily="34" charset="0"/>
                          <a:ea typeface="Calibri" panose="020F0502020204030204" pitchFamily="34" charset="0"/>
                          <a:cs typeface="Times New Roman" panose="02020603050405020304" pitchFamily="18" charset="0"/>
                        </a:rPr>
                        <a:t> тыс.</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lnSpc>
                          <a:spcPct val="107000"/>
                        </a:lnSpc>
                        <a:spcAft>
                          <a:spcPts val="0"/>
                        </a:spcAft>
                      </a:pPr>
                      <a:r>
                        <a:rPr lang="ru-RU" sz="2000">
                          <a:effectLst/>
                          <a:latin typeface="Calibri" panose="020F0502020204030204" pitchFamily="34" charset="0"/>
                          <a:ea typeface="Calibri" panose="020F0502020204030204" pitchFamily="34" charset="0"/>
                          <a:cs typeface="Times New Roman" panose="02020603050405020304" pitchFamily="18" charset="0"/>
                        </a:rPr>
                        <a:t>Число врачебных амбулаторно-поликлинических организаций</a:t>
                      </a:r>
                    </a:p>
                    <a:p>
                      <a:pPr algn="ctr">
                        <a:lnSpc>
                          <a:spcPct val="107000"/>
                        </a:lnSpc>
                        <a:spcAft>
                          <a:spcPts val="0"/>
                        </a:spcAft>
                      </a:pPr>
                      <a:r>
                        <a:rPr lang="ru-RU" sz="2000">
                          <a:effectLst/>
                          <a:latin typeface="Calibri" panose="020F0502020204030204" pitchFamily="34" charset="0"/>
                          <a:ea typeface="Calibri" panose="020F0502020204030204" pitchFamily="34" charset="0"/>
                          <a:cs typeface="Times New Roman" panose="02020603050405020304" pitchFamily="18" charset="0"/>
                        </a:rPr>
                        <a:t> тыс.</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lnSpc>
                          <a:spcPct val="107000"/>
                        </a:lnSpc>
                        <a:spcAft>
                          <a:spcPts val="0"/>
                        </a:spcAft>
                      </a:pPr>
                      <a:r>
                        <a:rPr lang="ru-RU" sz="2000" dirty="0" smtClean="0">
                          <a:effectLst/>
                          <a:latin typeface="Calibri" panose="020F0502020204030204" pitchFamily="34" charset="0"/>
                          <a:ea typeface="Calibri" panose="020F0502020204030204" pitchFamily="34" charset="0"/>
                          <a:cs typeface="Times New Roman" panose="02020603050405020304" pitchFamily="18" charset="0"/>
                        </a:rPr>
                        <a:t>Всего</a:t>
                      </a:r>
                      <a:endParaRPr lang="ru-RU" sz="20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ru-RU" sz="2000" dirty="0">
                          <a:effectLst/>
                          <a:latin typeface="Calibri" panose="020F0502020204030204" pitchFamily="34" charset="0"/>
                          <a:ea typeface="Calibri" panose="020F0502020204030204" pitchFamily="34" charset="0"/>
                          <a:cs typeface="Times New Roman" panose="02020603050405020304" pitchFamily="18" charset="0"/>
                        </a:rPr>
                        <a:t>тыс</a:t>
                      </a:r>
                      <a:r>
                        <a:rPr lang="ru-RU" sz="2000" dirty="0" smtClean="0">
                          <a:effectLst/>
                          <a:latin typeface="Calibri" panose="020F0502020204030204" pitchFamily="34" charset="0"/>
                          <a:ea typeface="Calibri" panose="020F0502020204030204" pitchFamily="34" charset="0"/>
                          <a:cs typeface="Times New Roman" panose="02020603050405020304" pitchFamily="18" charset="0"/>
                        </a:rPr>
                        <a:t>.</a:t>
                      </a:r>
                    </a:p>
                    <a:p>
                      <a:pPr algn="ctr">
                        <a:lnSpc>
                          <a:spcPct val="107000"/>
                        </a:lnSpc>
                        <a:spcAft>
                          <a:spcPts val="0"/>
                        </a:spcAft>
                      </a:pPr>
                      <a:r>
                        <a:rPr lang="ru-RU" sz="2000" dirty="0" smtClean="0">
                          <a:effectLst/>
                          <a:latin typeface="Calibri" panose="020F0502020204030204" pitchFamily="34" charset="0"/>
                          <a:ea typeface="Calibri" panose="020F0502020204030204" pitchFamily="34" charset="0"/>
                          <a:cs typeface="Times New Roman" panose="02020603050405020304" pitchFamily="18" charset="0"/>
                        </a:rPr>
                        <a:t>(суммировать</a:t>
                      </a:r>
                      <a:r>
                        <a:rPr lang="ru-RU" sz="2000" baseline="0" dirty="0" smtClean="0">
                          <a:effectLst/>
                          <a:latin typeface="Calibri" panose="020F0502020204030204" pitchFamily="34" charset="0"/>
                          <a:ea typeface="Calibri" panose="020F0502020204030204" pitchFamily="34" charset="0"/>
                          <a:cs typeface="Times New Roman" panose="02020603050405020304" pitchFamily="18" charset="0"/>
                        </a:rPr>
                        <a:t> нельзя?)</a:t>
                      </a:r>
                      <a:endParaRPr lang="ru-RU"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r h="161925">
                <a:tc>
                  <a:txBody>
                    <a:bodyPr/>
                    <a:lstStyle/>
                    <a:p>
                      <a:pPr algn="ctr">
                        <a:lnSpc>
                          <a:spcPct val="107000"/>
                        </a:lnSpc>
                        <a:spcAft>
                          <a:spcPts val="0"/>
                        </a:spcAft>
                      </a:pPr>
                      <a:r>
                        <a:rPr lang="ru-RU" sz="2000">
                          <a:effectLst/>
                          <a:latin typeface="Calibri" panose="020F0502020204030204" pitchFamily="34" charset="0"/>
                          <a:ea typeface="Calibri" panose="020F0502020204030204" pitchFamily="34" charset="0"/>
                          <a:cs typeface="Times New Roman" panose="02020603050405020304" pitchFamily="18" charset="0"/>
                        </a:rPr>
                        <a:t>2010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lnSpc>
                          <a:spcPct val="107000"/>
                        </a:lnSpc>
                        <a:spcAft>
                          <a:spcPts val="0"/>
                        </a:spcAft>
                      </a:pPr>
                      <a:r>
                        <a:rPr lang="ru-RU" sz="2000">
                          <a:effectLst/>
                          <a:latin typeface="Calibri" panose="020F0502020204030204" pitchFamily="34" charset="0"/>
                          <a:ea typeface="Calibri" panose="020F0502020204030204" pitchFamily="34" charset="0"/>
                          <a:cs typeface="Times New Roman" panose="02020603050405020304" pitchFamily="18" charset="0"/>
                        </a:rPr>
                        <a:t>6,3</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lnSpc>
                          <a:spcPct val="107000"/>
                        </a:lnSpc>
                        <a:spcAft>
                          <a:spcPts val="0"/>
                        </a:spcAft>
                      </a:pPr>
                      <a:r>
                        <a:rPr lang="ru-RU" sz="2000">
                          <a:effectLst/>
                          <a:latin typeface="Calibri" panose="020F0502020204030204" pitchFamily="34" charset="0"/>
                          <a:ea typeface="Calibri" panose="020F0502020204030204" pitchFamily="34" charset="0"/>
                          <a:cs typeface="Times New Roman" panose="02020603050405020304" pitchFamily="18" charset="0"/>
                        </a:rPr>
                        <a:t>15,7</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lnSpc>
                          <a:spcPct val="107000"/>
                        </a:lnSpc>
                        <a:spcAft>
                          <a:spcPts val="0"/>
                        </a:spcAft>
                      </a:pPr>
                      <a:r>
                        <a:rPr lang="ru-RU" sz="2000">
                          <a:effectLst/>
                          <a:latin typeface="Calibri" panose="020F0502020204030204" pitchFamily="34" charset="0"/>
                          <a:ea typeface="Calibri" panose="020F0502020204030204" pitchFamily="34" charset="0"/>
                          <a:cs typeface="Times New Roman" panose="02020603050405020304" pitchFamily="18" charset="0"/>
                        </a:rPr>
                        <a:t>22,0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r h="161925">
                <a:tc>
                  <a:txBody>
                    <a:bodyPr/>
                    <a:lstStyle/>
                    <a:p>
                      <a:pPr algn="ctr">
                        <a:lnSpc>
                          <a:spcPct val="107000"/>
                        </a:lnSpc>
                        <a:spcAft>
                          <a:spcPts val="0"/>
                        </a:spcAft>
                      </a:pPr>
                      <a:r>
                        <a:rPr lang="ru-RU" sz="2000">
                          <a:effectLst/>
                          <a:latin typeface="Calibri" panose="020F0502020204030204" pitchFamily="34" charset="0"/>
                          <a:ea typeface="Calibri" panose="020F0502020204030204" pitchFamily="34" charset="0"/>
                          <a:cs typeface="Times New Roman" panose="02020603050405020304" pitchFamily="18" charset="0"/>
                        </a:rPr>
                        <a:t>2011</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lnSpc>
                          <a:spcPct val="107000"/>
                        </a:lnSpc>
                        <a:spcAft>
                          <a:spcPts val="0"/>
                        </a:spcAft>
                      </a:pPr>
                      <a:r>
                        <a:rPr lang="ru-RU" sz="2000">
                          <a:effectLst/>
                          <a:latin typeface="Calibri" panose="020F0502020204030204" pitchFamily="34" charset="0"/>
                          <a:ea typeface="Calibri" panose="020F0502020204030204" pitchFamily="34" charset="0"/>
                          <a:cs typeface="Times New Roman" panose="02020603050405020304" pitchFamily="18" charset="0"/>
                        </a:rPr>
                        <a:t>6,3</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lnSpc>
                          <a:spcPct val="107000"/>
                        </a:lnSpc>
                        <a:spcAft>
                          <a:spcPts val="0"/>
                        </a:spcAft>
                      </a:pPr>
                      <a:r>
                        <a:rPr lang="ru-RU" sz="2000">
                          <a:effectLst/>
                          <a:latin typeface="Calibri" panose="020F0502020204030204" pitchFamily="34" charset="0"/>
                          <a:ea typeface="Calibri" panose="020F0502020204030204" pitchFamily="34" charset="0"/>
                          <a:cs typeface="Times New Roman" panose="02020603050405020304" pitchFamily="18" charset="0"/>
                        </a:rPr>
                        <a:t>16,3</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lnSpc>
                          <a:spcPct val="107000"/>
                        </a:lnSpc>
                        <a:spcAft>
                          <a:spcPts val="0"/>
                        </a:spcAft>
                      </a:pPr>
                      <a:r>
                        <a:rPr lang="ru-RU" sz="2000">
                          <a:effectLst/>
                          <a:latin typeface="Calibri" panose="020F0502020204030204" pitchFamily="34" charset="0"/>
                          <a:ea typeface="Calibri" panose="020F0502020204030204" pitchFamily="34" charset="0"/>
                          <a:cs typeface="Times New Roman" panose="02020603050405020304" pitchFamily="18" charset="0"/>
                        </a:rPr>
                        <a:t>22,6</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r h="161925">
                <a:tc>
                  <a:txBody>
                    <a:bodyPr/>
                    <a:lstStyle/>
                    <a:p>
                      <a:pPr algn="ctr">
                        <a:lnSpc>
                          <a:spcPct val="107000"/>
                        </a:lnSpc>
                        <a:spcAft>
                          <a:spcPts val="0"/>
                        </a:spcAft>
                      </a:pPr>
                      <a:r>
                        <a:rPr lang="ru-RU" sz="2000">
                          <a:effectLst/>
                          <a:latin typeface="Calibri" panose="020F0502020204030204" pitchFamily="34" charset="0"/>
                          <a:ea typeface="Calibri" panose="020F0502020204030204" pitchFamily="34" charset="0"/>
                          <a:cs typeface="Times New Roman" panose="02020603050405020304" pitchFamily="18" charset="0"/>
                        </a:rPr>
                        <a:t>2012</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lnSpc>
                          <a:spcPct val="107000"/>
                        </a:lnSpc>
                        <a:spcAft>
                          <a:spcPts val="0"/>
                        </a:spcAft>
                      </a:pPr>
                      <a:r>
                        <a:rPr lang="ru-RU" sz="2000">
                          <a:effectLst/>
                          <a:latin typeface="Calibri" panose="020F0502020204030204" pitchFamily="34" charset="0"/>
                          <a:ea typeface="Calibri" panose="020F0502020204030204" pitchFamily="34" charset="0"/>
                          <a:cs typeface="Times New Roman" panose="02020603050405020304" pitchFamily="18" charset="0"/>
                        </a:rPr>
                        <a:t>6,2</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lnSpc>
                          <a:spcPct val="107000"/>
                        </a:lnSpc>
                        <a:spcAft>
                          <a:spcPts val="0"/>
                        </a:spcAft>
                      </a:pPr>
                      <a:r>
                        <a:rPr lang="ru-RU" sz="2000">
                          <a:effectLst/>
                          <a:latin typeface="Calibri" panose="020F0502020204030204" pitchFamily="34" charset="0"/>
                          <a:ea typeface="Calibri" panose="020F0502020204030204" pitchFamily="34" charset="0"/>
                          <a:cs typeface="Times New Roman" panose="02020603050405020304" pitchFamily="18" charset="0"/>
                        </a:rPr>
                        <a:t>16,5</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lnSpc>
                          <a:spcPct val="107000"/>
                        </a:lnSpc>
                        <a:spcAft>
                          <a:spcPts val="0"/>
                        </a:spcAft>
                      </a:pPr>
                      <a:r>
                        <a:rPr lang="ru-RU" sz="2000">
                          <a:effectLst/>
                          <a:latin typeface="Calibri" panose="020F0502020204030204" pitchFamily="34" charset="0"/>
                          <a:ea typeface="Calibri" panose="020F0502020204030204" pitchFamily="34" charset="0"/>
                          <a:cs typeface="Times New Roman" panose="02020603050405020304" pitchFamily="18" charset="0"/>
                        </a:rPr>
                        <a:t>22,7</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r h="161925">
                <a:tc>
                  <a:txBody>
                    <a:bodyPr/>
                    <a:lstStyle/>
                    <a:p>
                      <a:pPr algn="ctr">
                        <a:lnSpc>
                          <a:spcPct val="107000"/>
                        </a:lnSpc>
                        <a:spcAft>
                          <a:spcPts val="0"/>
                        </a:spcAft>
                      </a:pPr>
                      <a:r>
                        <a:rPr lang="ru-RU" sz="2000">
                          <a:effectLst/>
                          <a:latin typeface="Calibri" panose="020F0502020204030204" pitchFamily="34" charset="0"/>
                          <a:ea typeface="Calibri" panose="020F0502020204030204" pitchFamily="34" charset="0"/>
                          <a:cs typeface="Times New Roman" panose="02020603050405020304" pitchFamily="18" charset="0"/>
                        </a:rPr>
                        <a:t>2013</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lnSpc>
                          <a:spcPct val="107000"/>
                        </a:lnSpc>
                        <a:spcAft>
                          <a:spcPts val="0"/>
                        </a:spcAft>
                      </a:pPr>
                      <a:r>
                        <a:rPr lang="ru-RU" sz="2000">
                          <a:effectLst/>
                          <a:latin typeface="Calibri" panose="020F0502020204030204" pitchFamily="34" charset="0"/>
                          <a:ea typeface="Calibri" panose="020F0502020204030204" pitchFamily="34" charset="0"/>
                          <a:cs typeface="Times New Roman" panose="02020603050405020304" pitchFamily="18" charset="0"/>
                        </a:rPr>
                        <a:t>5,9</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lnSpc>
                          <a:spcPct val="107000"/>
                        </a:lnSpc>
                        <a:spcAft>
                          <a:spcPts val="0"/>
                        </a:spcAft>
                      </a:pPr>
                      <a:r>
                        <a:rPr lang="ru-RU" sz="2000">
                          <a:effectLst/>
                          <a:latin typeface="Calibri" panose="020F0502020204030204" pitchFamily="34" charset="0"/>
                          <a:ea typeface="Calibri" panose="020F0502020204030204" pitchFamily="34" charset="0"/>
                          <a:cs typeface="Times New Roman" panose="02020603050405020304" pitchFamily="18" charset="0"/>
                        </a:rPr>
                        <a:t>16,5</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lnSpc>
                          <a:spcPct val="107000"/>
                        </a:lnSpc>
                        <a:spcAft>
                          <a:spcPts val="0"/>
                        </a:spcAft>
                      </a:pPr>
                      <a:r>
                        <a:rPr lang="ru-RU" sz="2000">
                          <a:effectLst/>
                          <a:latin typeface="Calibri" panose="020F0502020204030204" pitchFamily="34" charset="0"/>
                          <a:ea typeface="Calibri" panose="020F0502020204030204" pitchFamily="34" charset="0"/>
                          <a:cs typeface="Times New Roman" panose="02020603050405020304" pitchFamily="18" charset="0"/>
                        </a:rPr>
                        <a:t>22,4</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r h="161925">
                <a:tc>
                  <a:txBody>
                    <a:bodyPr/>
                    <a:lstStyle/>
                    <a:p>
                      <a:pPr algn="ctr">
                        <a:lnSpc>
                          <a:spcPct val="107000"/>
                        </a:lnSpc>
                        <a:spcAft>
                          <a:spcPts val="0"/>
                        </a:spcAft>
                      </a:pPr>
                      <a:r>
                        <a:rPr lang="ru-RU" sz="2000">
                          <a:effectLst/>
                          <a:latin typeface="Calibri" panose="020F0502020204030204" pitchFamily="34" charset="0"/>
                          <a:ea typeface="Calibri" panose="020F0502020204030204" pitchFamily="34" charset="0"/>
                          <a:cs typeface="Times New Roman" panose="02020603050405020304" pitchFamily="18" charset="0"/>
                        </a:rPr>
                        <a:t>2014</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lnSpc>
                          <a:spcPct val="107000"/>
                        </a:lnSpc>
                        <a:spcAft>
                          <a:spcPts val="0"/>
                        </a:spcAft>
                      </a:pPr>
                      <a:r>
                        <a:rPr lang="ru-RU" sz="2000">
                          <a:effectLst/>
                          <a:latin typeface="Calibri" panose="020F0502020204030204" pitchFamily="34" charset="0"/>
                          <a:ea typeface="Calibri" panose="020F0502020204030204" pitchFamily="34" charset="0"/>
                          <a:cs typeface="Times New Roman" panose="02020603050405020304" pitchFamily="18" charset="0"/>
                        </a:rPr>
                        <a:t>5,6</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lnSpc>
                          <a:spcPct val="107000"/>
                        </a:lnSpc>
                        <a:spcAft>
                          <a:spcPts val="0"/>
                        </a:spcAft>
                      </a:pPr>
                      <a:r>
                        <a:rPr lang="ru-RU" sz="2000">
                          <a:effectLst/>
                          <a:latin typeface="Calibri" panose="020F0502020204030204" pitchFamily="34" charset="0"/>
                          <a:ea typeface="Calibri" panose="020F0502020204030204" pitchFamily="34" charset="0"/>
                          <a:cs typeface="Times New Roman" panose="02020603050405020304" pitchFamily="18" charset="0"/>
                        </a:rPr>
                        <a:t>17,1</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lnSpc>
                          <a:spcPct val="107000"/>
                        </a:lnSpc>
                        <a:spcAft>
                          <a:spcPts val="0"/>
                        </a:spcAft>
                      </a:pPr>
                      <a:r>
                        <a:rPr lang="ru-RU" sz="2400" b="1" dirty="0">
                          <a:solidFill>
                            <a:schemeClr val="accent2">
                              <a:lumMod val="75000"/>
                            </a:schemeClr>
                          </a:solidFill>
                          <a:effectLst/>
                          <a:latin typeface="Calibri" panose="020F0502020204030204" pitchFamily="34" charset="0"/>
                          <a:ea typeface="Calibri" panose="020F0502020204030204" pitchFamily="34" charset="0"/>
                          <a:cs typeface="Times New Roman" panose="02020603050405020304" pitchFamily="18" charset="0"/>
                        </a:rPr>
                        <a:t>22,7</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bl>
          </a:graphicData>
        </a:graphic>
      </p:graphicFrame>
    </p:spTree>
    <p:extLst>
      <p:ext uri="{BB962C8B-B14F-4D97-AF65-F5344CB8AC3E}">
        <p14:creationId xmlns:p14="http://schemas.microsoft.com/office/powerpoint/2010/main" val="268148096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530727" y="275661"/>
            <a:ext cx="5613273" cy="915742"/>
          </a:xfrm>
        </p:spPr>
        <p:txBody>
          <a:bodyPr>
            <a:noAutofit/>
          </a:bodyPr>
          <a:lstStyle/>
          <a:p>
            <a:r>
              <a:rPr lang="ru-RU" sz="2400" b="1" dirty="0">
                <a:solidFill>
                  <a:schemeClr val="accent2">
                    <a:lumMod val="75000"/>
                  </a:schemeClr>
                </a:solidFill>
              </a:rPr>
              <a:t>Реестры лицензий на конкретные виды </a:t>
            </a:r>
            <a:r>
              <a:rPr lang="ru-RU" sz="2400" b="1" dirty="0" smtClean="0">
                <a:solidFill>
                  <a:schemeClr val="accent2">
                    <a:lumMod val="75000"/>
                  </a:schemeClr>
                </a:solidFill>
              </a:rPr>
              <a:t>деятельности…</a:t>
            </a:r>
            <a:r>
              <a:rPr lang="ru-RU" sz="2400" b="1" dirty="0">
                <a:solidFill>
                  <a:schemeClr val="accent3">
                    <a:lumMod val="75000"/>
                  </a:schemeClr>
                </a:solidFill>
              </a:rPr>
              <a:t/>
            </a:r>
            <a:br>
              <a:rPr lang="ru-RU" sz="2400" b="1" dirty="0">
                <a:solidFill>
                  <a:schemeClr val="accent3">
                    <a:lumMod val="75000"/>
                  </a:schemeClr>
                </a:solidFill>
              </a:rPr>
            </a:br>
            <a:endParaRPr lang="ru-RU" sz="2400" b="1" dirty="0">
              <a:solidFill>
                <a:schemeClr val="accent3">
                  <a:lumMod val="75000"/>
                </a:schemeClr>
              </a:solidFill>
            </a:endParaRPr>
          </a:p>
        </p:txBody>
      </p:sp>
      <p:pic>
        <p:nvPicPr>
          <p:cNvPr id="5" name="Рисунок 4"/>
          <p:cNvPicPr>
            <a:picLocks noChangeAspect="1"/>
          </p:cNvPicPr>
          <p:nvPr/>
        </p:nvPicPr>
        <p:blipFill>
          <a:blip r:embed="rId3"/>
          <a:stretch>
            <a:fillRect/>
          </a:stretch>
        </p:blipFill>
        <p:spPr>
          <a:xfrm>
            <a:off x="0" y="233107"/>
            <a:ext cx="3530727" cy="1031448"/>
          </a:xfrm>
          <a:prstGeom prst="rect">
            <a:avLst/>
          </a:prstGeom>
        </p:spPr>
      </p:pic>
      <p:graphicFrame>
        <p:nvGraphicFramePr>
          <p:cNvPr id="7" name="Таблица 6"/>
          <p:cNvGraphicFramePr>
            <a:graphicFrameLocks noGrp="1"/>
          </p:cNvGraphicFramePr>
          <p:nvPr>
            <p:extLst>
              <p:ext uri="{D42A27DB-BD31-4B8C-83A1-F6EECF244321}">
                <p14:modId xmlns:p14="http://schemas.microsoft.com/office/powerpoint/2010/main" val="1517478440"/>
              </p:ext>
            </p:extLst>
          </p:nvPr>
        </p:nvGraphicFramePr>
        <p:xfrm>
          <a:off x="845248" y="1715706"/>
          <a:ext cx="7372160" cy="4565904"/>
        </p:xfrm>
        <a:graphic>
          <a:graphicData uri="http://schemas.openxmlformats.org/drawingml/2006/table">
            <a:tbl>
              <a:tblPr firstRow="1" firstCol="1" bandRow="1"/>
              <a:tblGrid>
                <a:gridCol w="7372160"/>
              </a:tblGrid>
              <a:tr h="190500">
                <a:tc>
                  <a:txBody>
                    <a:bodyPr/>
                    <a:lstStyle/>
                    <a:p>
                      <a:pPr>
                        <a:lnSpc>
                          <a:spcPct val="107000"/>
                        </a:lnSpc>
                        <a:spcAft>
                          <a:spcPts val="0"/>
                        </a:spcAft>
                      </a:pPr>
                      <a:r>
                        <a:rPr lang="ru-RU" sz="2000" dirty="0">
                          <a:effectLst/>
                          <a:latin typeface="Calibri" panose="020F0502020204030204" pitchFamily="34" charset="0"/>
                          <a:ea typeface="Calibri" panose="020F0502020204030204" pitchFamily="34" charset="0"/>
                          <a:cs typeface="Times New Roman" panose="02020603050405020304" pitchFamily="18" charset="0"/>
                        </a:rPr>
                        <a:t>Лицензируемый вид деятельности</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r h="190500">
                <a:tc>
                  <a:txBody>
                    <a:bodyPr/>
                    <a:lstStyle/>
                    <a:p>
                      <a:pPr>
                        <a:lnSpc>
                          <a:spcPct val="107000"/>
                        </a:lnSpc>
                        <a:spcAft>
                          <a:spcPts val="0"/>
                        </a:spcAft>
                      </a:pPr>
                      <a:r>
                        <a:rPr lang="ru-RU" sz="2000">
                          <a:effectLst/>
                          <a:latin typeface="Calibri" panose="020F0502020204030204" pitchFamily="34" charset="0"/>
                          <a:ea typeface="Calibri" panose="020F0502020204030204" pitchFamily="34" charset="0"/>
                          <a:cs typeface="Times New Roman" panose="02020603050405020304" pitchFamily="18" charset="0"/>
                        </a:rPr>
                        <a:t>Полное наименование лицензиата</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r h="190500">
                <a:tc>
                  <a:txBody>
                    <a:bodyPr/>
                    <a:lstStyle/>
                    <a:p>
                      <a:pPr>
                        <a:lnSpc>
                          <a:spcPct val="107000"/>
                        </a:lnSpc>
                        <a:spcAft>
                          <a:spcPts val="0"/>
                        </a:spcAft>
                      </a:pPr>
                      <a:r>
                        <a:rPr lang="ru-RU" sz="2000">
                          <a:effectLst/>
                          <a:latin typeface="Calibri" panose="020F0502020204030204" pitchFamily="34" charset="0"/>
                          <a:ea typeface="Calibri" panose="020F0502020204030204" pitchFamily="34" charset="0"/>
                          <a:cs typeface="Times New Roman" panose="02020603050405020304" pitchFamily="18" charset="0"/>
                        </a:rPr>
                        <a:t>Сокращенное наименование лицензиата</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r h="190500">
                <a:tc>
                  <a:txBody>
                    <a:bodyPr/>
                    <a:lstStyle/>
                    <a:p>
                      <a:pPr>
                        <a:lnSpc>
                          <a:spcPct val="107000"/>
                        </a:lnSpc>
                        <a:spcAft>
                          <a:spcPts val="0"/>
                        </a:spcAft>
                      </a:pPr>
                      <a:r>
                        <a:rPr lang="ru-RU" sz="2000">
                          <a:effectLst/>
                          <a:latin typeface="Calibri" panose="020F0502020204030204" pitchFamily="34" charset="0"/>
                          <a:ea typeface="Calibri" panose="020F0502020204030204" pitchFamily="34" charset="0"/>
                          <a:cs typeface="Times New Roman" panose="02020603050405020304" pitchFamily="18" charset="0"/>
                        </a:rPr>
                        <a:t>Организационно-правовая форма</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r h="190500">
                <a:tc>
                  <a:txBody>
                    <a:bodyPr/>
                    <a:lstStyle/>
                    <a:p>
                      <a:pPr>
                        <a:lnSpc>
                          <a:spcPct val="107000"/>
                        </a:lnSpc>
                        <a:spcAft>
                          <a:spcPts val="0"/>
                        </a:spcAft>
                      </a:pPr>
                      <a:r>
                        <a:rPr lang="ru-RU" sz="2000">
                          <a:effectLst/>
                          <a:latin typeface="Calibri" panose="020F0502020204030204" pitchFamily="34" charset="0"/>
                          <a:ea typeface="Calibri" panose="020F0502020204030204" pitchFamily="34" charset="0"/>
                          <a:cs typeface="Times New Roman" panose="02020603050405020304" pitchFamily="18" charset="0"/>
                        </a:rPr>
                        <a:t>Адрес места нахождения юридического лица либо адрес места жительства индивидуального предпринимателя.</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r h="190500">
                <a:tc>
                  <a:txBody>
                    <a:bodyPr/>
                    <a:lstStyle/>
                    <a:p>
                      <a:pPr>
                        <a:lnSpc>
                          <a:spcPct val="107000"/>
                        </a:lnSpc>
                        <a:spcAft>
                          <a:spcPts val="0"/>
                        </a:spcAft>
                      </a:pPr>
                      <a:r>
                        <a:rPr lang="ru-RU" sz="2000" b="1" dirty="0">
                          <a:solidFill>
                            <a:schemeClr val="accent2">
                              <a:lumMod val="75000"/>
                            </a:schemeClr>
                          </a:solidFill>
                          <a:effectLst/>
                          <a:latin typeface="Calibri" panose="020F0502020204030204" pitchFamily="34" charset="0"/>
                          <a:ea typeface="Calibri" panose="020F0502020204030204" pitchFamily="34" charset="0"/>
                          <a:cs typeface="Times New Roman" panose="02020603050405020304" pitchFamily="18" charset="0"/>
                        </a:rPr>
                        <a:t>ОГРН/ОГРНИП</a:t>
                      </a:r>
                      <a:r>
                        <a:rPr lang="ru-RU" sz="2000" dirty="0">
                          <a:effectLst/>
                          <a:latin typeface="Calibri" panose="020F0502020204030204" pitchFamily="34" charset="0"/>
                          <a:ea typeface="Calibri" panose="020F0502020204030204" pitchFamily="34" charset="0"/>
                          <a:cs typeface="Times New Roman" panose="02020603050405020304" pitchFamily="18" charset="0"/>
                        </a:rPr>
                        <a:t> лицензиата</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r h="190500">
                <a:tc>
                  <a:txBody>
                    <a:bodyPr/>
                    <a:lstStyle/>
                    <a:p>
                      <a:pPr>
                        <a:lnSpc>
                          <a:spcPct val="107000"/>
                        </a:lnSpc>
                        <a:spcAft>
                          <a:spcPts val="0"/>
                        </a:spcAft>
                      </a:pPr>
                      <a:r>
                        <a:rPr lang="ru-RU" sz="2000" b="1" dirty="0">
                          <a:solidFill>
                            <a:schemeClr val="accent2">
                              <a:lumMod val="75000"/>
                            </a:schemeClr>
                          </a:solidFill>
                          <a:effectLst/>
                          <a:latin typeface="Calibri" panose="020F0502020204030204" pitchFamily="34" charset="0"/>
                          <a:ea typeface="Calibri" panose="020F0502020204030204" pitchFamily="34" charset="0"/>
                          <a:cs typeface="Times New Roman" panose="02020603050405020304" pitchFamily="18" charset="0"/>
                        </a:rPr>
                        <a:t>ИНН</a:t>
                      </a:r>
                      <a:r>
                        <a:rPr lang="ru-RU" sz="2000" dirty="0">
                          <a:effectLst/>
                          <a:latin typeface="Calibri" panose="020F0502020204030204" pitchFamily="34" charset="0"/>
                          <a:ea typeface="Calibri" panose="020F0502020204030204" pitchFamily="34" charset="0"/>
                          <a:cs typeface="Times New Roman" panose="02020603050405020304" pitchFamily="18" charset="0"/>
                        </a:rPr>
                        <a:t> лицензиата</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r h="190500">
                <a:tc>
                  <a:txBody>
                    <a:bodyPr/>
                    <a:lstStyle/>
                    <a:p>
                      <a:pPr>
                        <a:lnSpc>
                          <a:spcPct val="107000"/>
                        </a:lnSpc>
                        <a:spcAft>
                          <a:spcPts val="0"/>
                        </a:spcAft>
                      </a:pPr>
                      <a:r>
                        <a:rPr lang="ru-RU" sz="2000">
                          <a:effectLst/>
                          <a:latin typeface="Calibri" panose="020F0502020204030204" pitchFamily="34" charset="0"/>
                          <a:ea typeface="Calibri" panose="020F0502020204030204" pitchFamily="34" charset="0"/>
                          <a:cs typeface="Times New Roman" panose="02020603050405020304" pitchFamily="18" charset="0"/>
                        </a:rPr>
                        <a:t>Адреса мест осуществления лицензируемого вида деятельности</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r h="190500">
                <a:tc>
                  <a:txBody>
                    <a:bodyPr/>
                    <a:lstStyle/>
                    <a:p>
                      <a:pPr>
                        <a:lnSpc>
                          <a:spcPct val="107000"/>
                        </a:lnSpc>
                        <a:spcAft>
                          <a:spcPts val="0"/>
                        </a:spcAft>
                      </a:pPr>
                      <a:r>
                        <a:rPr lang="ru-RU" sz="2000">
                          <a:effectLst/>
                          <a:latin typeface="Calibri" panose="020F0502020204030204" pitchFamily="34" charset="0"/>
                          <a:ea typeface="Calibri" panose="020F0502020204030204" pitchFamily="34" charset="0"/>
                          <a:cs typeface="Times New Roman" panose="02020603050405020304" pitchFamily="18" charset="0"/>
                        </a:rPr>
                        <a:t>Номер лицензии</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r h="190500">
                <a:tc>
                  <a:txBody>
                    <a:bodyPr/>
                    <a:lstStyle/>
                    <a:p>
                      <a:pPr>
                        <a:lnSpc>
                          <a:spcPct val="107000"/>
                        </a:lnSpc>
                        <a:spcAft>
                          <a:spcPts val="0"/>
                        </a:spcAft>
                      </a:pPr>
                      <a:r>
                        <a:rPr lang="ru-RU" sz="2000" b="1" dirty="0">
                          <a:solidFill>
                            <a:schemeClr val="accent2">
                              <a:lumMod val="75000"/>
                            </a:schemeClr>
                          </a:solidFill>
                          <a:effectLst/>
                          <a:latin typeface="Calibri" panose="020F0502020204030204" pitchFamily="34" charset="0"/>
                          <a:ea typeface="Calibri" panose="020F0502020204030204" pitchFamily="34" charset="0"/>
                          <a:cs typeface="Times New Roman" panose="02020603050405020304" pitchFamily="18" charset="0"/>
                        </a:rPr>
                        <a:t>Дата выдачи </a:t>
                      </a:r>
                      <a:r>
                        <a:rPr lang="ru-RU" sz="2000" dirty="0">
                          <a:effectLst/>
                          <a:latin typeface="Calibri" panose="020F0502020204030204" pitchFamily="34" charset="0"/>
                          <a:ea typeface="Calibri" panose="020F0502020204030204" pitchFamily="34" charset="0"/>
                          <a:cs typeface="Times New Roman" panose="02020603050405020304" pitchFamily="18" charset="0"/>
                        </a:rPr>
                        <a:t>лицензии</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r h="190500">
                <a:tc>
                  <a:txBody>
                    <a:bodyPr/>
                    <a:lstStyle/>
                    <a:p>
                      <a:pPr>
                        <a:lnSpc>
                          <a:spcPct val="107000"/>
                        </a:lnSpc>
                        <a:spcAft>
                          <a:spcPts val="0"/>
                        </a:spcAft>
                      </a:pPr>
                      <a:r>
                        <a:rPr lang="ru-RU" sz="2000">
                          <a:effectLst/>
                          <a:latin typeface="Calibri" panose="020F0502020204030204" pitchFamily="34" charset="0"/>
                          <a:ea typeface="Calibri" panose="020F0502020204030204" pitchFamily="34" charset="0"/>
                          <a:cs typeface="Times New Roman" panose="02020603050405020304" pitchFamily="18" charset="0"/>
                        </a:rPr>
                        <a:t>Основание прекращения действия лицензии</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r h="190500">
                <a:tc>
                  <a:txBody>
                    <a:bodyPr/>
                    <a:lstStyle/>
                    <a:p>
                      <a:pPr>
                        <a:lnSpc>
                          <a:spcPct val="107000"/>
                        </a:lnSpc>
                        <a:spcAft>
                          <a:spcPts val="0"/>
                        </a:spcAft>
                      </a:pPr>
                      <a:r>
                        <a:rPr lang="ru-RU" sz="2000" b="1" dirty="0">
                          <a:solidFill>
                            <a:schemeClr val="accent2">
                              <a:lumMod val="75000"/>
                            </a:schemeClr>
                          </a:solidFill>
                          <a:effectLst/>
                          <a:latin typeface="Calibri" panose="020F0502020204030204" pitchFamily="34" charset="0"/>
                          <a:ea typeface="Calibri" panose="020F0502020204030204" pitchFamily="34" charset="0"/>
                          <a:cs typeface="Times New Roman" panose="02020603050405020304" pitchFamily="18" charset="0"/>
                        </a:rPr>
                        <a:t>Дата прекращения </a:t>
                      </a:r>
                      <a:r>
                        <a:rPr lang="ru-RU" sz="2000" dirty="0">
                          <a:effectLst/>
                          <a:latin typeface="Calibri" panose="020F0502020204030204" pitchFamily="34" charset="0"/>
                          <a:ea typeface="Calibri" panose="020F0502020204030204" pitchFamily="34" charset="0"/>
                          <a:cs typeface="Times New Roman" panose="02020603050405020304" pitchFamily="18" charset="0"/>
                        </a:rPr>
                        <a:t>действия лицензии</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r h="190500">
                <a:tc>
                  <a:txBody>
                    <a:bodyPr/>
                    <a:lstStyle/>
                    <a:p>
                      <a:pPr>
                        <a:lnSpc>
                          <a:spcPct val="107000"/>
                        </a:lnSpc>
                        <a:spcAft>
                          <a:spcPts val="0"/>
                        </a:spcAft>
                      </a:pPr>
                      <a:r>
                        <a:rPr lang="ru-RU" sz="2000" dirty="0" smtClean="0">
                          <a:effectLst/>
                          <a:latin typeface="Calibri" panose="020F0502020204030204" pitchFamily="34" charset="0"/>
                          <a:ea typeface="Calibri" panose="020F0502020204030204" pitchFamily="34" charset="0"/>
                          <a:cs typeface="Times New Roman" panose="02020603050405020304" pitchFamily="18" charset="0"/>
                        </a:rPr>
                        <a:t>………</a:t>
                      </a:r>
                      <a:endParaRPr lang="ru-RU"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bl>
          </a:graphicData>
        </a:graphic>
      </p:graphicFrame>
      <p:sp>
        <p:nvSpPr>
          <p:cNvPr id="6" name="Овал 5"/>
          <p:cNvSpPr/>
          <p:nvPr/>
        </p:nvSpPr>
        <p:spPr>
          <a:xfrm>
            <a:off x="6178188" y="1036320"/>
            <a:ext cx="2332007" cy="724052"/>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4" name="TextBox 3"/>
          <p:cNvSpPr txBox="1"/>
          <p:nvPr/>
        </p:nvSpPr>
        <p:spPr>
          <a:xfrm>
            <a:off x="6241625" y="1191403"/>
            <a:ext cx="2268570" cy="400110"/>
          </a:xfrm>
          <a:prstGeom prst="rect">
            <a:avLst/>
          </a:prstGeom>
          <a:noFill/>
        </p:spPr>
        <p:txBody>
          <a:bodyPr wrap="none" rtlCol="0">
            <a:spAutoFit/>
          </a:bodyPr>
          <a:lstStyle/>
          <a:p>
            <a:r>
              <a:rPr lang="ru-RU" sz="2000" b="1" dirty="0" smtClean="0">
                <a:solidFill>
                  <a:schemeClr val="accent2">
                    <a:lumMod val="75000"/>
                  </a:schemeClr>
                </a:solidFill>
              </a:rPr>
              <a:t>459 460 записей</a:t>
            </a:r>
            <a:endParaRPr lang="ru-RU" sz="2000" b="1" dirty="0">
              <a:solidFill>
                <a:schemeClr val="accent2">
                  <a:lumMod val="75000"/>
                </a:schemeClr>
              </a:solidFill>
            </a:endParaRPr>
          </a:p>
        </p:txBody>
      </p:sp>
    </p:spTree>
    <p:extLst>
      <p:ext uri="{BB962C8B-B14F-4D97-AF65-F5344CB8AC3E}">
        <p14:creationId xmlns:p14="http://schemas.microsoft.com/office/powerpoint/2010/main" val="117133192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579441" y="0"/>
            <a:ext cx="6589199" cy="1036320"/>
          </a:xfrm>
        </p:spPr>
        <p:txBody>
          <a:bodyPr>
            <a:normAutofit/>
          </a:bodyPr>
          <a:lstStyle/>
          <a:p>
            <a:pPr algn="ctr"/>
            <a:r>
              <a:rPr lang="ru-RU" sz="2400" b="1" dirty="0" smtClean="0">
                <a:solidFill>
                  <a:schemeClr val="accent2">
                    <a:lumMod val="75000"/>
                  </a:schemeClr>
                </a:solidFill>
              </a:rPr>
              <a:t>Медицинские организации Российской Федерации, 2016 г.</a:t>
            </a:r>
            <a:endParaRPr lang="ru-RU" sz="2400" b="1" dirty="0">
              <a:solidFill>
                <a:schemeClr val="accent2">
                  <a:lumMod val="75000"/>
                </a:schemeClr>
              </a:solidFill>
            </a:endParaRPr>
          </a:p>
        </p:txBody>
      </p:sp>
      <p:pic>
        <p:nvPicPr>
          <p:cNvPr id="4" name="Рисунок 3"/>
          <p:cNvPicPr>
            <a:picLocks noChangeAspect="1"/>
          </p:cNvPicPr>
          <p:nvPr/>
        </p:nvPicPr>
        <p:blipFill rotWithShape="1">
          <a:blip r:embed="rId3"/>
          <a:srcRect r="17832" b="3006"/>
          <a:stretch/>
        </p:blipFill>
        <p:spPr>
          <a:xfrm>
            <a:off x="1270613" y="1036320"/>
            <a:ext cx="7615492" cy="5877369"/>
          </a:xfrm>
          <a:prstGeom prst="rect">
            <a:avLst/>
          </a:prstGeom>
        </p:spPr>
      </p:pic>
    </p:spTree>
    <p:extLst>
      <p:ext uri="{BB962C8B-B14F-4D97-AF65-F5344CB8AC3E}">
        <p14:creationId xmlns:p14="http://schemas.microsoft.com/office/powerpoint/2010/main" val="86330637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Прямоугольник 6"/>
          <p:cNvSpPr/>
          <p:nvPr/>
        </p:nvSpPr>
        <p:spPr>
          <a:xfrm>
            <a:off x="0" y="0"/>
            <a:ext cx="9209314" cy="1600438"/>
          </a:xfrm>
          <a:prstGeom prst="rect">
            <a:avLst/>
          </a:prstGeom>
          <a:solidFill>
            <a:schemeClr val="bg1"/>
          </a:solidFill>
        </p:spPr>
        <p:txBody>
          <a:bodyPr wrap="square">
            <a:spAutoFit/>
          </a:bodyPr>
          <a:lstStyle/>
          <a:p>
            <a:pPr algn="ctr"/>
            <a:r>
              <a:rPr lang="ru-RU" sz="1400" b="1" dirty="0">
                <a:solidFill>
                  <a:schemeClr val="accent3">
                    <a:lumMod val="75000"/>
                  </a:schemeClr>
                </a:solidFill>
                <a:latin typeface="Times New Roman" panose="02020603050405020304" pitchFamily="18" charset="0"/>
                <a:ea typeface="Times New Roman" panose="02020603050405020304" pitchFamily="18" charset="0"/>
              </a:rPr>
              <a:t>ЕДИНЫЙ ГОСУДАРСТВЕННЫЙ РЕЕСТР ЮРИДИЧЕСКИХ ЛИЦ</a:t>
            </a:r>
          </a:p>
          <a:p>
            <a:pPr marR="15240" algn="ctr"/>
            <a:r>
              <a:rPr lang="ru-RU" sz="1400" dirty="0">
                <a:solidFill>
                  <a:srgbClr val="000000"/>
                </a:solidFill>
                <a:latin typeface="Times New Roman" panose="02020603050405020304" pitchFamily="18" charset="0"/>
                <a:ea typeface="Times New Roman" panose="02020603050405020304" pitchFamily="18" charset="0"/>
              </a:rPr>
              <a:t>Сведения о юридическом лице</a:t>
            </a:r>
          </a:p>
          <a:p>
            <a:pPr algn="ctr"/>
            <a:r>
              <a:rPr lang="ru-RU" sz="1400" dirty="0">
                <a:solidFill>
                  <a:srgbClr val="000000"/>
                </a:solidFill>
                <a:latin typeface="Times New Roman" panose="02020603050405020304" pitchFamily="18" charset="0"/>
                <a:ea typeface="Times New Roman" panose="02020603050405020304" pitchFamily="18" charset="0"/>
              </a:rPr>
              <a:t>ГОСУДАРСТВЕННОЕ БЮДЖЕТНОЕ УЧРЕЖДЕНИЕ ЗДРАВООХРАНЕНИЯ</a:t>
            </a:r>
          </a:p>
          <a:p>
            <a:pPr algn="ctr"/>
            <a:r>
              <a:rPr lang="ru-RU" sz="1400" dirty="0">
                <a:solidFill>
                  <a:srgbClr val="000000"/>
                </a:solidFill>
                <a:latin typeface="Times New Roman" panose="02020603050405020304" pitchFamily="18" charset="0"/>
                <a:ea typeface="Times New Roman" panose="02020603050405020304" pitchFamily="18" charset="0"/>
              </a:rPr>
              <a:t>"ЦЕНТРАЛЬНАЯ РАЙОННАЯ БОЛЬНИЦА ОЛЬХОВСКОГО МУНИЦИПАЛЬНОГО РАЙОНА"</a:t>
            </a:r>
          </a:p>
          <a:p>
            <a:r>
              <a:rPr lang="ru-RU" sz="1400" b="1" dirty="0">
                <a:solidFill>
                  <a:srgbClr val="000000"/>
                </a:solidFill>
                <a:latin typeface="Times New Roman" panose="02020603050405020304" pitchFamily="18" charset="0"/>
                <a:ea typeface="Times New Roman" panose="02020603050405020304" pitchFamily="18" charset="0"/>
              </a:rPr>
              <a:t>ОГРН</a:t>
            </a:r>
            <a:r>
              <a:rPr lang="ru-RU" sz="1400" dirty="0">
                <a:solidFill>
                  <a:srgbClr val="000000"/>
                </a:solidFill>
                <a:latin typeface="Times New Roman" panose="02020603050405020304" pitchFamily="18" charset="0"/>
                <a:ea typeface="Times New Roman" panose="02020603050405020304" pitchFamily="18" charset="0"/>
              </a:rPr>
              <a:t> </a:t>
            </a:r>
            <a:r>
              <a:rPr lang="ru-RU" sz="1400" dirty="0" smtClean="0">
                <a:solidFill>
                  <a:srgbClr val="000000"/>
                </a:solidFill>
                <a:latin typeface="Times New Roman" panose="02020603050405020304" pitchFamily="18" charset="0"/>
                <a:ea typeface="Times New Roman" panose="02020603050405020304" pitchFamily="18" charset="0"/>
              </a:rPr>
              <a:t>1023404960721</a:t>
            </a:r>
          </a:p>
          <a:p>
            <a:r>
              <a:rPr lang="ru-RU" sz="1400" b="1" dirty="0">
                <a:solidFill>
                  <a:srgbClr val="000000"/>
                </a:solidFill>
                <a:latin typeface="Times New Roman" panose="02020603050405020304" pitchFamily="18" charset="0"/>
                <a:ea typeface="Times New Roman" panose="02020603050405020304" pitchFamily="18" charset="0"/>
              </a:rPr>
              <a:t>ИНН/КПП</a:t>
            </a:r>
            <a:r>
              <a:rPr lang="ru-RU" sz="1400" dirty="0">
                <a:solidFill>
                  <a:srgbClr val="000000"/>
                </a:solidFill>
                <a:latin typeface="Times New Roman" panose="02020603050405020304" pitchFamily="18" charset="0"/>
                <a:ea typeface="Times New Roman" panose="02020603050405020304" pitchFamily="18" charset="0"/>
              </a:rPr>
              <a:t> 3422002587/342201001</a:t>
            </a:r>
          </a:p>
          <a:p>
            <a:r>
              <a:rPr lang="ru-RU" sz="1400" dirty="0">
                <a:solidFill>
                  <a:srgbClr val="000000"/>
                </a:solidFill>
                <a:latin typeface="Times New Roman" panose="02020603050405020304" pitchFamily="18" charset="0"/>
                <a:ea typeface="Times New Roman" panose="02020603050405020304" pitchFamily="18" charset="0"/>
              </a:rPr>
              <a:t> по состоянию на </a:t>
            </a:r>
            <a:r>
              <a:rPr lang="ru-RU" sz="1400" dirty="0" smtClean="0">
                <a:solidFill>
                  <a:srgbClr val="000000"/>
                </a:solidFill>
                <a:latin typeface="Times New Roman" panose="02020603050405020304" pitchFamily="18" charset="0"/>
                <a:ea typeface="Times New Roman" panose="02020603050405020304" pitchFamily="18" charset="0"/>
              </a:rPr>
              <a:t>17.03.2016</a:t>
            </a:r>
          </a:p>
        </p:txBody>
      </p:sp>
      <p:graphicFrame>
        <p:nvGraphicFramePr>
          <p:cNvPr id="8" name="Таблица 7"/>
          <p:cNvGraphicFramePr>
            <a:graphicFrameLocks noGrp="1"/>
          </p:cNvGraphicFramePr>
          <p:nvPr>
            <p:extLst>
              <p:ext uri="{D42A27DB-BD31-4B8C-83A1-F6EECF244321}">
                <p14:modId xmlns:p14="http://schemas.microsoft.com/office/powerpoint/2010/main" val="2576333123"/>
              </p:ext>
            </p:extLst>
          </p:nvPr>
        </p:nvGraphicFramePr>
        <p:xfrm>
          <a:off x="0" y="1384995"/>
          <a:ext cx="4399984" cy="2257258"/>
        </p:xfrm>
        <a:graphic>
          <a:graphicData uri="http://schemas.openxmlformats.org/drawingml/2006/table">
            <a:tbl>
              <a:tblPr firstRow="1" firstCol="1" bandRow="1"/>
              <a:tblGrid>
                <a:gridCol w="548404"/>
                <a:gridCol w="3851580"/>
              </a:tblGrid>
              <a:tr h="298950">
                <a:tc>
                  <a:txBody>
                    <a:bodyPr/>
                    <a:lstStyle/>
                    <a:p>
                      <a:pPr marL="0" indent="0" algn="l">
                        <a:lnSpc>
                          <a:spcPct val="100000"/>
                        </a:lnSpc>
                        <a:spcAft>
                          <a:spcPts val="0"/>
                        </a:spcAft>
                      </a:pPr>
                      <a:r>
                        <a:rPr lang="ru-RU" sz="1400" dirty="0">
                          <a:solidFill>
                            <a:srgbClr val="000000"/>
                          </a:solidFill>
                          <a:effectLst/>
                          <a:latin typeface="Times New Roman" panose="02020603050405020304" pitchFamily="18" charset="0"/>
                          <a:ea typeface="Times New Roman" panose="02020603050405020304" pitchFamily="18" charset="0"/>
                        </a:rPr>
                        <a:t>1</a:t>
                      </a:r>
                    </a:p>
                  </a:txBody>
                  <a:tcPr marL="17334" marR="17768" marT="11267"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indent="0" algn="l">
                        <a:lnSpc>
                          <a:spcPct val="100000"/>
                        </a:lnSpc>
                        <a:spcAft>
                          <a:spcPts val="0"/>
                        </a:spcAft>
                      </a:pPr>
                      <a:r>
                        <a:rPr lang="ru-RU" sz="1400" b="1" dirty="0">
                          <a:solidFill>
                            <a:schemeClr val="accent3">
                              <a:lumMod val="75000"/>
                            </a:schemeClr>
                          </a:solidFill>
                          <a:effectLst/>
                          <a:latin typeface="Times New Roman" panose="02020603050405020304" pitchFamily="18" charset="0"/>
                          <a:ea typeface="Times New Roman" panose="02020603050405020304" pitchFamily="18" charset="0"/>
                        </a:rPr>
                        <a:t>Полное наименование</a:t>
                      </a:r>
                    </a:p>
                  </a:txBody>
                  <a:tcPr marL="17334" marR="17768" marT="11267"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r h="223106">
                <a:tc>
                  <a:txBody>
                    <a:bodyPr/>
                    <a:lstStyle/>
                    <a:p>
                      <a:pPr marL="0" indent="0" algn="l">
                        <a:lnSpc>
                          <a:spcPct val="100000"/>
                        </a:lnSpc>
                        <a:spcAft>
                          <a:spcPts val="0"/>
                        </a:spcAft>
                      </a:pPr>
                      <a:r>
                        <a:rPr lang="ru-RU" sz="1400">
                          <a:solidFill>
                            <a:srgbClr val="000000"/>
                          </a:solidFill>
                          <a:effectLst/>
                          <a:latin typeface="Times New Roman" panose="02020603050405020304" pitchFamily="18" charset="0"/>
                          <a:ea typeface="Times New Roman" panose="02020603050405020304" pitchFamily="18" charset="0"/>
                        </a:rPr>
                        <a:t>2</a:t>
                      </a:r>
                    </a:p>
                  </a:txBody>
                  <a:tcPr marL="17334" marR="17768" marT="11267"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indent="0" algn="l">
                        <a:lnSpc>
                          <a:spcPct val="100000"/>
                        </a:lnSpc>
                        <a:spcAft>
                          <a:spcPts val="0"/>
                        </a:spcAft>
                      </a:pPr>
                      <a:r>
                        <a:rPr lang="ru-RU" sz="1400" b="1" dirty="0">
                          <a:solidFill>
                            <a:schemeClr val="accent3">
                              <a:lumMod val="75000"/>
                            </a:schemeClr>
                          </a:solidFill>
                          <a:effectLst/>
                          <a:latin typeface="Times New Roman" panose="02020603050405020304" pitchFamily="18" charset="0"/>
                          <a:ea typeface="Times New Roman" panose="02020603050405020304" pitchFamily="18" charset="0"/>
                        </a:rPr>
                        <a:t>Сокращенное наименование</a:t>
                      </a:r>
                    </a:p>
                  </a:txBody>
                  <a:tcPr marL="17334" marR="17768" marT="11267"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144829">
                <a:tc gridSpan="2">
                  <a:txBody>
                    <a:bodyPr/>
                    <a:lstStyle/>
                    <a:p>
                      <a:pPr marL="0" indent="0" algn="l">
                        <a:lnSpc>
                          <a:spcPct val="100000"/>
                        </a:lnSpc>
                        <a:spcAft>
                          <a:spcPts val="0"/>
                        </a:spcAft>
                      </a:pPr>
                      <a:r>
                        <a:rPr lang="ru-RU" sz="1400" b="1" dirty="0" smtClean="0">
                          <a:solidFill>
                            <a:schemeClr val="accent3">
                              <a:lumMod val="75000"/>
                            </a:schemeClr>
                          </a:solidFill>
                          <a:effectLst/>
                          <a:latin typeface="Times New Roman" panose="02020603050405020304" pitchFamily="18" charset="0"/>
                          <a:ea typeface="Times New Roman" panose="02020603050405020304" pitchFamily="18" charset="0"/>
                        </a:rPr>
                        <a:t>Адрес (место нахождения)</a:t>
                      </a:r>
                    </a:p>
                  </a:txBody>
                  <a:tcPr marL="17334" marR="17768" marT="11267"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endParaRPr lang="ru-RU"/>
                    </a:p>
                  </a:txBody>
                  <a:tcPr/>
                </a:tc>
              </a:tr>
              <a:tr h="144829">
                <a:tc>
                  <a:txBody>
                    <a:bodyPr/>
                    <a:lstStyle/>
                    <a:p>
                      <a:pPr marL="0" indent="0" algn="l">
                        <a:lnSpc>
                          <a:spcPct val="100000"/>
                        </a:lnSpc>
                        <a:spcAft>
                          <a:spcPts val="0"/>
                        </a:spcAft>
                      </a:pPr>
                      <a:r>
                        <a:rPr lang="ru-RU" sz="1400" dirty="0">
                          <a:solidFill>
                            <a:srgbClr val="000000"/>
                          </a:solidFill>
                          <a:effectLst/>
                          <a:latin typeface="Times New Roman" panose="02020603050405020304" pitchFamily="18" charset="0"/>
                          <a:ea typeface="Times New Roman" panose="02020603050405020304" pitchFamily="18" charset="0"/>
                        </a:rPr>
                        <a:t>4</a:t>
                      </a:r>
                    </a:p>
                  </a:txBody>
                  <a:tcPr marL="17334" marR="17768" marT="11267"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indent="0" algn="l">
                        <a:lnSpc>
                          <a:spcPct val="100000"/>
                        </a:lnSpc>
                        <a:spcAft>
                          <a:spcPts val="0"/>
                        </a:spcAft>
                      </a:pPr>
                      <a:r>
                        <a:rPr lang="ru-RU" sz="1400" dirty="0">
                          <a:solidFill>
                            <a:srgbClr val="000000"/>
                          </a:solidFill>
                          <a:effectLst/>
                          <a:latin typeface="Times New Roman" panose="02020603050405020304" pitchFamily="18" charset="0"/>
                          <a:ea typeface="Times New Roman" panose="02020603050405020304" pitchFamily="18" charset="0"/>
                        </a:rPr>
                        <a:t>Почтовый индекс</a:t>
                      </a:r>
                    </a:p>
                  </a:txBody>
                  <a:tcPr marL="17334" marR="17768" marT="11267"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r h="278391">
                <a:tc>
                  <a:txBody>
                    <a:bodyPr/>
                    <a:lstStyle/>
                    <a:p>
                      <a:pPr marL="0" indent="0" algn="l">
                        <a:lnSpc>
                          <a:spcPct val="100000"/>
                        </a:lnSpc>
                        <a:spcAft>
                          <a:spcPts val="0"/>
                        </a:spcAft>
                      </a:pPr>
                      <a:r>
                        <a:rPr lang="ru-RU" sz="1400" dirty="0">
                          <a:solidFill>
                            <a:srgbClr val="000000"/>
                          </a:solidFill>
                          <a:effectLst/>
                          <a:latin typeface="Times New Roman" panose="02020603050405020304" pitchFamily="18" charset="0"/>
                          <a:ea typeface="Times New Roman" panose="02020603050405020304" pitchFamily="18" charset="0"/>
                        </a:rPr>
                        <a:t>5</a:t>
                      </a:r>
                    </a:p>
                  </a:txBody>
                  <a:tcPr marL="17334" marR="17768" marT="11267"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indent="0" algn="l">
                        <a:lnSpc>
                          <a:spcPct val="100000"/>
                        </a:lnSpc>
                        <a:spcAft>
                          <a:spcPts val="0"/>
                        </a:spcAft>
                      </a:pPr>
                      <a:r>
                        <a:rPr lang="ru-RU" sz="1400" dirty="0">
                          <a:solidFill>
                            <a:srgbClr val="000000"/>
                          </a:solidFill>
                          <a:effectLst/>
                          <a:latin typeface="Times New Roman" panose="02020603050405020304" pitchFamily="18" charset="0"/>
                          <a:ea typeface="Times New Roman" panose="02020603050405020304" pitchFamily="18" charset="0"/>
                        </a:rPr>
                        <a:t>Субъект Российской Федерации</a:t>
                      </a:r>
                    </a:p>
                  </a:txBody>
                  <a:tcPr marL="17334" marR="17768" marT="11267"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r h="144829">
                <a:tc>
                  <a:txBody>
                    <a:bodyPr/>
                    <a:lstStyle/>
                    <a:p>
                      <a:pPr marL="0" indent="0" algn="l">
                        <a:lnSpc>
                          <a:spcPct val="100000"/>
                        </a:lnSpc>
                        <a:spcAft>
                          <a:spcPts val="0"/>
                        </a:spcAft>
                      </a:pPr>
                      <a:r>
                        <a:rPr lang="ru-RU" sz="1400">
                          <a:solidFill>
                            <a:srgbClr val="000000"/>
                          </a:solidFill>
                          <a:effectLst/>
                          <a:latin typeface="Times New Roman" panose="02020603050405020304" pitchFamily="18" charset="0"/>
                          <a:ea typeface="Times New Roman" panose="02020603050405020304" pitchFamily="18" charset="0"/>
                        </a:rPr>
                        <a:t>6</a:t>
                      </a:r>
                    </a:p>
                  </a:txBody>
                  <a:tcPr marL="17334" marR="17768" marT="11267"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indent="0" algn="l">
                        <a:lnSpc>
                          <a:spcPct val="100000"/>
                        </a:lnSpc>
                        <a:spcAft>
                          <a:spcPts val="0"/>
                        </a:spcAft>
                      </a:pPr>
                      <a:r>
                        <a:rPr lang="ru-RU" sz="1400">
                          <a:solidFill>
                            <a:srgbClr val="000000"/>
                          </a:solidFill>
                          <a:effectLst/>
                          <a:latin typeface="Times New Roman" panose="02020603050405020304" pitchFamily="18" charset="0"/>
                          <a:ea typeface="Times New Roman" panose="02020603050405020304" pitchFamily="18" charset="0"/>
                        </a:rPr>
                        <a:t>Район (улус и т.п.)</a:t>
                      </a:r>
                    </a:p>
                  </a:txBody>
                  <a:tcPr marL="17334" marR="17768" marT="11267"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r h="278391">
                <a:tc>
                  <a:txBody>
                    <a:bodyPr/>
                    <a:lstStyle/>
                    <a:p>
                      <a:pPr marL="0" indent="0" algn="l">
                        <a:lnSpc>
                          <a:spcPct val="100000"/>
                        </a:lnSpc>
                        <a:spcAft>
                          <a:spcPts val="0"/>
                        </a:spcAft>
                      </a:pPr>
                      <a:r>
                        <a:rPr lang="ru-RU" sz="1400">
                          <a:solidFill>
                            <a:srgbClr val="000000"/>
                          </a:solidFill>
                          <a:effectLst/>
                          <a:latin typeface="Times New Roman" panose="02020603050405020304" pitchFamily="18" charset="0"/>
                          <a:ea typeface="Times New Roman" panose="02020603050405020304" pitchFamily="18" charset="0"/>
                        </a:rPr>
                        <a:t>7</a:t>
                      </a:r>
                    </a:p>
                  </a:txBody>
                  <a:tcPr marL="17334" marR="17768" marT="11267"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indent="0" algn="l">
                        <a:lnSpc>
                          <a:spcPct val="100000"/>
                        </a:lnSpc>
                        <a:spcAft>
                          <a:spcPts val="0"/>
                        </a:spcAft>
                      </a:pPr>
                      <a:r>
                        <a:rPr lang="ru-RU" sz="1400">
                          <a:solidFill>
                            <a:srgbClr val="000000"/>
                          </a:solidFill>
                          <a:effectLst/>
                          <a:latin typeface="Times New Roman" panose="02020603050405020304" pitchFamily="18" charset="0"/>
                          <a:ea typeface="Times New Roman" panose="02020603050405020304" pitchFamily="18" charset="0"/>
                        </a:rPr>
                        <a:t>Населенный пункт (село и т.п.)</a:t>
                      </a:r>
                    </a:p>
                  </a:txBody>
                  <a:tcPr marL="17334" marR="17768" marT="11267"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r h="278391">
                <a:tc>
                  <a:txBody>
                    <a:bodyPr/>
                    <a:lstStyle/>
                    <a:p>
                      <a:pPr marL="0" indent="0" algn="l">
                        <a:lnSpc>
                          <a:spcPct val="100000"/>
                        </a:lnSpc>
                        <a:spcAft>
                          <a:spcPts val="0"/>
                        </a:spcAft>
                      </a:pPr>
                      <a:r>
                        <a:rPr lang="ru-RU" sz="1400">
                          <a:solidFill>
                            <a:srgbClr val="000000"/>
                          </a:solidFill>
                          <a:effectLst/>
                          <a:latin typeface="Times New Roman" panose="02020603050405020304" pitchFamily="18" charset="0"/>
                          <a:ea typeface="Times New Roman" panose="02020603050405020304" pitchFamily="18" charset="0"/>
                        </a:rPr>
                        <a:t>8</a:t>
                      </a:r>
                    </a:p>
                  </a:txBody>
                  <a:tcPr marL="17334" marR="17768" marT="11267"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indent="0" algn="l">
                        <a:lnSpc>
                          <a:spcPct val="100000"/>
                        </a:lnSpc>
                        <a:spcAft>
                          <a:spcPts val="0"/>
                        </a:spcAft>
                      </a:pPr>
                      <a:r>
                        <a:rPr lang="ru-RU" sz="1400">
                          <a:solidFill>
                            <a:srgbClr val="000000"/>
                          </a:solidFill>
                          <a:effectLst/>
                          <a:latin typeface="Times New Roman" panose="02020603050405020304" pitchFamily="18" charset="0"/>
                          <a:ea typeface="Times New Roman" panose="02020603050405020304" pitchFamily="18" charset="0"/>
                        </a:rPr>
                        <a:t>Улица (проспект, переулок и т.д.)</a:t>
                      </a:r>
                    </a:p>
                  </a:txBody>
                  <a:tcPr marL="17334" marR="17768" marT="11267"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r h="144829">
                <a:tc>
                  <a:txBody>
                    <a:bodyPr/>
                    <a:lstStyle/>
                    <a:p>
                      <a:pPr marL="0" indent="0" algn="l">
                        <a:lnSpc>
                          <a:spcPct val="100000"/>
                        </a:lnSpc>
                        <a:spcAft>
                          <a:spcPts val="0"/>
                        </a:spcAft>
                      </a:pPr>
                      <a:r>
                        <a:rPr lang="ru-RU" sz="1400">
                          <a:solidFill>
                            <a:srgbClr val="000000"/>
                          </a:solidFill>
                          <a:effectLst/>
                          <a:latin typeface="Times New Roman" panose="02020603050405020304" pitchFamily="18" charset="0"/>
                          <a:ea typeface="Times New Roman" panose="02020603050405020304" pitchFamily="18" charset="0"/>
                        </a:rPr>
                        <a:t>9</a:t>
                      </a:r>
                    </a:p>
                  </a:txBody>
                  <a:tcPr marL="17334" marR="17768" marT="11267"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indent="0" algn="l">
                        <a:lnSpc>
                          <a:spcPct val="100000"/>
                        </a:lnSpc>
                        <a:spcAft>
                          <a:spcPts val="0"/>
                        </a:spcAft>
                      </a:pPr>
                      <a:r>
                        <a:rPr lang="ru-RU" sz="1400" dirty="0">
                          <a:solidFill>
                            <a:srgbClr val="000000"/>
                          </a:solidFill>
                          <a:effectLst/>
                          <a:latin typeface="Times New Roman" panose="02020603050405020304" pitchFamily="18" charset="0"/>
                          <a:ea typeface="Times New Roman" panose="02020603050405020304" pitchFamily="18" charset="0"/>
                        </a:rPr>
                        <a:t>Дом (владение и т.п.)</a:t>
                      </a:r>
                    </a:p>
                  </a:txBody>
                  <a:tcPr marL="17334" marR="17768" marT="11267"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bl>
          </a:graphicData>
        </a:graphic>
      </p:graphicFrame>
      <p:graphicFrame>
        <p:nvGraphicFramePr>
          <p:cNvPr id="11" name="Таблица 10"/>
          <p:cNvGraphicFramePr>
            <a:graphicFrameLocks noGrp="1"/>
          </p:cNvGraphicFramePr>
          <p:nvPr>
            <p:extLst>
              <p:ext uri="{D42A27DB-BD31-4B8C-83A1-F6EECF244321}">
                <p14:modId xmlns:p14="http://schemas.microsoft.com/office/powerpoint/2010/main" val="1183904939"/>
              </p:ext>
            </p:extLst>
          </p:nvPr>
        </p:nvGraphicFramePr>
        <p:xfrm>
          <a:off x="4613988" y="1384995"/>
          <a:ext cx="4516016" cy="1430231"/>
        </p:xfrm>
        <a:graphic>
          <a:graphicData uri="http://schemas.openxmlformats.org/drawingml/2006/table">
            <a:tbl>
              <a:tblPr firstRow="1" firstCol="1" bandRow="1"/>
              <a:tblGrid>
                <a:gridCol w="466531"/>
                <a:gridCol w="4049485"/>
              </a:tblGrid>
              <a:tr h="261469">
                <a:tc>
                  <a:txBody>
                    <a:bodyPr/>
                    <a:lstStyle/>
                    <a:p>
                      <a:pPr marL="0" indent="0" algn="l">
                        <a:lnSpc>
                          <a:spcPct val="107000"/>
                        </a:lnSpc>
                        <a:spcAft>
                          <a:spcPts val="0"/>
                        </a:spcAft>
                      </a:pPr>
                      <a:r>
                        <a:rPr lang="ru-RU" sz="1400" dirty="0">
                          <a:solidFill>
                            <a:srgbClr val="000000"/>
                          </a:solidFill>
                          <a:effectLst/>
                          <a:latin typeface="Times New Roman" panose="02020603050405020304" pitchFamily="18" charset="0"/>
                          <a:ea typeface="Times New Roman" panose="02020603050405020304" pitchFamily="18" charset="0"/>
                        </a:rPr>
                        <a:t>48</a:t>
                      </a:r>
                    </a:p>
                  </a:txBody>
                  <a:tcPr marL="10518" marR="24191" marT="6837"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indent="0" algn="l">
                        <a:lnSpc>
                          <a:spcPct val="107000"/>
                        </a:lnSpc>
                        <a:spcAft>
                          <a:spcPts val="0"/>
                        </a:spcAft>
                      </a:pPr>
                      <a:r>
                        <a:rPr lang="ru-RU" sz="1400">
                          <a:solidFill>
                            <a:srgbClr val="000000"/>
                          </a:solidFill>
                          <a:effectLst/>
                          <a:latin typeface="Times New Roman" panose="02020603050405020304" pitchFamily="18" charset="0"/>
                          <a:ea typeface="Times New Roman" panose="02020603050405020304" pitchFamily="18" charset="0"/>
                        </a:rPr>
                        <a:t>Номер лицензии</a:t>
                      </a:r>
                    </a:p>
                  </a:txBody>
                  <a:tcPr marL="10518" marR="24191" marT="6837"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r h="179528">
                <a:tc>
                  <a:txBody>
                    <a:bodyPr/>
                    <a:lstStyle/>
                    <a:p>
                      <a:pPr marL="0" indent="0" algn="l">
                        <a:lnSpc>
                          <a:spcPct val="107000"/>
                        </a:lnSpc>
                        <a:spcAft>
                          <a:spcPts val="0"/>
                        </a:spcAft>
                      </a:pPr>
                      <a:r>
                        <a:rPr lang="ru-RU" sz="1400">
                          <a:solidFill>
                            <a:srgbClr val="000000"/>
                          </a:solidFill>
                          <a:effectLst/>
                          <a:latin typeface="Times New Roman" panose="02020603050405020304" pitchFamily="18" charset="0"/>
                          <a:ea typeface="Times New Roman" panose="02020603050405020304" pitchFamily="18" charset="0"/>
                        </a:rPr>
                        <a:t>49</a:t>
                      </a:r>
                    </a:p>
                  </a:txBody>
                  <a:tcPr marL="10518" marR="24191" marT="6837"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indent="0" algn="l">
                        <a:lnSpc>
                          <a:spcPct val="107000"/>
                        </a:lnSpc>
                        <a:spcAft>
                          <a:spcPts val="0"/>
                        </a:spcAft>
                      </a:pPr>
                      <a:r>
                        <a:rPr lang="ru-RU" sz="1400" dirty="0">
                          <a:solidFill>
                            <a:srgbClr val="000000"/>
                          </a:solidFill>
                          <a:effectLst/>
                          <a:latin typeface="Times New Roman" panose="02020603050405020304" pitchFamily="18" charset="0"/>
                          <a:ea typeface="Times New Roman" panose="02020603050405020304" pitchFamily="18" charset="0"/>
                        </a:rPr>
                        <a:t>Дата лицензии</a:t>
                      </a:r>
                    </a:p>
                  </a:txBody>
                  <a:tcPr marL="10518" marR="24191" marT="6837"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r h="179528">
                <a:tc>
                  <a:txBody>
                    <a:bodyPr/>
                    <a:lstStyle/>
                    <a:p>
                      <a:pPr marL="0" indent="0" algn="l">
                        <a:lnSpc>
                          <a:spcPct val="107000"/>
                        </a:lnSpc>
                        <a:spcAft>
                          <a:spcPts val="0"/>
                        </a:spcAft>
                      </a:pPr>
                      <a:r>
                        <a:rPr lang="ru-RU" sz="1400">
                          <a:solidFill>
                            <a:srgbClr val="000000"/>
                          </a:solidFill>
                          <a:effectLst/>
                          <a:latin typeface="Times New Roman" panose="02020603050405020304" pitchFamily="18" charset="0"/>
                          <a:ea typeface="Times New Roman" panose="02020603050405020304" pitchFamily="18" charset="0"/>
                        </a:rPr>
                        <a:t>50</a:t>
                      </a:r>
                    </a:p>
                  </a:txBody>
                  <a:tcPr marL="10518" marR="24191" marT="6837"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indent="0" algn="l">
                        <a:lnSpc>
                          <a:spcPct val="107000"/>
                        </a:lnSpc>
                        <a:spcAft>
                          <a:spcPts val="0"/>
                        </a:spcAft>
                      </a:pPr>
                      <a:r>
                        <a:rPr lang="ru-RU" sz="1400">
                          <a:solidFill>
                            <a:srgbClr val="000000"/>
                          </a:solidFill>
                          <a:effectLst/>
                          <a:latin typeface="Times New Roman" panose="02020603050405020304" pitchFamily="18" charset="0"/>
                          <a:ea typeface="Times New Roman" panose="02020603050405020304" pitchFamily="18" charset="0"/>
                        </a:rPr>
                        <a:t>Дата начала действия лицензии</a:t>
                      </a:r>
                    </a:p>
                  </a:txBody>
                  <a:tcPr marL="10518" marR="24191" marT="6837"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r h="353835">
                <a:tc>
                  <a:txBody>
                    <a:bodyPr/>
                    <a:lstStyle/>
                    <a:p>
                      <a:pPr marL="0" indent="0" algn="l">
                        <a:lnSpc>
                          <a:spcPct val="107000"/>
                        </a:lnSpc>
                        <a:spcAft>
                          <a:spcPts val="0"/>
                        </a:spcAft>
                      </a:pPr>
                      <a:r>
                        <a:rPr lang="ru-RU" sz="1400">
                          <a:solidFill>
                            <a:srgbClr val="000000"/>
                          </a:solidFill>
                          <a:effectLst/>
                          <a:latin typeface="Times New Roman" panose="02020603050405020304" pitchFamily="18" charset="0"/>
                          <a:ea typeface="Times New Roman" panose="02020603050405020304" pitchFamily="18" charset="0"/>
                        </a:rPr>
                        <a:t>51</a:t>
                      </a:r>
                    </a:p>
                  </a:txBody>
                  <a:tcPr marL="10518" marR="24191" marT="6837"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indent="0" algn="l">
                        <a:lnSpc>
                          <a:spcPct val="107000"/>
                        </a:lnSpc>
                        <a:spcAft>
                          <a:spcPts val="0"/>
                        </a:spcAft>
                      </a:pPr>
                      <a:r>
                        <a:rPr lang="ru-RU" sz="1400">
                          <a:solidFill>
                            <a:srgbClr val="000000"/>
                          </a:solidFill>
                          <a:effectLst/>
                          <a:latin typeface="Times New Roman" panose="02020603050405020304" pitchFamily="18" charset="0"/>
                          <a:ea typeface="Times New Roman" panose="02020603050405020304" pitchFamily="18" charset="0"/>
                        </a:rPr>
                        <a:t>Вид лицензируемой деятельности, на который выдана лицензия</a:t>
                      </a:r>
                    </a:p>
                  </a:txBody>
                  <a:tcPr marL="10518" marR="24191" marT="6837"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r h="179528">
                <a:tc>
                  <a:txBody>
                    <a:bodyPr/>
                    <a:lstStyle/>
                    <a:p>
                      <a:pPr marL="0" indent="0" algn="l">
                        <a:lnSpc>
                          <a:spcPct val="107000"/>
                        </a:lnSpc>
                        <a:spcAft>
                          <a:spcPts val="0"/>
                        </a:spcAft>
                      </a:pPr>
                      <a:r>
                        <a:rPr lang="ru-RU" sz="1400">
                          <a:solidFill>
                            <a:srgbClr val="000000"/>
                          </a:solidFill>
                          <a:effectLst/>
                          <a:latin typeface="Times New Roman" panose="02020603050405020304" pitchFamily="18" charset="0"/>
                          <a:ea typeface="Times New Roman" panose="02020603050405020304" pitchFamily="18" charset="0"/>
                        </a:rPr>
                        <a:t>52</a:t>
                      </a:r>
                    </a:p>
                  </a:txBody>
                  <a:tcPr marL="10518" marR="24191" marT="6837"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indent="0" algn="l">
                        <a:lnSpc>
                          <a:spcPct val="107000"/>
                        </a:lnSpc>
                        <a:spcAft>
                          <a:spcPts val="0"/>
                        </a:spcAft>
                      </a:pPr>
                      <a:r>
                        <a:rPr lang="ru-RU" sz="1400" dirty="0">
                          <a:solidFill>
                            <a:srgbClr val="000000"/>
                          </a:solidFill>
                          <a:effectLst/>
                          <a:latin typeface="Times New Roman" panose="02020603050405020304" pitchFamily="18" charset="0"/>
                          <a:ea typeface="Times New Roman" panose="02020603050405020304" pitchFamily="18" charset="0"/>
                        </a:rPr>
                        <a:t>Место действия лицензии</a:t>
                      </a:r>
                    </a:p>
                  </a:txBody>
                  <a:tcPr marL="10518" marR="24191" marT="6837"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bl>
          </a:graphicData>
        </a:graphic>
      </p:graphicFrame>
      <p:sp>
        <p:nvSpPr>
          <p:cNvPr id="12" name="Прямоугольник 11"/>
          <p:cNvSpPr/>
          <p:nvPr/>
        </p:nvSpPr>
        <p:spPr>
          <a:xfrm>
            <a:off x="4604657" y="1077218"/>
            <a:ext cx="4525347" cy="307777"/>
          </a:xfrm>
          <a:prstGeom prst="rect">
            <a:avLst/>
          </a:prstGeom>
          <a:solidFill>
            <a:schemeClr val="bg1"/>
          </a:solidFill>
        </p:spPr>
        <p:txBody>
          <a:bodyPr wrap="square">
            <a:spAutoFit/>
          </a:bodyPr>
          <a:lstStyle/>
          <a:p>
            <a:r>
              <a:rPr lang="ru-RU" sz="1400" b="1" dirty="0">
                <a:solidFill>
                  <a:schemeClr val="accent3">
                    <a:lumMod val="75000"/>
                  </a:schemeClr>
                </a:solidFill>
                <a:latin typeface="Times New Roman" panose="02020603050405020304" pitchFamily="18" charset="0"/>
                <a:cs typeface="Times New Roman" panose="02020603050405020304" pitchFamily="18" charset="0"/>
              </a:rPr>
              <a:t>Сведения о лицензиях</a:t>
            </a:r>
          </a:p>
        </p:txBody>
      </p:sp>
      <p:graphicFrame>
        <p:nvGraphicFramePr>
          <p:cNvPr id="13" name="Таблица 12"/>
          <p:cNvGraphicFramePr>
            <a:graphicFrameLocks noGrp="1"/>
          </p:cNvGraphicFramePr>
          <p:nvPr>
            <p:extLst>
              <p:ext uri="{D42A27DB-BD31-4B8C-83A1-F6EECF244321}">
                <p14:modId xmlns:p14="http://schemas.microsoft.com/office/powerpoint/2010/main" val="453813969"/>
              </p:ext>
            </p:extLst>
          </p:nvPr>
        </p:nvGraphicFramePr>
        <p:xfrm>
          <a:off x="4604656" y="2806537"/>
          <a:ext cx="4525347" cy="443230"/>
        </p:xfrm>
        <a:graphic>
          <a:graphicData uri="http://schemas.openxmlformats.org/drawingml/2006/table">
            <a:tbl>
              <a:tblPr firstRow="1" firstCol="1" bandRow="1"/>
              <a:tblGrid>
                <a:gridCol w="447870"/>
                <a:gridCol w="4077477"/>
              </a:tblGrid>
              <a:tr h="338941">
                <a:tc>
                  <a:txBody>
                    <a:bodyPr/>
                    <a:lstStyle/>
                    <a:p>
                      <a:pPr marL="0" indent="0" algn="l">
                        <a:lnSpc>
                          <a:spcPct val="100000"/>
                        </a:lnSpc>
                        <a:spcAft>
                          <a:spcPts val="0"/>
                        </a:spcAft>
                      </a:pPr>
                      <a:r>
                        <a:rPr lang="ru-RU" sz="1400" dirty="0">
                          <a:solidFill>
                            <a:srgbClr val="000000"/>
                          </a:solidFill>
                          <a:effectLst/>
                          <a:latin typeface="Times New Roman" panose="02020603050405020304" pitchFamily="18" charset="0"/>
                          <a:ea typeface="Times New Roman" panose="02020603050405020304" pitchFamily="18" charset="0"/>
                        </a:rPr>
                        <a:t>53</a:t>
                      </a:r>
                    </a:p>
                  </a:txBody>
                  <a:tcPr marL="25400" marR="58420" marT="1651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indent="0" algn="l">
                        <a:lnSpc>
                          <a:spcPct val="100000"/>
                        </a:lnSpc>
                        <a:spcAft>
                          <a:spcPts val="0"/>
                        </a:spcAft>
                      </a:pPr>
                      <a:r>
                        <a:rPr lang="ru-RU" sz="1400" dirty="0">
                          <a:solidFill>
                            <a:srgbClr val="000000"/>
                          </a:solidFill>
                          <a:effectLst/>
                          <a:latin typeface="Times New Roman" panose="02020603050405020304" pitchFamily="18" charset="0"/>
                          <a:ea typeface="Times New Roman" panose="02020603050405020304" pitchFamily="18" charset="0"/>
                        </a:rPr>
                        <a:t>Наименование лицензирующего органа, выдавшего или переоформившего лицензию</a:t>
                      </a:r>
                    </a:p>
                  </a:txBody>
                  <a:tcPr marL="25400" marR="58420" marT="1651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bl>
          </a:graphicData>
        </a:graphic>
      </p:graphicFrame>
      <p:graphicFrame>
        <p:nvGraphicFramePr>
          <p:cNvPr id="14" name="Таблица 13"/>
          <p:cNvGraphicFramePr>
            <a:graphicFrameLocks noGrp="1"/>
          </p:cNvGraphicFramePr>
          <p:nvPr>
            <p:extLst>
              <p:ext uri="{D42A27DB-BD31-4B8C-83A1-F6EECF244321}">
                <p14:modId xmlns:p14="http://schemas.microsoft.com/office/powerpoint/2010/main" val="3187858737"/>
              </p:ext>
            </p:extLst>
          </p:nvPr>
        </p:nvGraphicFramePr>
        <p:xfrm>
          <a:off x="4618654" y="3547158"/>
          <a:ext cx="4525346" cy="1379220"/>
        </p:xfrm>
        <a:graphic>
          <a:graphicData uri="http://schemas.openxmlformats.org/drawingml/2006/table">
            <a:tbl>
              <a:tblPr firstRow="1" firstCol="1" bandRow="1"/>
              <a:tblGrid>
                <a:gridCol w="419878"/>
                <a:gridCol w="4105468"/>
              </a:tblGrid>
              <a:tr h="175520">
                <a:tc>
                  <a:txBody>
                    <a:bodyPr/>
                    <a:lstStyle/>
                    <a:p>
                      <a:pPr marL="0" indent="0" algn="l">
                        <a:lnSpc>
                          <a:spcPct val="100000"/>
                        </a:lnSpc>
                        <a:spcAft>
                          <a:spcPts val="0"/>
                        </a:spcAft>
                      </a:pPr>
                      <a:r>
                        <a:rPr lang="ru-RU" sz="1400" dirty="0">
                          <a:solidFill>
                            <a:srgbClr val="000000"/>
                          </a:solidFill>
                          <a:effectLst/>
                          <a:latin typeface="Times New Roman" panose="02020603050405020304" pitchFamily="18" charset="0"/>
                          <a:ea typeface="Times New Roman" panose="02020603050405020304" pitchFamily="18" charset="0"/>
                        </a:rPr>
                        <a:t>156</a:t>
                      </a:r>
                    </a:p>
                  </a:txBody>
                  <a:tcPr marL="25400" marR="58420" marT="1651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indent="0" algn="l">
                        <a:lnSpc>
                          <a:spcPct val="100000"/>
                        </a:lnSpc>
                        <a:spcAft>
                          <a:spcPts val="0"/>
                        </a:spcAft>
                      </a:pPr>
                      <a:r>
                        <a:rPr lang="ru-RU" sz="1400">
                          <a:solidFill>
                            <a:srgbClr val="000000"/>
                          </a:solidFill>
                          <a:effectLst/>
                          <a:latin typeface="Times New Roman" panose="02020603050405020304" pitchFamily="18" charset="0"/>
                          <a:ea typeface="Times New Roman" panose="02020603050405020304" pitchFamily="18" charset="0"/>
                        </a:rPr>
                        <a:t>Почтовый индекс</a:t>
                      </a:r>
                    </a:p>
                  </a:txBody>
                  <a:tcPr marL="25400" marR="58420" marT="1651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r h="175520">
                <a:tc>
                  <a:txBody>
                    <a:bodyPr/>
                    <a:lstStyle/>
                    <a:p>
                      <a:pPr marL="0" indent="0" algn="l">
                        <a:lnSpc>
                          <a:spcPct val="100000"/>
                        </a:lnSpc>
                        <a:spcAft>
                          <a:spcPts val="0"/>
                        </a:spcAft>
                      </a:pPr>
                      <a:r>
                        <a:rPr lang="ru-RU" sz="1400">
                          <a:solidFill>
                            <a:srgbClr val="000000"/>
                          </a:solidFill>
                          <a:effectLst/>
                          <a:latin typeface="Times New Roman" panose="02020603050405020304" pitchFamily="18" charset="0"/>
                          <a:ea typeface="Times New Roman" panose="02020603050405020304" pitchFamily="18" charset="0"/>
                        </a:rPr>
                        <a:t>157</a:t>
                      </a:r>
                    </a:p>
                  </a:txBody>
                  <a:tcPr marL="25400" marR="58420" marT="1651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indent="0" algn="l">
                        <a:lnSpc>
                          <a:spcPct val="100000"/>
                        </a:lnSpc>
                        <a:spcAft>
                          <a:spcPts val="0"/>
                        </a:spcAft>
                      </a:pPr>
                      <a:r>
                        <a:rPr lang="ru-RU" sz="1400">
                          <a:solidFill>
                            <a:srgbClr val="000000"/>
                          </a:solidFill>
                          <a:effectLst/>
                          <a:latin typeface="Times New Roman" panose="02020603050405020304" pitchFamily="18" charset="0"/>
                          <a:ea typeface="Times New Roman" panose="02020603050405020304" pitchFamily="18" charset="0"/>
                        </a:rPr>
                        <a:t>Субъект Российской Федерации</a:t>
                      </a:r>
                    </a:p>
                  </a:txBody>
                  <a:tcPr marL="25400" marR="58420" marT="1651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r h="175520">
                <a:tc>
                  <a:txBody>
                    <a:bodyPr/>
                    <a:lstStyle/>
                    <a:p>
                      <a:pPr marL="0" indent="0" algn="l">
                        <a:lnSpc>
                          <a:spcPct val="100000"/>
                        </a:lnSpc>
                        <a:spcAft>
                          <a:spcPts val="0"/>
                        </a:spcAft>
                      </a:pPr>
                      <a:r>
                        <a:rPr lang="ru-RU" sz="1400">
                          <a:solidFill>
                            <a:srgbClr val="000000"/>
                          </a:solidFill>
                          <a:effectLst/>
                          <a:latin typeface="Times New Roman" panose="02020603050405020304" pitchFamily="18" charset="0"/>
                          <a:ea typeface="Times New Roman" panose="02020603050405020304" pitchFamily="18" charset="0"/>
                        </a:rPr>
                        <a:t>158</a:t>
                      </a:r>
                    </a:p>
                  </a:txBody>
                  <a:tcPr marL="25400" marR="58420" marT="1651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indent="0" algn="l">
                        <a:lnSpc>
                          <a:spcPct val="100000"/>
                        </a:lnSpc>
                        <a:spcAft>
                          <a:spcPts val="0"/>
                        </a:spcAft>
                      </a:pPr>
                      <a:r>
                        <a:rPr lang="ru-RU" sz="1400">
                          <a:solidFill>
                            <a:srgbClr val="000000"/>
                          </a:solidFill>
                          <a:effectLst/>
                          <a:latin typeface="Times New Roman" panose="02020603050405020304" pitchFamily="18" charset="0"/>
                          <a:ea typeface="Times New Roman" panose="02020603050405020304" pitchFamily="18" charset="0"/>
                        </a:rPr>
                        <a:t>Район (улус и т.п.)</a:t>
                      </a:r>
                    </a:p>
                  </a:txBody>
                  <a:tcPr marL="25400" marR="58420" marT="1651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r h="175520">
                <a:tc>
                  <a:txBody>
                    <a:bodyPr/>
                    <a:lstStyle/>
                    <a:p>
                      <a:pPr marL="0" indent="0" algn="l">
                        <a:lnSpc>
                          <a:spcPct val="100000"/>
                        </a:lnSpc>
                        <a:spcAft>
                          <a:spcPts val="0"/>
                        </a:spcAft>
                      </a:pPr>
                      <a:r>
                        <a:rPr lang="ru-RU" sz="1400">
                          <a:solidFill>
                            <a:srgbClr val="000000"/>
                          </a:solidFill>
                          <a:effectLst/>
                          <a:latin typeface="Times New Roman" panose="02020603050405020304" pitchFamily="18" charset="0"/>
                          <a:ea typeface="Times New Roman" panose="02020603050405020304" pitchFamily="18" charset="0"/>
                        </a:rPr>
                        <a:t>159</a:t>
                      </a:r>
                    </a:p>
                  </a:txBody>
                  <a:tcPr marL="25400" marR="58420" marT="1651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indent="0" algn="l">
                        <a:lnSpc>
                          <a:spcPct val="100000"/>
                        </a:lnSpc>
                        <a:spcAft>
                          <a:spcPts val="0"/>
                        </a:spcAft>
                      </a:pPr>
                      <a:r>
                        <a:rPr lang="ru-RU" sz="1400">
                          <a:solidFill>
                            <a:srgbClr val="000000"/>
                          </a:solidFill>
                          <a:effectLst/>
                          <a:latin typeface="Times New Roman" panose="02020603050405020304" pitchFamily="18" charset="0"/>
                          <a:ea typeface="Times New Roman" panose="02020603050405020304" pitchFamily="18" charset="0"/>
                        </a:rPr>
                        <a:t>Населенный пункт (село и т.п.)</a:t>
                      </a:r>
                    </a:p>
                  </a:txBody>
                  <a:tcPr marL="25400" marR="58420" marT="1651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r h="175520">
                <a:tc>
                  <a:txBody>
                    <a:bodyPr/>
                    <a:lstStyle/>
                    <a:p>
                      <a:pPr marL="0" indent="0" algn="l">
                        <a:lnSpc>
                          <a:spcPct val="100000"/>
                        </a:lnSpc>
                        <a:spcAft>
                          <a:spcPts val="0"/>
                        </a:spcAft>
                      </a:pPr>
                      <a:r>
                        <a:rPr lang="ru-RU" sz="1400">
                          <a:solidFill>
                            <a:srgbClr val="000000"/>
                          </a:solidFill>
                          <a:effectLst/>
                          <a:latin typeface="Times New Roman" panose="02020603050405020304" pitchFamily="18" charset="0"/>
                          <a:ea typeface="Times New Roman" panose="02020603050405020304" pitchFamily="18" charset="0"/>
                        </a:rPr>
                        <a:t>160</a:t>
                      </a:r>
                    </a:p>
                  </a:txBody>
                  <a:tcPr marL="25400" marR="58420" marT="1651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indent="0" algn="l">
                        <a:lnSpc>
                          <a:spcPct val="100000"/>
                        </a:lnSpc>
                        <a:spcAft>
                          <a:spcPts val="0"/>
                        </a:spcAft>
                      </a:pPr>
                      <a:r>
                        <a:rPr lang="ru-RU" sz="1400">
                          <a:solidFill>
                            <a:srgbClr val="000000"/>
                          </a:solidFill>
                          <a:effectLst/>
                          <a:latin typeface="Times New Roman" panose="02020603050405020304" pitchFamily="18" charset="0"/>
                          <a:ea typeface="Times New Roman" panose="02020603050405020304" pitchFamily="18" charset="0"/>
                        </a:rPr>
                        <a:t>Улица (проспект, переулок и т.д.)</a:t>
                      </a:r>
                    </a:p>
                  </a:txBody>
                  <a:tcPr marL="25400" marR="58420" marT="1651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r h="175520">
                <a:tc>
                  <a:txBody>
                    <a:bodyPr/>
                    <a:lstStyle/>
                    <a:p>
                      <a:pPr marL="0" indent="0" algn="l">
                        <a:lnSpc>
                          <a:spcPct val="100000"/>
                        </a:lnSpc>
                        <a:spcAft>
                          <a:spcPts val="0"/>
                        </a:spcAft>
                      </a:pPr>
                      <a:r>
                        <a:rPr lang="ru-RU" sz="1400">
                          <a:solidFill>
                            <a:srgbClr val="000000"/>
                          </a:solidFill>
                          <a:effectLst/>
                          <a:latin typeface="Times New Roman" panose="02020603050405020304" pitchFamily="18" charset="0"/>
                          <a:ea typeface="Times New Roman" panose="02020603050405020304" pitchFamily="18" charset="0"/>
                        </a:rPr>
                        <a:t>161</a:t>
                      </a:r>
                    </a:p>
                  </a:txBody>
                  <a:tcPr marL="25400" marR="58420" marT="1651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indent="0" algn="l">
                        <a:lnSpc>
                          <a:spcPct val="100000"/>
                        </a:lnSpc>
                        <a:spcAft>
                          <a:spcPts val="0"/>
                        </a:spcAft>
                      </a:pPr>
                      <a:r>
                        <a:rPr lang="ru-RU" sz="1400" dirty="0">
                          <a:solidFill>
                            <a:srgbClr val="000000"/>
                          </a:solidFill>
                          <a:effectLst/>
                          <a:latin typeface="Times New Roman" panose="02020603050405020304" pitchFamily="18" charset="0"/>
                          <a:ea typeface="Times New Roman" panose="02020603050405020304" pitchFamily="18" charset="0"/>
                        </a:rPr>
                        <a:t>Дом (владение и т.п.)</a:t>
                      </a:r>
                    </a:p>
                  </a:txBody>
                  <a:tcPr marL="25400" marR="58420" marT="1651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bl>
          </a:graphicData>
        </a:graphic>
      </p:graphicFrame>
      <p:sp>
        <p:nvSpPr>
          <p:cNvPr id="15" name="Прямоугольник 14"/>
          <p:cNvSpPr/>
          <p:nvPr/>
        </p:nvSpPr>
        <p:spPr>
          <a:xfrm>
            <a:off x="4604655" y="3262313"/>
            <a:ext cx="4525347" cy="307777"/>
          </a:xfrm>
          <a:prstGeom prst="rect">
            <a:avLst/>
          </a:prstGeom>
          <a:solidFill>
            <a:schemeClr val="bg1"/>
          </a:solidFill>
        </p:spPr>
        <p:txBody>
          <a:bodyPr wrap="square">
            <a:spAutoFit/>
          </a:bodyPr>
          <a:lstStyle/>
          <a:p>
            <a:r>
              <a:rPr lang="ru-RU" sz="1400" b="1" dirty="0">
                <a:solidFill>
                  <a:schemeClr val="accent3">
                    <a:lumMod val="75000"/>
                  </a:schemeClr>
                </a:solidFill>
                <a:latin typeface="Times New Roman" panose="02020603050405020304" pitchFamily="18" charset="0"/>
                <a:cs typeface="Times New Roman" panose="02020603050405020304" pitchFamily="18" charset="0"/>
              </a:rPr>
              <a:t>Сведения о филиалах и представительствах</a:t>
            </a:r>
          </a:p>
        </p:txBody>
      </p:sp>
      <p:sp>
        <p:nvSpPr>
          <p:cNvPr id="16" name="Прямоугольник 15"/>
          <p:cNvSpPr/>
          <p:nvPr/>
        </p:nvSpPr>
        <p:spPr>
          <a:xfrm>
            <a:off x="4618653" y="4926772"/>
            <a:ext cx="4525347" cy="307777"/>
          </a:xfrm>
          <a:prstGeom prst="rect">
            <a:avLst/>
          </a:prstGeom>
          <a:solidFill>
            <a:schemeClr val="bg1"/>
          </a:solidFill>
        </p:spPr>
        <p:txBody>
          <a:bodyPr wrap="square">
            <a:spAutoFit/>
          </a:bodyPr>
          <a:lstStyle/>
          <a:p>
            <a:r>
              <a:rPr lang="ru-RU" sz="1400" b="1" dirty="0" smtClean="0">
                <a:solidFill>
                  <a:schemeClr val="accent3">
                    <a:lumMod val="75000"/>
                  </a:schemeClr>
                </a:solidFill>
                <a:latin typeface="Times New Roman" panose="02020603050405020304" pitchFamily="18" charset="0"/>
                <a:cs typeface="Times New Roman" panose="02020603050405020304" pitchFamily="18" charset="0"/>
              </a:rPr>
              <a:t>Сведения о </a:t>
            </a:r>
            <a:r>
              <a:rPr lang="ru-RU" sz="1400" b="1" dirty="0" err="1" smtClean="0">
                <a:solidFill>
                  <a:schemeClr val="accent3">
                    <a:lumMod val="75000"/>
                  </a:schemeClr>
                </a:solidFill>
                <a:latin typeface="Times New Roman" panose="02020603050405020304" pitchFamily="18" charset="0"/>
                <a:cs typeface="Times New Roman" panose="02020603050405020304" pitchFamily="18" charset="0"/>
              </a:rPr>
              <a:t>правопредшественнике</a:t>
            </a:r>
            <a:endParaRPr lang="ru-RU" sz="1400" b="1" dirty="0">
              <a:solidFill>
                <a:schemeClr val="accent3">
                  <a:lumMod val="75000"/>
                </a:schemeClr>
              </a:solidFill>
              <a:latin typeface="Times New Roman" panose="02020603050405020304" pitchFamily="18" charset="0"/>
              <a:cs typeface="Times New Roman" panose="02020603050405020304" pitchFamily="18" charset="0"/>
            </a:endParaRPr>
          </a:p>
        </p:txBody>
      </p:sp>
      <p:graphicFrame>
        <p:nvGraphicFramePr>
          <p:cNvPr id="17" name="Таблица 16"/>
          <p:cNvGraphicFramePr>
            <a:graphicFrameLocks noGrp="1"/>
          </p:cNvGraphicFramePr>
          <p:nvPr>
            <p:extLst>
              <p:ext uri="{D42A27DB-BD31-4B8C-83A1-F6EECF244321}">
                <p14:modId xmlns:p14="http://schemas.microsoft.com/office/powerpoint/2010/main" val="384160643"/>
              </p:ext>
            </p:extLst>
          </p:nvPr>
        </p:nvGraphicFramePr>
        <p:xfrm>
          <a:off x="4613988" y="5284450"/>
          <a:ext cx="4516013" cy="850053"/>
        </p:xfrm>
        <a:graphic>
          <a:graphicData uri="http://schemas.openxmlformats.org/drawingml/2006/table">
            <a:tbl>
              <a:tblPr firstRow="1" firstCol="1" bandRow="1"/>
              <a:tblGrid>
                <a:gridCol w="455954"/>
                <a:gridCol w="4060059"/>
              </a:tblGrid>
              <a:tr h="203995">
                <a:tc>
                  <a:txBody>
                    <a:bodyPr/>
                    <a:lstStyle/>
                    <a:p>
                      <a:pPr marL="0" indent="0" algn="l">
                        <a:lnSpc>
                          <a:spcPct val="100000"/>
                        </a:lnSpc>
                        <a:spcAft>
                          <a:spcPts val="0"/>
                        </a:spcAft>
                      </a:pPr>
                      <a:r>
                        <a:rPr lang="ru-RU" sz="1400" dirty="0">
                          <a:solidFill>
                            <a:srgbClr val="000000"/>
                          </a:solidFill>
                          <a:effectLst/>
                          <a:latin typeface="Times New Roman" panose="02020603050405020304" pitchFamily="18" charset="0"/>
                          <a:ea typeface="Times New Roman" panose="02020603050405020304" pitchFamily="18" charset="0"/>
                        </a:rPr>
                        <a:t>444</a:t>
                      </a:r>
                    </a:p>
                  </a:txBody>
                  <a:tcPr marL="25400" marR="31750" marT="1651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indent="0" algn="l">
                        <a:lnSpc>
                          <a:spcPct val="100000"/>
                        </a:lnSpc>
                        <a:spcAft>
                          <a:spcPts val="0"/>
                        </a:spcAft>
                      </a:pPr>
                      <a:r>
                        <a:rPr lang="ru-RU" sz="1400" dirty="0">
                          <a:solidFill>
                            <a:srgbClr val="000000"/>
                          </a:solidFill>
                          <a:effectLst/>
                          <a:latin typeface="Times New Roman" panose="02020603050405020304" pitchFamily="18" charset="0"/>
                          <a:ea typeface="Times New Roman" panose="02020603050405020304" pitchFamily="18" charset="0"/>
                        </a:rPr>
                        <a:t>ОГРН</a:t>
                      </a:r>
                    </a:p>
                  </a:txBody>
                  <a:tcPr marL="25400" marR="31750" marT="1651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r h="162041">
                <a:tc>
                  <a:txBody>
                    <a:bodyPr/>
                    <a:lstStyle/>
                    <a:p>
                      <a:pPr marL="0" indent="0" algn="l">
                        <a:lnSpc>
                          <a:spcPct val="100000"/>
                        </a:lnSpc>
                        <a:spcAft>
                          <a:spcPts val="0"/>
                        </a:spcAft>
                      </a:pPr>
                      <a:r>
                        <a:rPr lang="ru-RU" sz="1400">
                          <a:solidFill>
                            <a:srgbClr val="000000"/>
                          </a:solidFill>
                          <a:effectLst/>
                          <a:latin typeface="Times New Roman" panose="02020603050405020304" pitchFamily="18" charset="0"/>
                          <a:ea typeface="Times New Roman" panose="02020603050405020304" pitchFamily="18" charset="0"/>
                        </a:rPr>
                        <a:t>445</a:t>
                      </a:r>
                    </a:p>
                  </a:txBody>
                  <a:tcPr marL="25400" marR="31750" marT="1651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indent="0" algn="l">
                        <a:lnSpc>
                          <a:spcPct val="100000"/>
                        </a:lnSpc>
                        <a:spcAft>
                          <a:spcPts val="0"/>
                        </a:spcAft>
                      </a:pPr>
                      <a:r>
                        <a:rPr lang="ru-RU" sz="1400" dirty="0">
                          <a:solidFill>
                            <a:srgbClr val="000000"/>
                          </a:solidFill>
                          <a:effectLst/>
                          <a:latin typeface="Times New Roman" panose="02020603050405020304" pitchFamily="18" charset="0"/>
                          <a:ea typeface="Times New Roman" panose="02020603050405020304" pitchFamily="18" charset="0"/>
                        </a:rPr>
                        <a:t>ИНН</a:t>
                      </a:r>
                    </a:p>
                  </a:txBody>
                  <a:tcPr marL="25400" marR="31750" marT="1651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r h="390313">
                <a:tc>
                  <a:txBody>
                    <a:bodyPr/>
                    <a:lstStyle/>
                    <a:p>
                      <a:pPr marL="0" indent="0" algn="l">
                        <a:lnSpc>
                          <a:spcPct val="100000"/>
                        </a:lnSpc>
                        <a:spcAft>
                          <a:spcPts val="0"/>
                        </a:spcAft>
                      </a:pPr>
                      <a:r>
                        <a:rPr lang="ru-RU" sz="1400" dirty="0">
                          <a:solidFill>
                            <a:srgbClr val="000000"/>
                          </a:solidFill>
                          <a:effectLst/>
                          <a:latin typeface="Times New Roman" panose="02020603050405020304" pitchFamily="18" charset="0"/>
                          <a:ea typeface="Times New Roman" panose="02020603050405020304" pitchFamily="18" charset="0"/>
                        </a:rPr>
                        <a:t>446</a:t>
                      </a:r>
                    </a:p>
                  </a:txBody>
                  <a:tcPr marL="25400" marR="31750" marT="1651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indent="0" algn="l">
                        <a:lnSpc>
                          <a:spcPct val="100000"/>
                        </a:lnSpc>
                        <a:spcAft>
                          <a:spcPts val="0"/>
                        </a:spcAft>
                      </a:pPr>
                      <a:r>
                        <a:rPr lang="ru-RU" sz="1400" dirty="0">
                          <a:solidFill>
                            <a:srgbClr val="000000"/>
                          </a:solidFill>
                          <a:effectLst/>
                          <a:latin typeface="Times New Roman" panose="02020603050405020304" pitchFamily="18" charset="0"/>
                          <a:ea typeface="Times New Roman" panose="02020603050405020304" pitchFamily="18" charset="0"/>
                        </a:rPr>
                        <a:t>Полное наименование</a:t>
                      </a:r>
                    </a:p>
                  </a:txBody>
                  <a:tcPr marL="25400" marR="31750" marT="1651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bl>
          </a:graphicData>
        </a:graphic>
      </p:graphicFrame>
      <p:sp>
        <p:nvSpPr>
          <p:cNvPr id="26" name="Прямоугольник 25"/>
          <p:cNvSpPr/>
          <p:nvPr/>
        </p:nvSpPr>
        <p:spPr>
          <a:xfrm>
            <a:off x="-13998" y="5281755"/>
            <a:ext cx="4525347" cy="523220"/>
          </a:xfrm>
          <a:prstGeom prst="rect">
            <a:avLst/>
          </a:prstGeom>
          <a:solidFill>
            <a:schemeClr val="bg1"/>
          </a:solidFill>
        </p:spPr>
        <p:txBody>
          <a:bodyPr wrap="square">
            <a:spAutoFit/>
          </a:bodyPr>
          <a:lstStyle/>
          <a:p>
            <a:r>
              <a:rPr lang="ru-RU" sz="1400" b="1" dirty="0">
                <a:solidFill>
                  <a:schemeClr val="accent3">
                    <a:lumMod val="75000"/>
                  </a:schemeClr>
                </a:solidFill>
                <a:latin typeface="Times New Roman" panose="02020603050405020304" pitchFamily="18" charset="0"/>
                <a:ea typeface="Times New Roman" panose="02020603050405020304" pitchFamily="18" charset="0"/>
              </a:rPr>
              <a:t>Сведения об учредителях (участниках) юридического лица</a:t>
            </a:r>
            <a:endParaRPr lang="ru-RU" sz="1400" dirty="0">
              <a:solidFill>
                <a:schemeClr val="accent3">
                  <a:lumMod val="75000"/>
                </a:schemeClr>
              </a:solidFill>
              <a:latin typeface="Times New Roman" panose="02020603050405020304" pitchFamily="18" charset="0"/>
              <a:ea typeface="Times New Roman" panose="02020603050405020304" pitchFamily="18" charset="0"/>
            </a:endParaRPr>
          </a:p>
        </p:txBody>
      </p:sp>
      <p:graphicFrame>
        <p:nvGraphicFramePr>
          <p:cNvPr id="2" name="Таблица 1"/>
          <p:cNvGraphicFramePr>
            <a:graphicFrameLocks noGrp="1"/>
          </p:cNvGraphicFramePr>
          <p:nvPr>
            <p:extLst>
              <p:ext uri="{D42A27DB-BD31-4B8C-83A1-F6EECF244321}">
                <p14:modId xmlns:p14="http://schemas.microsoft.com/office/powerpoint/2010/main" val="693253526"/>
              </p:ext>
            </p:extLst>
          </p:nvPr>
        </p:nvGraphicFramePr>
        <p:xfrm>
          <a:off x="10715" y="5829678"/>
          <a:ext cx="4389268" cy="818515"/>
        </p:xfrm>
        <a:graphic>
          <a:graphicData uri="http://schemas.openxmlformats.org/drawingml/2006/table">
            <a:tbl>
              <a:tblPr firstRow="1" firstCol="1" bandRow="1"/>
              <a:tblGrid>
                <a:gridCol w="574205"/>
                <a:gridCol w="3815063"/>
              </a:tblGrid>
              <a:tr h="206375">
                <a:tc>
                  <a:txBody>
                    <a:bodyPr/>
                    <a:lstStyle/>
                    <a:p>
                      <a:pPr marL="0" indent="0" algn="l">
                        <a:lnSpc>
                          <a:spcPct val="100000"/>
                        </a:lnSpc>
                        <a:spcAft>
                          <a:spcPts val="0"/>
                        </a:spcAft>
                      </a:pPr>
                      <a:r>
                        <a:rPr lang="ru-RU" sz="1400" dirty="0">
                          <a:solidFill>
                            <a:srgbClr val="000000"/>
                          </a:solidFill>
                          <a:effectLst/>
                          <a:latin typeface="Times New Roman" panose="02020603050405020304" pitchFamily="18" charset="0"/>
                          <a:ea typeface="Times New Roman" panose="02020603050405020304" pitchFamily="18" charset="0"/>
                        </a:rPr>
                        <a:t>36</a:t>
                      </a:r>
                    </a:p>
                  </a:txBody>
                  <a:tcPr marL="25400" marR="64135" marT="1651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indent="0" algn="l">
                        <a:lnSpc>
                          <a:spcPct val="100000"/>
                        </a:lnSpc>
                        <a:spcAft>
                          <a:spcPts val="0"/>
                        </a:spcAft>
                      </a:pPr>
                      <a:r>
                        <a:rPr lang="ru-RU" sz="1400" dirty="0">
                          <a:solidFill>
                            <a:srgbClr val="000000"/>
                          </a:solidFill>
                          <a:effectLst/>
                          <a:latin typeface="Times New Roman" panose="02020603050405020304" pitchFamily="18" charset="0"/>
                          <a:ea typeface="Times New Roman" panose="02020603050405020304" pitchFamily="18" charset="0"/>
                        </a:rPr>
                        <a:t>ОГРН</a:t>
                      </a:r>
                    </a:p>
                  </a:txBody>
                  <a:tcPr marL="25400" marR="64135" marT="1651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r h="206375">
                <a:tc>
                  <a:txBody>
                    <a:bodyPr/>
                    <a:lstStyle/>
                    <a:p>
                      <a:pPr marL="0" indent="0" algn="l">
                        <a:lnSpc>
                          <a:spcPct val="100000"/>
                        </a:lnSpc>
                        <a:spcAft>
                          <a:spcPts val="0"/>
                        </a:spcAft>
                      </a:pPr>
                      <a:r>
                        <a:rPr lang="ru-RU" sz="1400">
                          <a:solidFill>
                            <a:srgbClr val="000000"/>
                          </a:solidFill>
                          <a:effectLst/>
                          <a:latin typeface="Times New Roman" panose="02020603050405020304" pitchFamily="18" charset="0"/>
                          <a:ea typeface="Times New Roman" panose="02020603050405020304" pitchFamily="18" charset="0"/>
                        </a:rPr>
                        <a:t>37</a:t>
                      </a:r>
                    </a:p>
                  </a:txBody>
                  <a:tcPr marL="25400" marR="64135" marT="1651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indent="0" algn="l">
                        <a:lnSpc>
                          <a:spcPct val="100000"/>
                        </a:lnSpc>
                        <a:spcAft>
                          <a:spcPts val="0"/>
                        </a:spcAft>
                      </a:pPr>
                      <a:r>
                        <a:rPr lang="ru-RU" sz="1400">
                          <a:solidFill>
                            <a:srgbClr val="000000"/>
                          </a:solidFill>
                          <a:effectLst/>
                          <a:latin typeface="Times New Roman" panose="02020603050405020304" pitchFamily="18" charset="0"/>
                          <a:ea typeface="Times New Roman" panose="02020603050405020304" pitchFamily="18" charset="0"/>
                        </a:rPr>
                        <a:t>ИНН</a:t>
                      </a:r>
                    </a:p>
                  </a:txBody>
                  <a:tcPr marL="25400" marR="64135" marT="1651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r h="358775">
                <a:tc>
                  <a:txBody>
                    <a:bodyPr/>
                    <a:lstStyle/>
                    <a:p>
                      <a:pPr marL="0" indent="0" algn="l">
                        <a:lnSpc>
                          <a:spcPct val="100000"/>
                        </a:lnSpc>
                        <a:spcAft>
                          <a:spcPts val="0"/>
                        </a:spcAft>
                      </a:pPr>
                      <a:r>
                        <a:rPr lang="ru-RU" sz="1400">
                          <a:solidFill>
                            <a:srgbClr val="000000"/>
                          </a:solidFill>
                          <a:effectLst/>
                          <a:latin typeface="Times New Roman" panose="02020603050405020304" pitchFamily="18" charset="0"/>
                          <a:ea typeface="Times New Roman" panose="02020603050405020304" pitchFamily="18" charset="0"/>
                        </a:rPr>
                        <a:t>38</a:t>
                      </a:r>
                    </a:p>
                  </a:txBody>
                  <a:tcPr marL="25400" marR="64135" marT="1651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indent="0" algn="l">
                        <a:lnSpc>
                          <a:spcPct val="100000"/>
                        </a:lnSpc>
                        <a:spcAft>
                          <a:spcPts val="0"/>
                        </a:spcAft>
                      </a:pPr>
                      <a:r>
                        <a:rPr lang="ru-RU" sz="1400" dirty="0">
                          <a:solidFill>
                            <a:srgbClr val="000000"/>
                          </a:solidFill>
                          <a:effectLst/>
                          <a:latin typeface="Times New Roman" panose="02020603050405020304" pitchFamily="18" charset="0"/>
                          <a:ea typeface="Times New Roman" panose="02020603050405020304" pitchFamily="18" charset="0"/>
                        </a:rPr>
                        <a:t>Полное наименование</a:t>
                      </a:r>
                    </a:p>
                  </a:txBody>
                  <a:tcPr marL="25400" marR="64135" marT="1651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bl>
          </a:graphicData>
        </a:graphic>
      </p:graphicFrame>
      <p:sp>
        <p:nvSpPr>
          <p:cNvPr id="27" name="Прямоугольник 26"/>
          <p:cNvSpPr/>
          <p:nvPr/>
        </p:nvSpPr>
        <p:spPr>
          <a:xfrm>
            <a:off x="-13998" y="3642253"/>
            <a:ext cx="4526733" cy="523220"/>
          </a:xfrm>
          <a:prstGeom prst="rect">
            <a:avLst/>
          </a:prstGeom>
          <a:solidFill>
            <a:schemeClr val="bg1"/>
          </a:solidFill>
        </p:spPr>
        <p:txBody>
          <a:bodyPr wrap="square">
            <a:spAutoFit/>
          </a:bodyPr>
          <a:lstStyle/>
          <a:p>
            <a:r>
              <a:rPr lang="ru-RU" sz="1400" b="1" dirty="0">
                <a:solidFill>
                  <a:schemeClr val="accent3">
                    <a:lumMod val="75000"/>
                  </a:schemeClr>
                </a:solidFill>
                <a:latin typeface="Times New Roman" panose="02020603050405020304" pitchFamily="18" charset="0"/>
                <a:ea typeface="Times New Roman" panose="02020603050405020304" pitchFamily="18" charset="0"/>
              </a:rPr>
              <a:t>Сведения о лице, имеющем право без доверенности действовать от имени юридического лица</a:t>
            </a:r>
            <a:endParaRPr lang="ru-RU" sz="1400" dirty="0">
              <a:solidFill>
                <a:schemeClr val="accent3">
                  <a:lumMod val="75000"/>
                </a:schemeClr>
              </a:solidFill>
              <a:latin typeface="Times New Roman" panose="02020603050405020304" pitchFamily="18" charset="0"/>
              <a:ea typeface="Times New Roman" panose="02020603050405020304" pitchFamily="18" charset="0"/>
            </a:endParaRPr>
          </a:p>
        </p:txBody>
      </p:sp>
      <p:graphicFrame>
        <p:nvGraphicFramePr>
          <p:cNvPr id="3" name="Таблица 2"/>
          <p:cNvGraphicFramePr>
            <a:graphicFrameLocks noGrp="1"/>
          </p:cNvGraphicFramePr>
          <p:nvPr>
            <p:extLst>
              <p:ext uri="{D42A27DB-BD31-4B8C-83A1-F6EECF244321}">
                <p14:modId xmlns:p14="http://schemas.microsoft.com/office/powerpoint/2010/main" val="1202738444"/>
              </p:ext>
            </p:extLst>
          </p:nvPr>
        </p:nvGraphicFramePr>
        <p:xfrm>
          <a:off x="10714" y="4165473"/>
          <a:ext cx="4389269" cy="1140985"/>
        </p:xfrm>
        <a:graphic>
          <a:graphicData uri="http://schemas.openxmlformats.org/drawingml/2006/table">
            <a:tbl>
              <a:tblPr firstRow="1" firstCol="1" bandRow="1"/>
              <a:tblGrid>
                <a:gridCol w="530020"/>
                <a:gridCol w="3859249"/>
              </a:tblGrid>
              <a:tr h="190709">
                <a:tc>
                  <a:txBody>
                    <a:bodyPr/>
                    <a:lstStyle/>
                    <a:p>
                      <a:pPr marL="0" indent="0" algn="l">
                        <a:lnSpc>
                          <a:spcPct val="100000"/>
                        </a:lnSpc>
                        <a:spcAft>
                          <a:spcPts val="0"/>
                        </a:spcAft>
                      </a:pPr>
                      <a:r>
                        <a:rPr lang="ru-RU" sz="1400" dirty="0">
                          <a:solidFill>
                            <a:srgbClr val="000000"/>
                          </a:solidFill>
                          <a:effectLst/>
                          <a:latin typeface="Times New Roman" panose="02020603050405020304" pitchFamily="18" charset="0"/>
                          <a:ea typeface="Times New Roman" panose="02020603050405020304" pitchFamily="18" charset="0"/>
                        </a:rPr>
                        <a:t>30</a:t>
                      </a:r>
                    </a:p>
                  </a:txBody>
                  <a:tcPr marL="22826" marR="57635" marT="14837"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indent="0" algn="l">
                        <a:lnSpc>
                          <a:spcPct val="100000"/>
                        </a:lnSpc>
                        <a:spcAft>
                          <a:spcPts val="0"/>
                        </a:spcAft>
                      </a:pPr>
                      <a:r>
                        <a:rPr lang="ru-RU" sz="1400" dirty="0">
                          <a:solidFill>
                            <a:srgbClr val="000000"/>
                          </a:solidFill>
                          <a:effectLst/>
                          <a:latin typeface="Times New Roman" panose="02020603050405020304" pitchFamily="18" charset="0"/>
                          <a:ea typeface="Times New Roman" panose="02020603050405020304" pitchFamily="18" charset="0"/>
                        </a:rPr>
                        <a:t>Фамилия</a:t>
                      </a:r>
                    </a:p>
                  </a:txBody>
                  <a:tcPr marL="22826" marR="57635" marT="14837"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r h="190709">
                <a:tc>
                  <a:txBody>
                    <a:bodyPr/>
                    <a:lstStyle/>
                    <a:p>
                      <a:pPr marL="0" indent="0" algn="l">
                        <a:lnSpc>
                          <a:spcPct val="100000"/>
                        </a:lnSpc>
                        <a:spcAft>
                          <a:spcPts val="0"/>
                        </a:spcAft>
                      </a:pPr>
                      <a:r>
                        <a:rPr lang="ru-RU" sz="1400">
                          <a:solidFill>
                            <a:srgbClr val="000000"/>
                          </a:solidFill>
                          <a:effectLst/>
                          <a:latin typeface="Times New Roman" panose="02020603050405020304" pitchFamily="18" charset="0"/>
                          <a:ea typeface="Times New Roman" panose="02020603050405020304" pitchFamily="18" charset="0"/>
                        </a:rPr>
                        <a:t>31</a:t>
                      </a:r>
                    </a:p>
                  </a:txBody>
                  <a:tcPr marL="22826" marR="57635" marT="14837"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indent="0" algn="l">
                        <a:lnSpc>
                          <a:spcPct val="100000"/>
                        </a:lnSpc>
                        <a:spcAft>
                          <a:spcPts val="0"/>
                        </a:spcAft>
                      </a:pPr>
                      <a:r>
                        <a:rPr lang="ru-RU" sz="1400" dirty="0">
                          <a:solidFill>
                            <a:srgbClr val="000000"/>
                          </a:solidFill>
                          <a:effectLst/>
                          <a:latin typeface="Times New Roman" panose="02020603050405020304" pitchFamily="18" charset="0"/>
                          <a:ea typeface="Times New Roman" panose="02020603050405020304" pitchFamily="18" charset="0"/>
                        </a:rPr>
                        <a:t>Имя</a:t>
                      </a:r>
                    </a:p>
                  </a:txBody>
                  <a:tcPr marL="22826" marR="57635" marT="14837"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r h="190709">
                <a:tc>
                  <a:txBody>
                    <a:bodyPr/>
                    <a:lstStyle/>
                    <a:p>
                      <a:pPr marL="0" indent="0" algn="l">
                        <a:lnSpc>
                          <a:spcPct val="100000"/>
                        </a:lnSpc>
                        <a:spcAft>
                          <a:spcPts val="0"/>
                        </a:spcAft>
                      </a:pPr>
                      <a:r>
                        <a:rPr lang="ru-RU" sz="1400">
                          <a:solidFill>
                            <a:srgbClr val="000000"/>
                          </a:solidFill>
                          <a:effectLst/>
                          <a:latin typeface="Times New Roman" panose="02020603050405020304" pitchFamily="18" charset="0"/>
                          <a:ea typeface="Times New Roman" panose="02020603050405020304" pitchFamily="18" charset="0"/>
                        </a:rPr>
                        <a:t>32</a:t>
                      </a:r>
                    </a:p>
                  </a:txBody>
                  <a:tcPr marL="22826" marR="57635" marT="14837"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indent="0" algn="l">
                        <a:lnSpc>
                          <a:spcPct val="100000"/>
                        </a:lnSpc>
                        <a:spcAft>
                          <a:spcPts val="0"/>
                        </a:spcAft>
                      </a:pPr>
                      <a:r>
                        <a:rPr lang="ru-RU" sz="1400" dirty="0">
                          <a:solidFill>
                            <a:srgbClr val="000000"/>
                          </a:solidFill>
                          <a:effectLst/>
                          <a:latin typeface="Times New Roman" panose="02020603050405020304" pitchFamily="18" charset="0"/>
                          <a:ea typeface="Times New Roman" panose="02020603050405020304" pitchFamily="18" charset="0"/>
                        </a:rPr>
                        <a:t>Отчество</a:t>
                      </a:r>
                    </a:p>
                  </a:txBody>
                  <a:tcPr marL="22826" marR="57635" marT="14837"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r h="190709">
                <a:tc>
                  <a:txBody>
                    <a:bodyPr/>
                    <a:lstStyle/>
                    <a:p>
                      <a:pPr marL="0" indent="0" algn="l">
                        <a:lnSpc>
                          <a:spcPct val="100000"/>
                        </a:lnSpc>
                        <a:spcAft>
                          <a:spcPts val="0"/>
                        </a:spcAft>
                      </a:pPr>
                      <a:r>
                        <a:rPr lang="ru-RU" sz="1400">
                          <a:solidFill>
                            <a:srgbClr val="000000"/>
                          </a:solidFill>
                          <a:effectLst/>
                          <a:latin typeface="Times New Roman" panose="02020603050405020304" pitchFamily="18" charset="0"/>
                          <a:ea typeface="Times New Roman" panose="02020603050405020304" pitchFamily="18" charset="0"/>
                        </a:rPr>
                        <a:t>33</a:t>
                      </a:r>
                    </a:p>
                  </a:txBody>
                  <a:tcPr marL="22826" marR="57635" marT="14837"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indent="0" algn="l">
                        <a:lnSpc>
                          <a:spcPct val="100000"/>
                        </a:lnSpc>
                        <a:spcAft>
                          <a:spcPts val="0"/>
                        </a:spcAft>
                      </a:pPr>
                      <a:r>
                        <a:rPr lang="ru-RU" sz="1400" dirty="0">
                          <a:solidFill>
                            <a:srgbClr val="000000"/>
                          </a:solidFill>
                          <a:effectLst/>
                          <a:latin typeface="Times New Roman" panose="02020603050405020304" pitchFamily="18" charset="0"/>
                          <a:ea typeface="Times New Roman" panose="02020603050405020304" pitchFamily="18" charset="0"/>
                        </a:rPr>
                        <a:t>ИНН</a:t>
                      </a:r>
                    </a:p>
                  </a:txBody>
                  <a:tcPr marL="22826" marR="57635" marT="14837"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r h="190709">
                <a:tc>
                  <a:txBody>
                    <a:bodyPr/>
                    <a:lstStyle/>
                    <a:p>
                      <a:pPr marL="0" indent="0" algn="l">
                        <a:lnSpc>
                          <a:spcPct val="100000"/>
                        </a:lnSpc>
                        <a:spcAft>
                          <a:spcPts val="0"/>
                        </a:spcAft>
                      </a:pPr>
                      <a:r>
                        <a:rPr lang="ru-RU" sz="1400" dirty="0">
                          <a:solidFill>
                            <a:srgbClr val="000000"/>
                          </a:solidFill>
                          <a:effectLst/>
                          <a:latin typeface="Times New Roman" panose="02020603050405020304" pitchFamily="18" charset="0"/>
                          <a:ea typeface="Times New Roman" panose="02020603050405020304" pitchFamily="18" charset="0"/>
                        </a:rPr>
                        <a:t>35</a:t>
                      </a:r>
                    </a:p>
                  </a:txBody>
                  <a:tcPr marL="22826" marR="57635" marT="14837"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indent="0" algn="l">
                        <a:lnSpc>
                          <a:spcPct val="100000"/>
                        </a:lnSpc>
                        <a:spcAft>
                          <a:spcPts val="0"/>
                        </a:spcAft>
                      </a:pPr>
                      <a:r>
                        <a:rPr lang="ru-RU" sz="1400" dirty="0">
                          <a:solidFill>
                            <a:srgbClr val="000000"/>
                          </a:solidFill>
                          <a:effectLst/>
                          <a:latin typeface="Times New Roman" panose="02020603050405020304" pitchFamily="18" charset="0"/>
                          <a:ea typeface="Times New Roman" panose="02020603050405020304" pitchFamily="18" charset="0"/>
                        </a:rPr>
                        <a:t>Должность</a:t>
                      </a:r>
                    </a:p>
                  </a:txBody>
                  <a:tcPr marL="22826" marR="57635" marT="14837"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bl>
          </a:graphicData>
        </a:graphic>
      </p:graphicFrame>
      <p:pic>
        <p:nvPicPr>
          <p:cNvPr id="4" name="Рисунок 3"/>
          <p:cNvPicPr>
            <a:picLocks noChangeAspect="1"/>
          </p:cNvPicPr>
          <p:nvPr/>
        </p:nvPicPr>
        <p:blipFill>
          <a:blip r:embed="rId3"/>
          <a:stretch>
            <a:fillRect/>
          </a:stretch>
        </p:blipFill>
        <p:spPr>
          <a:xfrm>
            <a:off x="6242304" y="5492702"/>
            <a:ext cx="2967010" cy="1365297"/>
          </a:xfrm>
          <a:prstGeom prst="rect">
            <a:avLst/>
          </a:prstGeom>
        </p:spPr>
      </p:pic>
    </p:spTree>
    <p:extLst>
      <p:ext uri="{BB962C8B-B14F-4D97-AF65-F5344CB8AC3E}">
        <p14:creationId xmlns:p14="http://schemas.microsoft.com/office/powerpoint/2010/main" val="67263802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945201" y="624110"/>
            <a:ext cx="6589199" cy="670536"/>
          </a:xfrm>
        </p:spPr>
        <p:txBody>
          <a:bodyPr>
            <a:normAutofit/>
          </a:bodyPr>
          <a:lstStyle/>
          <a:p>
            <a:r>
              <a:rPr lang="ru-RU" sz="2400" b="1" dirty="0">
                <a:solidFill>
                  <a:schemeClr val="accent2">
                    <a:lumMod val="75000"/>
                  </a:schemeClr>
                </a:solidFill>
              </a:rPr>
              <a:t>Доступ к ЕГРЮЛ и ЕГРИП </a:t>
            </a:r>
          </a:p>
        </p:txBody>
      </p:sp>
      <p:sp>
        <p:nvSpPr>
          <p:cNvPr id="3" name="Объект 2"/>
          <p:cNvSpPr>
            <a:spLocks noGrp="1"/>
          </p:cNvSpPr>
          <p:nvPr>
            <p:ph idx="1"/>
          </p:nvPr>
        </p:nvSpPr>
        <p:spPr>
          <a:xfrm>
            <a:off x="706170" y="1481751"/>
            <a:ext cx="8437830" cy="3777622"/>
          </a:xfrm>
        </p:spPr>
        <p:txBody>
          <a:bodyPr>
            <a:noAutofit/>
          </a:bodyPr>
          <a:lstStyle/>
          <a:p>
            <a:r>
              <a:rPr lang="ru-RU" b="1" dirty="0"/>
              <a:t>Начиная с 15 сентября 2015 года сервис предоставляет заинтересованным юридическим и физическим лицам возможность использовать сведения из ЕГРЮЛ и ЕГРИП в своих информационных системах (интеграция сведений из ЕГРЮЛ/ЕГРИП) </a:t>
            </a:r>
            <a:endParaRPr lang="ru-RU" b="1" dirty="0" smtClean="0"/>
          </a:p>
          <a:p>
            <a:pPr marL="0" indent="0">
              <a:buNone/>
            </a:pPr>
            <a:r>
              <a:rPr lang="ru-RU" b="1" dirty="0"/>
              <a:t>Предоставление сведений из ЕГРЮЛ и ЕГРИП в электронном виде осуществляется:</a:t>
            </a:r>
          </a:p>
          <a:p>
            <a:r>
              <a:rPr lang="ru-RU" b="1" dirty="0" smtClean="0"/>
              <a:t>органам </a:t>
            </a:r>
            <a:r>
              <a:rPr lang="ru-RU" b="1" dirty="0"/>
              <a:t>государственной власти (их территориальным органам), иным государственным органам (их территориальным органам), органам местного самоуправления – </a:t>
            </a:r>
            <a:r>
              <a:rPr lang="ru-RU" b="1" dirty="0">
                <a:solidFill>
                  <a:schemeClr val="accent2">
                    <a:lumMod val="75000"/>
                  </a:schemeClr>
                </a:solidFill>
              </a:rPr>
              <a:t>бесплатно</a:t>
            </a:r>
            <a:r>
              <a:rPr lang="ru-RU" b="1" dirty="0"/>
              <a:t>; </a:t>
            </a:r>
          </a:p>
          <a:p>
            <a:r>
              <a:rPr lang="ru-RU" b="1" dirty="0" smtClean="0"/>
              <a:t>юридическим </a:t>
            </a:r>
            <a:r>
              <a:rPr lang="ru-RU" b="1" dirty="0"/>
              <a:t>и физическим лицам (в том числе индивидуальным предпринимателям) - </a:t>
            </a:r>
            <a:r>
              <a:rPr lang="ru-RU" b="1" dirty="0">
                <a:solidFill>
                  <a:schemeClr val="accent2">
                    <a:lumMod val="75000"/>
                  </a:schemeClr>
                </a:solidFill>
              </a:rPr>
              <a:t>за плату</a:t>
            </a:r>
            <a:r>
              <a:rPr lang="ru-RU" b="1" dirty="0"/>
              <a:t>.</a:t>
            </a:r>
          </a:p>
          <a:p>
            <a:r>
              <a:rPr lang="ru-RU" b="1" dirty="0"/>
              <a:t>за предоставление сведений </a:t>
            </a:r>
            <a:r>
              <a:rPr lang="ru-RU" b="1" dirty="0" smtClean="0"/>
              <a:t>в </a:t>
            </a:r>
            <a:r>
              <a:rPr lang="ru-RU" b="1" dirty="0"/>
              <a:t>электронном виде </a:t>
            </a:r>
            <a:r>
              <a:rPr lang="ru-RU" b="1" dirty="0" smtClean="0"/>
              <a:t>… </a:t>
            </a:r>
            <a:r>
              <a:rPr lang="ru-RU" b="1" dirty="0"/>
              <a:t>в форме годового абонентского обслуживания одного рабочего места </a:t>
            </a:r>
            <a:r>
              <a:rPr lang="ru-RU" b="1" dirty="0" smtClean="0"/>
              <a:t>– </a:t>
            </a:r>
            <a:r>
              <a:rPr lang="ru-RU" b="1" dirty="0" smtClean="0">
                <a:solidFill>
                  <a:schemeClr val="accent2">
                    <a:lumMod val="75000"/>
                  </a:schemeClr>
                </a:solidFill>
              </a:rPr>
              <a:t>150</a:t>
            </a:r>
            <a:r>
              <a:rPr lang="en-US" b="1" dirty="0" smtClean="0">
                <a:solidFill>
                  <a:schemeClr val="accent2">
                    <a:lumMod val="75000"/>
                  </a:schemeClr>
                </a:solidFill>
              </a:rPr>
              <a:t> </a:t>
            </a:r>
            <a:r>
              <a:rPr lang="ru-RU" b="1" dirty="0" smtClean="0">
                <a:solidFill>
                  <a:schemeClr val="accent2">
                    <a:lumMod val="75000"/>
                  </a:schemeClr>
                </a:solidFill>
              </a:rPr>
              <a:t>000</a:t>
            </a:r>
            <a:r>
              <a:rPr lang="ru-RU" b="1" dirty="0" smtClean="0"/>
              <a:t> рублей</a:t>
            </a:r>
            <a:endParaRPr lang="ru-RU" b="1" dirty="0"/>
          </a:p>
        </p:txBody>
      </p:sp>
    </p:spTree>
    <p:extLst>
      <p:ext uri="{BB962C8B-B14F-4D97-AF65-F5344CB8AC3E}">
        <p14:creationId xmlns:p14="http://schemas.microsoft.com/office/powerpoint/2010/main" val="5191596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1481" y="0"/>
            <a:ext cx="8981037" cy="2064190"/>
          </a:xfrm>
          <a:solidFill>
            <a:schemeClr val="bg1"/>
          </a:solidFill>
        </p:spPr>
        <p:txBody>
          <a:bodyPr>
            <a:noAutofit/>
          </a:bodyPr>
          <a:lstStyle/>
          <a:p>
            <a:pPr algn="ctr"/>
            <a:r>
              <a:rPr lang="ru-RU" sz="1600" b="1" dirty="0" smtClean="0">
                <a:solidFill>
                  <a:schemeClr val="accent2">
                    <a:lumMod val="75000"/>
                  </a:schemeClr>
                </a:solidFill>
              </a:rPr>
              <a:t>ПОРЯДОК</a:t>
            </a:r>
            <a:r>
              <a:rPr lang="ru-RU" sz="1600" b="1" dirty="0">
                <a:solidFill>
                  <a:schemeClr val="accent2">
                    <a:lumMod val="75000"/>
                  </a:schemeClr>
                </a:solidFill>
              </a:rPr>
              <a:t/>
            </a:r>
            <a:br>
              <a:rPr lang="ru-RU" sz="1600" b="1" dirty="0">
                <a:solidFill>
                  <a:schemeClr val="accent2">
                    <a:lumMod val="75000"/>
                  </a:schemeClr>
                </a:solidFill>
              </a:rPr>
            </a:br>
            <a:r>
              <a:rPr lang="ru-RU" sz="1600" b="1" dirty="0">
                <a:solidFill>
                  <a:schemeClr val="accent2">
                    <a:lumMod val="75000"/>
                  </a:schemeClr>
                </a:solidFill>
              </a:rPr>
              <a:t>ВЕДЕНИЯ ЕДИНОГО ГОСУДАРСТВЕННОГО РЕЕСТРА ЮРИДИЧЕСКИХ ЛИЦ И ЕДИНОГО ГОСУДАРСТВЕННОГО РЕЕСТРА ИНДИВИДУАЛЬНЫХ ПРЕДПРИНИМАТЕЛЕЙ, ИСПРАВЛЕНИЯ ТЕХНИЧЕСКОЙ ОШИБКИ В ЗАПИСЯХ УКАЗАННЫХ ГОСУДАРСТВЕННЫХ РЕЕСТРОВ, ПРЕДОСТАВЛЕНИЯ СОДЕРЖАЩИХСЯ В НИХ СВЕДЕНИЙ И ДОКУМЕНТОВ ОРГАНАМ ГОСУДАРСТВЕННОЙ ВЛАСТИ, ИНЫМ ГОСУДАРСТВЕННЫМ ОРГАНАМ, ОРГАНАМ ГОСУДАРСТВЕННЫХ ВНЕБЮДЖЕТНЫХ ФОНДОВ, ОРГАНАМ МЕСТНОГО САМОУПРАВЛЕНИЯ И СУДАМ</a:t>
            </a:r>
            <a:r>
              <a:rPr lang="ru-RU" sz="1600" dirty="0"/>
              <a:t/>
            </a:r>
            <a:br>
              <a:rPr lang="ru-RU" sz="1600" dirty="0"/>
            </a:br>
            <a:r>
              <a:rPr lang="ru-RU" sz="1600" dirty="0"/>
              <a:t/>
            </a:r>
            <a:br>
              <a:rPr lang="ru-RU" sz="1600" dirty="0"/>
            </a:br>
            <a:endParaRPr lang="ru-RU" sz="1600" dirty="0"/>
          </a:p>
        </p:txBody>
      </p:sp>
      <p:sp>
        <p:nvSpPr>
          <p:cNvPr id="3" name="Объект 2"/>
          <p:cNvSpPr>
            <a:spLocks noGrp="1"/>
          </p:cNvSpPr>
          <p:nvPr>
            <p:ph idx="1"/>
          </p:nvPr>
        </p:nvSpPr>
        <p:spPr>
          <a:xfrm>
            <a:off x="274319" y="2064190"/>
            <a:ext cx="8788199" cy="4793810"/>
          </a:xfrm>
          <a:solidFill>
            <a:schemeClr val="bg1"/>
          </a:solidFill>
        </p:spPr>
        <p:txBody>
          <a:bodyPr>
            <a:noAutofit/>
          </a:bodyPr>
          <a:lstStyle/>
          <a:p>
            <a:r>
              <a:rPr lang="ru-RU" b="1" dirty="0"/>
              <a:t>17. Запрос о предоставлении содержащихся в ЕГРЮЛ/ЕГРИП сведений </a:t>
            </a:r>
            <a:r>
              <a:rPr lang="ru-RU" b="1" dirty="0" smtClean="0"/>
              <a:t>… </a:t>
            </a:r>
            <a:r>
              <a:rPr lang="ru-RU" b="1" dirty="0"/>
              <a:t>должен содержать следующую информацию:</a:t>
            </a:r>
          </a:p>
          <a:p>
            <a:r>
              <a:rPr lang="ru-RU" b="1" dirty="0"/>
              <a:t>1) о юридическом лице/индивидуальном </a:t>
            </a:r>
            <a:r>
              <a:rPr lang="ru-RU" b="1" dirty="0" smtClean="0"/>
              <a:t>предпринимателе…:</a:t>
            </a:r>
            <a:endParaRPr lang="ru-RU" b="1" dirty="0"/>
          </a:p>
          <a:p>
            <a:r>
              <a:rPr lang="ru-RU" b="1" dirty="0">
                <a:solidFill>
                  <a:schemeClr val="accent3">
                    <a:lumMod val="75000"/>
                  </a:schemeClr>
                </a:solidFill>
              </a:rPr>
              <a:t>полное или сокращенное наименование </a:t>
            </a:r>
            <a:r>
              <a:rPr lang="ru-RU" b="1" dirty="0"/>
              <a:t>юридического лица/фамилия, имя и (в случае, если имеется) отчество индивидуального предпринимателя;</a:t>
            </a:r>
          </a:p>
          <a:p>
            <a:r>
              <a:rPr lang="ru-RU" b="1" dirty="0">
                <a:solidFill>
                  <a:schemeClr val="accent3">
                    <a:lumMod val="75000"/>
                  </a:schemeClr>
                </a:solidFill>
              </a:rPr>
              <a:t>ОГРН</a:t>
            </a:r>
            <a:r>
              <a:rPr lang="ru-RU" b="1" dirty="0"/>
              <a:t> (для юридического лица)/ОГРНИП (для индивидуального предпринимателя) либо идентификационный номер налогоплательщика (</a:t>
            </a:r>
            <a:r>
              <a:rPr lang="ru-RU" b="1" dirty="0">
                <a:solidFill>
                  <a:schemeClr val="accent3">
                    <a:lumMod val="75000"/>
                  </a:schemeClr>
                </a:solidFill>
              </a:rPr>
              <a:t>ИНН</a:t>
            </a:r>
            <a:r>
              <a:rPr lang="ru-RU" b="1" dirty="0"/>
              <a:t>);</a:t>
            </a:r>
          </a:p>
          <a:p>
            <a:endParaRPr lang="ru-RU" sz="200" b="1" dirty="0"/>
          </a:p>
          <a:p>
            <a:r>
              <a:rPr lang="ru-RU" b="1" dirty="0" smtClean="0"/>
              <a:t>21</a:t>
            </a:r>
            <a:r>
              <a:rPr lang="ru-RU" b="1" dirty="0"/>
              <a:t>. Межведомственный запрос о предоставлении сведений, содержащихся в ЕГРЮЛ/ЕГРИП, в целях оказания государственных и муниципальных услуг направляется в Федеральную налоговую службу с использованием </a:t>
            </a:r>
            <a:r>
              <a:rPr lang="ru-RU" b="1" dirty="0">
                <a:solidFill>
                  <a:schemeClr val="accent3">
                    <a:lumMod val="75000"/>
                  </a:schemeClr>
                </a:solidFill>
              </a:rPr>
              <a:t>единой системы межведомственного электронного взаимодействия</a:t>
            </a:r>
            <a:r>
              <a:rPr lang="ru-RU" b="1" dirty="0"/>
              <a:t>.</a:t>
            </a:r>
          </a:p>
        </p:txBody>
      </p:sp>
    </p:spTree>
    <p:extLst>
      <p:ext uri="{BB962C8B-B14F-4D97-AF65-F5344CB8AC3E}">
        <p14:creationId xmlns:p14="http://schemas.microsoft.com/office/powerpoint/2010/main" val="331412464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71192" y="0"/>
            <a:ext cx="8673220" cy="1280890"/>
          </a:xfrm>
        </p:spPr>
        <p:txBody>
          <a:bodyPr>
            <a:noAutofit/>
          </a:bodyPr>
          <a:lstStyle/>
          <a:p>
            <a:pPr lvl="0" defTabSz="914400" eaLnBrk="0" fontAlgn="base" hangingPunct="0">
              <a:spcAft>
                <a:spcPct val="0"/>
              </a:spcAft>
            </a:pPr>
            <a:r>
              <a:rPr lang="ru-RU" altLang="ru-RU" sz="2000" b="1" dirty="0" smtClean="0">
                <a:solidFill>
                  <a:schemeClr val="accent2">
                    <a:lumMod val="75000"/>
                  </a:schemeClr>
                </a:solidFill>
                <a:latin typeface="Arial" panose="020B0604020202020204" pitchFamily="34" charset="0"/>
                <a:ea typeface="Times New Roman" panose="02020603050405020304" pitchFamily="18" charset="0"/>
              </a:rPr>
              <a:t>Форма 30. РАЗДЕЛ  </a:t>
            </a:r>
            <a:r>
              <a:rPr lang="en-US" altLang="ru-RU" sz="2000" b="1" dirty="0">
                <a:solidFill>
                  <a:schemeClr val="accent2">
                    <a:lumMod val="75000"/>
                  </a:schemeClr>
                </a:solidFill>
                <a:latin typeface="Arial" panose="020B0604020202020204" pitchFamily="34" charset="0"/>
                <a:ea typeface="Times New Roman" panose="02020603050405020304" pitchFamily="18" charset="0"/>
              </a:rPr>
              <a:t>VII</a:t>
            </a:r>
            <a:r>
              <a:rPr lang="ru-RU" altLang="ru-RU" sz="2000" b="1" dirty="0">
                <a:solidFill>
                  <a:schemeClr val="accent2">
                    <a:lumMod val="75000"/>
                  </a:schemeClr>
                </a:solidFill>
                <a:latin typeface="Arial" panose="020B0604020202020204" pitchFamily="34" charset="0"/>
                <a:ea typeface="Times New Roman" panose="02020603050405020304" pitchFamily="18" charset="0"/>
              </a:rPr>
              <a:t>. </a:t>
            </a:r>
            <a:r>
              <a:rPr lang="ru-RU" altLang="ru-RU" sz="2000" b="1" dirty="0" smtClean="0">
                <a:solidFill>
                  <a:schemeClr val="accent2">
                    <a:lumMod val="75000"/>
                  </a:schemeClr>
                </a:solidFill>
                <a:latin typeface="Arial" panose="020B0604020202020204" pitchFamily="34" charset="0"/>
                <a:ea typeface="Times New Roman" panose="02020603050405020304" pitchFamily="18" charset="0"/>
              </a:rPr>
              <a:t/>
            </a:r>
            <a:br>
              <a:rPr lang="ru-RU" altLang="ru-RU" sz="2000" b="1" dirty="0" smtClean="0">
                <a:solidFill>
                  <a:schemeClr val="accent2">
                    <a:lumMod val="75000"/>
                  </a:schemeClr>
                </a:solidFill>
                <a:latin typeface="Arial" panose="020B0604020202020204" pitchFamily="34" charset="0"/>
                <a:ea typeface="Times New Roman" panose="02020603050405020304" pitchFamily="18" charset="0"/>
              </a:rPr>
            </a:br>
            <a:r>
              <a:rPr lang="ru-RU" altLang="ru-RU" sz="2000" b="1" dirty="0" smtClean="0">
                <a:solidFill>
                  <a:schemeClr val="accent2">
                    <a:lumMod val="75000"/>
                  </a:schemeClr>
                </a:solidFill>
                <a:latin typeface="Arial" panose="020B0604020202020204" pitchFamily="34" charset="0"/>
                <a:ea typeface="Times New Roman" panose="02020603050405020304" pitchFamily="18" charset="0"/>
              </a:rPr>
              <a:t>ОСНАЩЕННОСТЬ КОМПЬЮТЕРНЫМ ОБОРУДОВАНИЕМ  (7000</a:t>
            </a:r>
            <a:r>
              <a:rPr lang="ru-RU" altLang="ru-RU" sz="2000" b="1" dirty="0">
                <a:solidFill>
                  <a:schemeClr val="accent2">
                    <a:lumMod val="75000"/>
                  </a:schemeClr>
                </a:solidFill>
                <a:latin typeface="Arial" panose="020B0604020202020204" pitchFamily="34" charset="0"/>
                <a:ea typeface="Times New Roman" panose="02020603050405020304" pitchFamily="18" charset="0"/>
              </a:rPr>
              <a:t>)</a:t>
            </a:r>
            <a:endParaRPr lang="ru-RU" sz="2000" dirty="0">
              <a:solidFill>
                <a:schemeClr val="accent2">
                  <a:lumMod val="75000"/>
                </a:schemeClr>
              </a:solidFill>
            </a:endParaRPr>
          </a:p>
        </p:txBody>
      </p:sp>
      <p:graphicFrame>
        <p:nvGraphicFramePr>
          <p:cNvPr id="6" name="Таблица 5"/>
          <p:cNvGraphicFramePr>
            <a:graphicFrameLocks noGrp="1"/>
          </p:cNvGraphicFramePr>
          <p:nvPr>
            <p:extLst>
              <p:ext uri="{D42A27DB-BD31-4B8C-83A1-F6EECF244321}">
                <p14:modId xmlns:p14="http://schemas.microsoft.com/office/powerpoint/2010/main" val="3499822487"/>
              </p:ext>
            </p:extLst>
          </p:nvPr>
        </p:nvGraphicFramePr>
        <p:xfrm>
          <a:off x="184728" y="726751"/>
          <a:ext cx="8959271" cy="1597976"/>
        </p:xfrm>
        <a:graphic>
          <a:graphicData uri="http://schemas.openxmlformats.org/drawingml/2006/table">
            <a:tbl>
              <a:tblPr firstRow="1" firstCol="1" bandRow="1"/>
              <a:tblGrid>
                <a:gridCol w="2286160"/>
                <a:gridCol w="2327352"/>
                <a:gridCol w="2224369"/>
                <a:gridCol w="2121390"/>
              </a:tblGrid>
              <a:tr h="410528">
                <a:tc gridSpan="2">
                  <a:txBody>
                    <a:bodyPr/>
                    <a:lstStyle/>
                    <a:p>
                      <a:pPr algn="ctr">
                        <a:spcAft>
                          <a:spcPts val="0"/>
                        </a:spcAft>
                      </a:pPr>
                      <a:r>
                        <a:rPr lang="ru-RU" sz="1400" dirty="0">
                          <a:effectLst/>
                          <a:latin typeface="Times New Roman" panose="02020603050405020304" pitchFamily="18" charset="0"/>
                          <a:ea typeface="Times New Roman" panose="02020603050405020304" pitchFamily="18" charset="0"/>
                        </a:rPr>
                        <a:t>для административно-хозяйственной деятельности организации</a:t>
                      </a:r>
                    </a:p>
                  </a:txBody>
                  <a:tcPr marL="44742" marR="4474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hMerge="1">
                  <a:txBody>
                    <a:bodyPr/>
                    <a:lstStyle/>
                    <a:p>
                      <a:endParaRPr lang="ru-RU"/>
                    </a:p>
                  </a:txBody>
                  <a:tcPr/>
                </a:tc>
                <a:tc gridSpan="2">
                  <a:txBody>
                    <a:bodyPr/>
                    <a:lstStyle/>
                    <a:p>
                      <a:pPr algn="ctr">
                        <a:spcAft>
                          <a:spcPts val="0"/>
                        </a:spcAft>
                      </a:pPr>
                      <a:r>
                        <a:rPr lang="ru-RU" sz="1400" dirty="0">
                          <a:effectLst/>
                          <a:latin typeface="Times New Roman" panose="02020603050405020304" pitchFamily="18" charset="0"/>
                          <a:ea typeface="Times New Roman" panose="02020603050405020304" pitchFamily="18" charset="0"/>
                        </a:rPr>
                        <a:t>для медицинского персонала</a:t>
                      </a:r>
                    </a:p>
                    <a:p>
                      <a:pPr algn="ctr">
                        <a:spcAft>
                          <a:spcPts val="0"/>
                        </a:spcAft>
                      </a:pPr>
                      <a:r>
                        <a:rPr lang="ru-RU" sz="1400" dirty="0">
                          <a:effectLst/>
                          <a:latin typeface="Times New Roman" panose="02020603050405020304" pitchFamily="18" charset="0"/>
                          <a:ea typeface="Times New Roman" panose="02020603050405020304" pitchFamily="18" charset="0"/>
                        </a:rPr>
                        <a:t>(для автоматизации </a:t>
                      </a:r>
                    </a:p>
                    <a:p>
                      <a:pPr algn="ctr">
                        <a:spcAft>
                          <a:spcPts val="0"/>
                        </a:spcAft>
                      </a:pPr>
                      <a:r>
                        <a:rPr lang="ru-RU" sz="1400" dirty="0">
                          <a:effectLst/>
                          <a:latin typeface="Times New Roman" panose="02020603050405020304" pitchFamily="18" charset="0"/>
                          <a:ea typeface="Times New Roman" panose="02020603050405020304" pitchFamily="18" charset="0"/>
                        </a:rPr>
                        <a:t>лечебного процесса)</a:t>
                      </a:r>
                    </a:p>
                  </a:txBody>
                  <a:tcPr marL="44742" marR="4474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hMerge="1">
                  <a:txBody>
                    <a:bodyPr/>
                    <a:lstStyle/>
                    <a:p>
                      <a:endParaRPr lang="ru-RU"/>
                    </a:p>
                  </a:txBody>
                  <a:tcPr/>
                </a:tc>
              </a:tr>
              <a:tr h="957896">
                <a:tc>
                  <a:txBody>
                    <a:bodyPr/>
                    <a:lstStyle/>
                    <a:p>
                      <a:pPr algn="ctr">
                        <a:spcAft>
                          <a:spcPts val="0"/>
                        </a:spcAft>
                      </a:pPr>
                      <a:r>
                        <a:rPr lang="ru-RU" sz="1400" dirty="0">
                          <a:effectLst/>
                          <a:latin typeface="Times New Roman" panose="02020603050405020304" pitchFamily="18" charset="0"/>
                          <a:ea typeface="Times New Roman" panose="02020603050405020304" pitchFamily="18" charset="0"/>
                        </a:rPr>
                        <a:t>в подразделениях, оказывающих медицинскую помощь в амбулаторных условиях</a:t>
                      </a:r>
                    </a:p>
                  </a:txBody>
                  <a:tcPr marL="44742" marR="4474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spcAft>
                          <a:spcPts val="0"/>
                        </a:spcAft>
                      </a:pPr>
                      <a:r>
                        <a:rPr lang="ru-RU" sz="1400" dirty="0">
                          <a:effectLst/>
                          <a:latin typeface="Times New Roman" panose="02020603050405020304" pitchFamily="18" charset="0"/>
                          <a:ea typeface="Times New Roman" panose="02020603050405020304" pitchFamily="18" charset="0"/>
                        </a:rPr>
                        <a:t>в подразделениях, оказывающих медицинскую помощь в стационарных условиях</a:t>
                      </a:r>
                    </a:p>
                  </a:txBody>
                  <a:tcPr marL="44742" marR="4474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spcAft>
                          <a:spcPts val="0"/>
                        </a:spcAft>
                      </a:pPr>
                      <a:r>
                        <a:rPr lang="ru-RU" sz="1400" dirty="0">
                          <a:effectLst/>
                          <a:latin typeface="Times New Roman" panose="02020603050405020304" pitchFamily="18" charset="0"/>
                          <a:ea typeface="Times New Roman" panose="02020603050405020304" pitchFamily="18" charset="0"/>
                        </a:rPr>
                        <a:t>в подразделениях, оказывающих</a:t>
                      </a:r>
                    </a:p>
                    <a:p>
                      <a:pPr algn="ctr">
                        <a:spcAft>
                          <a:spcPts val="0"/>
                        </a:spcAft>
                      </a:pPr>
                      <a:r>
                        <a:rPr lang="ru-RU" sz="1400" dirty="0">
                          <a:effectLst/>
                          <a:latin typeface="Times New Roman" panose="02020603050405020304" pitchFamily="18" charset="0"/>
                          <a:ea typeface="Times New Roman" panose="02020603050405020304" pitchFamily="18" charset="0"/>
                        </a:rPr>
                        <a:t>медицинскую помощь в амбулаторных условиях</a:t>
                      </a:r>
                    </a:p>
                  </a:txBody>
                  <a:tcPr marL="44742" marR="4474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spcAft>
                          <a:spcPts val="0"/>
                        </a:spcAft>
                      </a:pPr>
                      <a:r>
                        <a:rPr lang="ru-RU" sz="1400" dirty="0">
                          <a:effectLst/>
                          <a:latin typeface="Times New Roman" panose="02020603050405020304" pitchFamily="18" charset="0"/>
                          <a:ea typeface="Times New Roman" panose="02020603050405020304" pitchFamily="18" charset="0"/>
                        </a:rPr>
                        <a:t>в подразделениях, оказывающих медицинскую помощь в стационарных условиях</a:t>
                      </a:r>
                    </a:p>
                  </a:txBody>
                  <a:tcPr marL="44742" marR="4474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bl>
          </a:graphicData>
        </a:graphic>
      </p:graphicFrame>
      <p:graphicFrame>
        <p:nvGraphicFramePr>
          <p:cNvPr id="10" name="Объект 9"/>
          <p:cNvGraphicFramePr>
            <a:graphicFrameLocks noGrp="1"/>
          </p:cNvGraphicFramePr>
          <p:nvPr>
            <p:ph idx="1"/>
            <p:extLst>
              <p:ext uri="{D42A27DB-BD31-4B8C-83A1-F6EECF244321}">
                <p14:modId xmlns:p14="http://schemas.microsoft.com/office/powerpoint/2010/main" val="984364450"/>
              </p:ext>
            </p:extLst>
          </p:nvPr>
        </p:nvGraphicFramePr>
        <p:xfrm>
          <a:off x="184728" y="2543522"/>
          <a:ext cx="3583708" cy="4267200"/>
        </p:xfrm>
        <a:graphic>
          <a:graphicData uri="http://schemas.openxmlformats.org/drawingml/2006/table">
            <a:tbl>
              <a:tblPr firstRow="1" firstCol="1" bandRow="1"/>
              <a:tblGrid>
                <a:gridCol w="3583708"/>
              </a:tblGrid>
              <a:tr h="0">
                <a:tc>
                  <a:txBody>
                    <a:bodyPr/>
                    <a:lstStyle/>
                    <a:p>
                      <a:pPr>
                        <a:spcAft>
                          <a:spcPts val="0"/>
                        </a:spcAft>
                      </a:pPr>
                      <a:r>
                        <a:rPr lang="ru-RU" sz="1400" dirty="0">
                          <a:effectLst/>
                          <a:latin typeface="Times New Roman" panose="02020603050405020304" pitchFamily="18" charset="0"/>
                          <a:ea typeface="Times New Roman" panose="02020603050405020304" pitchFamily="18" charset="0"/>
                        </a:rPr>
                        <a:t>Персональные ЭВМ</a:t>
                      </a:r>
                    </a:p>
                  </a:txBody>
                  <a:tcPr marL="51361" marR="5136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r h="114135">
                <a:tc>
                  <a:txBody>
                    <a:bodyPr/>
                    <a:lstStyle/>
                    <a:p>
                      <a:pPr marL="180340">
                        <a:spcAft>
                          <a:spcPts val="0"/>
                        </a:spcAft>
                      </a:pPr>
                      <a:r>
                        <a:rPr lang="ru-RU" sz="1400">
                          <a:effectLst/>
                          <a:latin typeface="Times New Roman" panose="02020603050405020304" pitchFamily="18" charset="0"/>
                          <a:ea typeface="Times New Roman" panose="02020603050405020304" pitchFamily="18" charset="0"/>
                        </a:rPr>
                        <a:t>из них с процессором Intel Pentium IV и выше</a:t>
                      </a:r>
                    </a:p>
                  </a:txBody>
                  <a:tcPr marL="51361" marR="5136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r h="114135">
                <a:tc>
                  <a:txBody>
                    <a:bodyPr/>
                    <a:lstStyle/>
                    <a:p>
                      <a:pPr>
                        <a:spcAft>
                          <a:spcPts val="0"/>
                        </a:spcAft>
                      </a:pPr>
                      <a:r>
                        <a:rPr lang="ru-RU" sz="1400">
                          <a:effectLst/>
                          <a:latin typeface="Times New Roman" panose="02020603050405020304" pitchFamily="18" charset="0"/>
                          <a:ea typeface="Times New Roman" panose="02020603050405020304" pitchFamily="18" charset="0"/>
                        </a:rPr>
                        <a:t>Мобильные компьютеры (ноутбуки)</a:t>
                      </a:r>
                    </a:p>
                  </a:txBody>
                  <a:tcPr marL="51361" marR="5136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r h="114135">
                <a:tc>
                  <a:txBody>
                    <a:bodyPr/>
                    <a:lstStyle/>
                    <a:p>
                      <a:pPr marL="180340">
                        <a:spcAft>
                          <a:spcPts val="0"/>
                        </a:spcAft>
                      </a:pPr>
                      <a:r>
                        <a:rPr lang="ru-RU" sz="1400">
                          <a:effectLst/>
                          <a:latin typeface="Times New Roman" panose="02020603050405020304" pitchFamily="18" charset="0"/>
                          <a:ea typeface="Times New Roman" panose="02020603050405020304" pitchFamily="18" charset="0"/>
                        </a:rPr>
                        <a:t>из них с процессором Intel Pentium IV и выше</a:t>
                      </a:r>
                    </a:p>
                  </a:txBody>
                  <a:tcPr marL="51361" marR="5136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r h="114135">
                <a:tc>
                  <a:txBody>
                    <a:bodyPr/>
                    <a:lstStyle/>
                    <a:p>
                      <a:pPr>
                        <a:spcAft>
                          <a:spcPts val="0"/>
                        </a:spcAft>
                      </a:pPr>
                      <a:r>
                        <a:rPr lang="ru-RU" sz="1400">
                          <a:effectLst/>
                          <a:latin typeface="Times New Roman" panose="02020603050405020304" pitchFamily="18" charset="0"/>
                          <a:ea typeface="Times New Roman" panose="02020603050405020304" pitchFamily="18" charset="0"/>
                        </a:rPr>
                        <a:t>Серверное оборудование</a:t>
                      </a:r>
                    </a:p>
                  </a:txBody>
                  <a:tcPr marL="51361" marR="5136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r h="114135">
                <a:tc>
                  <a:txBody>
                    <a:bodyPr/>
                    <a:lstStyle/>
                    <a:p>
                      <a:pPr>
                        <a:spcAft>
                          <a:spcPts val="0"/>
                        </a:spcAft>
                      </a:pPr>
                      <a:r>
                        <a:rPr lang="ru-RU" sz="1400" dirty="0">
                          <a:effectLst/>
                          <a:latin typeface="Times New Roman" panose="02020603050405020304" pitchFamily="18" charset="0"/>
                          <a:ea typeface="Times New Roman" panose="02020603050405020304" pitchFamily="18" charset="0"/>
                        </a:rPr>
                        <a:t>Количество компьютеров, использующих следующие операционные системы</a:t>
                      </a:r>
                    </a:p>
                  </a:txBody>
                  <a:tcPr marL="51361" marR="5136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r h="114135">
                <a:tc>
                  <a:txBody>
                    <a:bodyPr/>
                    <a:lstStyle/>
                    <a:p>
                      <a:pPr marL="180340">
                        <a:spcAft>
                          <a:spcPts val="0"/>
                        </a:spcAft>
                      </a:pPr>
                      <a:r>
                        <a:rPr lang="en-US" sz="1400">
                          <a:effectLst/>
                          <a:latin typeface="Times New Roman" panose="02020603050405020304" pitchFamily="18" charset="0"/>
                          <a:ea typeface="Times New Roman" panose="02020603050405020304" pitchFamily="18" charset="0"/>
                        </a:rPr>
                        <a:t>MS Windows 95\98\ME</a:t>
                      </a:r>
                      <a:endParaRPr lang="ru-RU" sz="1400">
                        <a:effectLst/>
                        <a:latin typeface="Times New Roman" panose="02020603050405020304" pitchFamily="18" charset="0"/>
                        <a:ea typeface="Times New Roman" panose="02020603050405020304" pitchFamily="18" charset="0"/>
                      </a:endParaRPr>
                    </a:p>
                  </a:txBody>
                  <a:tcPr marL="51361" marR="5136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r h="114135">
                <a:tc>
                  <a:txBody>
                    <a:bodyPr/>
                    <a:lstStyle/>
                    <a:p>
                      <a:pPr marL="180340">
                        <a:spcAft>
                          <a:spcPts val="0"/>
                        </a:spcAft>
                      </a:pPr>
                      <a:r>
                        <a:rPr lang="en-US" sz="1400">
                          <a:effectLst/>
                          <a:latin typeface="Times New Roman" panose="02020603050405020304" pitchFamily="18" charset="0"/>
                          <a:ea typeface="Times New Roman" panose="02020603050405020304" pitchFamily="18" charset="0"/>
                        </a:rPr>
                        <a:t>MS Windows NT4</a:t>
                      </a:r>
                      <a:endParaRPr lang="ru-RU" sz="1400">
                        <a:effectLst/>
                        <a:latin typeface="Times New Roman" panose="02020603050405020304" pitchFamily="18" charset="0"/>
                        <a:ea typeface="Times New Roman" panose="02020603050405020304" pitchFamily="18" charset="0"/>
                      </a:endParaRPr>
                    </a:p>
                  </a:txBody>
                  <a:tcPr marL="51361" marR="5136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r h="114135">
                <a:tc>
                  <a:txBody>
                    <a:bodyPr/>
                    <a:lstStyle/>
                    <a:p>
                      <a:pPr marL="180340">
                        <a:spcAft>
                          <a:spcPts val="0"/>
                        </a:spcAft>
                      </a:pPr>
                      <a:r>
                        <a:rPr lang="en-US" sz="1400" dirty="0">
                          <a:effectLst/>
                          <a:latin typeface="Times New Roman" panose="02020603050405020304" pitchFamily="18" charset="0"/>
                          <a:ea typeface="Times New Roman" panose="02020603050405020304" pitchFamily="18" charset="0"/>
                        </a:rPr>
                        <a:t>MS Windows 2000</a:t>
                      </a:r>
                      <a:endParaRPr lang="ru-RU" sz="1400" dirty="0">
                        <a:effectLst/>
                        <a:latin typeface="Times New Roman" panose="02020603050405020304" pitchFamily="18" charset="0"/>
                        <a:ea typeface="Times New Roman" panose="02020603050405020304" pitchFamily="18" charset="0"/>
                      </a:endParaRPr>
                    </a:p>
                  </a:txBody>
                  <a:tcPr marL="51361" marR="5136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r h="114135">
                <a:tc>
                  <a:txBody>
                    <a:bodyPr/>
                    <a:lstStyle/>
                    <a:p>
                      <a:pPr marL="180340">
                        <a:spcAft>
                          <a:spcPts val="0"/>
                        </a:spcAft>
                      </a:pPr>
                      <a:r>
                        <a:rPr lang="en-US" sz="1400">
                          <a:effectLst/>
                          <a:latin typeface="Times New Roman" panose="02020603050405020304" pitchFamily="18" charset="0"/>
                          <a:ea typeface="Times New Roman" panose="02020603050405020304" pitchFamily="18" charset="0"/>
                        </a:rPr>
                        <a:t>MS Windows XP</a:t>
                      </a:r>
                      <a:endParaRPr lang="ru-RU" sz="1400">
                        <a:effectLst/>
                        <a:latin typeface="Times New Roman" panose="02020603050405020304" pitchFamily="18" charset="0"/>
                        <a:ea typeface="Times New Roman" panose="02020603050405020304" pitchFamily="18" charset="0"/>
                      </a:endParaRPr>
                    </a:p>
                  </a:txBody>
                  <a:tcPr marL="51361" marR="5136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r h="114135">
                <a:tc>
                  <a:txBody>
                    <a:bodyPr/>
                    <a:lstStyle/>
                    <a:p>
                      <a:pPr marL="180340">
                        <a:spcAft>
                          <a:spcPts val="0"/>
                        </a:spcAft>
                      </a:pPr>
                      <a:r>
                        <a:rPr lang="ru-RU" sz="1400">
                          <a:effectLst/>
                          <a:latin typeface="Times New Roman" panose="02020603050405020304" pitchFamily="18" charset="0"/>
                          <a:ea typeface="Times New Roman" panose="02020603050405020304" pitchFamily="18" charset="0"/>
                        </a:rPr>
                        <a:t>другие</a:t>
                      </a:r>
                    </a:p>
                  </a:txBody>
                  <a:tcPr marL="51361" marR="5136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r h="114135">
                <a:tc>
                  <a:txBody>
                    <a:bodyPr/>
                    <a:lstStyle/>
                    <a:p>
                      <a:pPr>
                        <a:spcAft>
                          <a:spcPts val="0"/>
                        </a:spcAft>
                      </a:pPr>
                      <a:r>
                        <a:rPr lang="ru-RU" sz="1400">
                          <a:effectLst/>
                          <a:latin typeface="Times New Roman" panose="02020603050405020304" pitchFamily="18" charset="0"/>
                          <a:ea typeface="Times New Roman" panose="02020603050405020304" pitchFamily="18" charset="0"/>
                        </a:rPr>
                        <a:t>Печатающие устройства и МФУ</a:t>
                      </a:r>
                    </a:p>
                  </a:txBody>
                  <a:tcPr marL="51361" marR="5136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r h="114135">
                <a:tc>
                  <a:txBody>
                    <a:bodyPr/>
                    <a:lstStyle/>
                    <a:p>
                      <a:pPr>
                        <a:spcAft>
                          <a:spcPts val="0"/>
                        </a:spcAft>
                      </a:pPr>
                      <a:r>
                        <a:rPr lang="ru-RU" sz="1400">
                          <a:effectLst/>
                          <a:latin typeface="Times New Roman" panose="02020603050405020304" pitchFamily="18" charset="0"/>
                          <a:ea typeface="Times New Roman" panose="02020603050405020304" pitchFamily="18" charset="0"/>
                        </a:rPr>
                        <a:t>Количество обособленных подсетей (внутри одного учреждения, включая подчиненные ЛПУ)</a:t>
                      </a:r>
                    </a:p>
                  </a:txBody>
                  <a:tcPr marL="51361" marR="5136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r h="114135">
                <a:tc>
                  <a:txBody>
                    <a:bodyPr/>
                    <a:lstStyle/>
                    <a:p>
                      <a:pPr>
                        <a:spcAft>
                          <a:spcPts val="0"/>
                        </a:spcAft>
                      </a:pPr>
                      <a:r>
                        <a:rPr lang="ru-RU" sz="1400" dirty="0">
                          <a:effectLst/>
                          <a:latin typeface="Times New Roman" panose="02020603050405020304" pitchFamily="18" charset="0"/>
                          <a:ea typeface="Times New Roman" panose="02020603050405020304" pitchFamily="18" charset="0"/>
                        </a:rPr>
                        <a:t>Общее количество портов ЛВС во всех </a:t>
                      </a:r>
                      <a:r>
                        <a:rPr lang="ru-RU" sz="1400" dirty="0" smtClean="0">
                          <a:effectLst/>
                          <a:latin typeface="Times New Roman" panose="02020603050405020304" pitchFamily="18" charset="0"/>
                          <a:ea typeface="Times New Roman" panose="02020603050405020304" pitchFamily="18" charset="0"/>
                        </a:rPr>
                        <a:t>подразделениях </a:t>
                      </a:r>
                      <a:r>
                        <a:rPr lang="ru-RU" sz="1400" dirty="0">
                          <a:effectLst/>
                          <a:latin typeface="Times New Roman" panose="02020603050405020304" pitchFamily="18" charset="0"/>
                          <a:ea typeface="Times New Roman" panose="02020603050405020304" pitchFamily="18" charset="0"/>
                        </a:rPr>
                        <a:t>учреждения</a:t>
                      </a:r>
                    </a:p>
                  </a:txBody>
                  <a:tcPr marL="51361" marR="5136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bl>
          </a:graphicData>
        </a:graphic>
      </p:graphicFrame>
      <p:graphicFrame>
        <p:nvGraphicFramePr>
          <p:cNvPr id="11" name="Таблица 10"/>
          <p:cNvGraphicFramePr>
            <a:graphicFrameLocks noGrp="1"/>
          </p:cNvGraphicFramePr>
          <p:nvPr>
            <p:extLst>
              <p:ext uri="{D42A27DB-BD31-4B8C-83A1-F6EECF244321}">
                <p14:modId xmlns:p14="http://schemas.microsoft.com/office/powerpoint/2010/main" val="301483167"/>
              </p:ext>
            </p:extLst>
          </p:nvPr>
        </p:nvGraphicFramePr>
        <p:xfrm>
          <a:off x="3860800" y="2543522"/>
          <a:ext cx="5283200" cy="4053840"/>
        </p:xfrm>
        <a:graphic>
          <a:graphicData uri="http://schemas.openxmlformats.org/drawingml/2006/table">
            <a:tbl>
              <a:tblPr firstRow="1" firstCol="1" bandRow="1"/>
              <a:tblGrid>
                <a:gridCol w="5283200"/>
              </a:tblGrid>
              <a:tr h="114135">
                <a:tc>
                  <a:txBody>
                    <a:bodyPr/>
                    <a:lstStyle/>
                    <a:p>
                      <a:pPr>
                        <a:spcAft>
                          <a:spcPts val="0"/>
                        </a:spcAft>
                      </a:pPr>
                      <a:r>
                        <a:rPr lang="ru-RU" sz="1400" dirty="0">
                          <a:effectLst/>
                          <a:latin typeface="Times New Roman" panose="02020603050405020304" pitchFamily="18" charset="0"/>
                          <a:ea typeface="Times New Roman" panose="02020603050405020304" pitchFamily="18" charset="0"/>
                        </a:rPr>
                        <a:t>Количество точек подключения к </a:t>
                      </a:r>
                      <a:r>
                        <a:rPr lang="ru-RU" sz="1400" dirty="0" smtClean="0">
                          <a:effectLst/>
                          <a:latin typeface="Times New Roman" panose="02020603050405020304" pitchFamily="18" charset="0"/>
                          <a:ea typeface="Times New Roman" panose="02020603050405020304" pitchFamily="18" charset="0"/>
                        </a:rPr>
                        <a:t>ведомственной </a:t>
                      </a:r>
                      <a:r>
                        <a:rPr lang="ru-RU" sz="1400" dirty="0">
                          <a:effectLst/>
                          <a:latin typeface="Times New Roman" panose="02020603050405020304" pitchFamily="18" charset="0"/>
                          <a:ea typeface="Times New Roman" panose="02020603050405020304" pitchFamily="18" charset="0"/>
                        </a:rPr>
                        <a:t>корпоративной сети связи по типам подключения</a:t>
                      </a:r>
                    </a:p>
                  </a:txBody>
                  <a:tcPr marL="51361" marR="5136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r h="228270">
                <a:tc>
                  <a:txBody>
                    <a:bodyPr/>
                    <a:lstStyle/>
                    <a:p>
                      <a:pPr marL="180340">
                        <a:spcAft>
                          <a:spcPts val="0"/>
                        </a:spcAft>
                      </a:pPr>
                      <a:r>
                        <a:rPr lang="ru-RU" sz="1400">
                          <a:effectLst/>
                          <a:latin typeface="Times New Roman" panose="02020603050405020304" pitchFamily="18" charset="0"/>
                          <a:ea typeface="Times New Roman" panose="02020603050405020304" pitchFamily="18" charset="0"/>
                        </a:rPr>
                        <a:t>из них </a:t>
                      </a:r>
                    </a:p>
                    <a:p>
                      <a:pPr marL="180340">
                        <a:spcAft>
                          <a:spcPts val="0"/>
                        </a:spcAft>
                      </a:pPr>
                      <a:r>
                        <a:rPr lang="ru-RU" sz="1400">
                          <a:effectLst/>
                          <a:latin typeface="Times New Roman" panose="02020603050405020304" pitchFamily="18" charset="0"/>
                          <a:ea typeface="Times New Roman" panose="02020603050405020304" pitchFamily="18" charset="0"/>
                        </a:rPr>
                        <a:t>коммутируемый (модемный)</a:t>
                      </a:r>
                    </a:p>
                  </a:txBody>
                  <a:tcPr marL="51361" marR="5136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r h="114135">
                <a:tc>
                  <a:txBody>
                    <a:bodyPr/>
                    <a:lstStyle/>
                    <a:p>
                      <a:pPr marL="180340">
                        <a:spcAft>
                          <a:spcPts val="0"/>
                        </a:spcAft>
                      </a:pPr>
                      <a:r>
                        <a:rPr lang="ru-RU" sz="1400">
                          <a:effectLst/>
                          <a:latin typeface="Times New Roman" panose="02020603050405020304" pitchFamily="18" charset="0"/>
                          <a:ea typeface="Times New Roman" panose="02020603050405020304" pitchFamily="18" charset="0"/>
                        </a:rPr>
                        <a:t>широкополосный доступ по технологии xDSL</a:t>
                      </a:r>
                    </a:p>
                  </a:txBody>
                  <a:tcPr marL="51361" marR="5136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r h="114135">
                <a:tc>
                  <a:txBody>
                    <a:bodyPr/>
                    <a:lstStyle/>
                    <a:p>
                      <a:pPr marL="180340">
                        <a:spcAft>
                          <a:spcPts val="0"/>
                        </a:spcAft>
                      </a:pPr>
                      <a:r>
                        <a:rPr lang="ru-RU" sz="1400">
                          <a:effectLst/>
                          <a:latin typeface="Times New Roman" panose="02020603050405020304" pitchFamily="18" charset="0"/>
                          <a:ea typeface="Times New Roman" panose="02020603050405020304" pitchFamily="18" charset="0"/>
                        </a:rPr>
                        <a:t>оптоволокно</a:t>
                      </a:r>
                    </a:p>
                  </a:txBody>
                  <a:tcPr marL="51361" marR="5136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r h="114135">
                <a:tc>
                  <a:txBody>
                    <a:bodyPr/>
                    <a:lstStyle/>
                    <a:p>
                      <a:pPr marL="180340">
                        <a:spcAft>
                          <a:spcPts val="0"/>
                        </a:spcAft>
                      </a:pPr>
                      <a:r>
                        <a:rPr lang="ru-RU" sz="1400">
                          <a:effectLst/>
                          <a:latin typeface="Times New Roman" panose="02020603050405020304" pitchFamily="18" charset="0"/>
                          <a:ea typeface="Times New Roman" panose="02020603050405020304" pitchFamily="18" charset="0"/>
                        </a:rPr>
                        <a:t>радиодоступ</a:t>
                      </a:r>
                    </a:p>
                  </a:txBody>
                  <a:tcPr marL="51361" marR="5136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r h="114135">
                <a:tc>
                  <a:txBody>
                    <a:bodyPr/>
                    <a:lstStyle/>
                    <a:p>
                      <a:pPr marL="180340">
                        <a:spcAft>
                          <a:spcPts val="0"/>
                        </a:spcAft>
                      </a:pPr>
                      <a:r>
                        <a:rPr lang="ru-RU" sz="1400">
                          <a:effectLst/>
                          <a:latin typeface="Times New Roman" panose="02020603050405020304" pitchFamily="18" charset="0"/>
                          <a:ea typeface="Times New Roman" panose="02020603050405020304" pitchFamily="18" charset="0"/>
                        </a:rPr>
                        <a:t>спутниковый канал</a:t>
                      </a:r>
                    </a:p>
                  </a:txBody>
                  <a:tcPr marL="51361" marR="5136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r h="114135">
                <a:tc>
                  <a:txBody>
                    <a:bodyPr/>
                    <a:lstStyle/>
                    <a:p>
                      <a:pPr marL="180340">
                        <a:spcAft>
                          <a:spcPts val="0"/>
                        </a:spcAft>
                      </a:pPr>
                      <a:r>
                        <a:rPr lang="ru-RU" sz="1400">
                          <a:effectLst/>
                          <a:latin typeface="Times New Roman" panose="02020603050405020304" pitchFamily="18" charset="0"/>
                          <a:ea typeface="Times New Roman" panose="02020603050405020304" pitchFamily="18" charset="0"/>
                        </a:rPr>
                        <a:t>VPN через сеть общего пользования</a:t>
                      </a:r>
                    </a:p>
                  </a:txBody>
                  <a:tcPr marL="51361" marR="5136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r h="114135">
                <a:tc>
                  <a:txBody>
                    <a:bodyPr/>
                    <a:lstStyle/>
                    <a:p>
                      <a:pPr>
                        <a:spcAft>
                          <a:spcPts val="0"/>
                        </a:spcAft>
                      </a:pPr>
                      <a:r>
                        <a:rPr lang="ru-RU" sz="1400" dirty="0">
                          <a:effectLst/>
                          <a:latin typeface="Times New Roman" panose="02020603050405020304" pitchFamily="18" charset="0"/>
                          <a:ea typeface="Times New Roman" panose="02020603050405020304" pitchFamily="18" charset="0"/>
                        </a:rPr>
                        <a:t>Количество точек подключения к сети Интернет по типам подключения</a:t>
                      </a:r>
                    </a:p>
                  </a:txBody>
                  <a:tcPr marL="51361" marR="5136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r h="228270">
                <a:tc>
                  <a:txBody>
                    <a:bodyPr/>
                    <a:lstStyle/>
                    <a:p>
                      <a:pPr marL="180340">
                        <a:spcAft>
                          <a:spcPts val="0"/>
                        </a:spcAft>
                      </a:pPr>
                      <a:r>
                        <a:rPr lang="ru-RU" sz="1400">
                          <a:effectLst/>
                          <a:latin typeface="Times New Roman" panose="02020603050405020304" pitchFamily="18" charset="0"/>
                          <a:ea typeface="Times New Roman" panose="02020603050405020304" pitchFamily="18" charset="0"/>
                        </a:rPr>
                        <a:t>из них </a:t>
                      </a:r>
                    </a:p>
                    <a:p>
                      <a:pPr marL="180340">
                        <a:spcAft>
                          <a:spcPts val="0"/>
                        </a:spcAft>
                      </a:pPr>
                      <a:r>
                        <a:rPr lang="ru-RU" sz="1400">
                          <a:effectLst/>
                          <a:latin typeface="Times New Roman" panose="02020603050405020304" pitchFamily="18" charset="0"/>
                          <a:ea typeface="Times New Roman" panose="02020603050405020304" pitchFamily="18" charset="0"/>
                        </a:rPr>
                        <a:t>коммутируемый (модемный)</a:t>
                      </a:r>
                    </a:p>
                  </a:txBody>
                  <a:tcPr marL="51361" marR="5136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r h="114135">
                <a:tc>
                  <a:txBody>
                    <a:bodyPr/>
                    <a:lstStyle/>
                    <a:p>
                      <a:pPr marL="180340">
                        <a:spcAft>
                          <a:spcPts val="0"/>
                        </a:spcAft>
                      </a:pPr>
                      <a:r>
                        <a:rPr lang="ru-RU" sz="1400">
                          <a:effectLst/>
                          <a:latin typeface="Times New Roman" panose="02020603050405020304" pitchFamily="18" charset="0"/>
                          <a:ea typeface="Times New Roman" panose="02020603050405020304" pitchFamily="18" charset="0"/>
                        </a:rPr>
                        <a:t>широкополосный доступ по технологии xDSL</a:t>
                      </a:r>
                    </a:p>
                  </a:txBody>
                  <a:tcPr marL="51361" marR="5136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r h="114135">
                <a:tc>
                  <a:txBody>
                    <a:bodyPr/>
                    <a:lstStyle/>
                    <a:p>
                      <a:pPr marL="180340">
                        <a:spcAft>
                          <a:spcPts val="0"/>
                        </a:spcAft>
                      </a:pPr>
                      <a:r>
                        <a:rPr lang="ru-RU" sz="1400">
                          <a:effectLst/>
                          <a:latin typeface="Times New Roman" panose="02020603050405020304" pitchFamily="18" charset="0"/>
                          <a:ea typeface="Times New Roman" panose="02020603050405020304" pitchFamily="18" charset="0"/>
                        </a:rPr>
                        <a:t>оптоволокно</a:t>
                      </a:r>
                    </a:p>
                  </a:txBody>
                  <a:tcPr marL="51361" marR="5136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r h="114135">
                <a:tc>
                  <a:txBody>
                    <a:bodyPr/>
                    <a:lstStyle/>
                    <a:p>
                      <a:pPr marL="180340">
                        <a:spcAft>
                          <a:spcPts val="0"/>
                        </a:spcAft>
                      </a:pPr>
                      <a:r>
                        <a:rPr lang="ru-RU" sz="1400">
                          <a:effectLst/>
                          <a:latin typeface="Times New Roman" panose="02020603050405020304" pitchFamily="18" charset="0"/>
                          <a:ea typeface="Times New Roman" panose="02020603050405020304" pitchFamily="18" charset="0"/>
                        </a:rPr>
                        <a:t>радиодоступ</a:t>
                      </a:r>
                    </a:p>
                  </a:txBody>
                  <a:tcPr marL="51361" marR="5136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r h="114135">
                <a:tc>
                  <a:txBody>
                    <a:bodyPr/>
                    <a:lstStyle/>
                    <a:p>
                      <a:pPr marL="180340">
                        <a:spcAft>
                          <a:spcPts val="0"/>
                        </a:spcAft>
                      </a:pPr>
                      <a:r>
                        <a:rPr lang="ru-RU" sz="1400">
                          <a:effectLst/>
                          <a:latin typeface="Times New Roman" panose="02020603050405020304" pitchFamily="18" charset="0"/>
                          <a:ea typeface="Times New Roman" panose="02020603050405020304" pitchFamily="18" charset="0"/>
                        </a:rPr>
                        <a:t>спутниковый канал</a:t>
                      </a:r>
                    </a:p>
                  </a:txBody>
                  <a:tcPr marL="51361" marR="5136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r h="114135">
                <a:tc>
                  <a:txBody>
                    <a:bodyPr/>
                    <a:lstStyle/>
                    <a:p>
                      <a:pPr marL="180340">
                        <a:spcAft>
                          <a:spcPts val="0"/>
                        </a:spcAft>
                      </a:pPr>
                      <a:r>
                        <a:rPr lang="ru-RU" sz="1400">
                          <a:effectLst/>
                          <a:latin typeface="Times New Roman" panose="02020603050405020304" pitchFamily="18" charset="0"/>
                          <a:ea typeface="Times New Roman" panose="02020603050405020304" pitchFamily="18" charset="0"/>
                        </a:rPr>
                        <a:t>VPN через сеть общего пользования</a:t>
                      </a:r>
                    </a:p>
                  </a:txBody>
                  <a:tcPr marL="51361" marR="5136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r h="114135">
                <a:tc>
                  <a:txBody>
                    <a:bodyPr/>
                    <a:lstStyle/>
                    <a:p>
                      <a:pPr>
                        <a:spcAft>
                          <a:spcPts val="0"/>
                        </a:spcAft>
                      </a:pPr>
                      <a:r>
                        <a:rPr lang="ru-RU" sz="1400" dirty="0">
                          <a:effectLst/>
                          <a:latin typeface="Times New Roman" panose="02020603050405020304" pitchFamily="18" charset="0"/>
                          <a:ea typeface="Times New Roman" panose="02020603050405020304" pitchFamily="18" charset="0"/>
                        </a:rPr>
                        <a:t>Оборудование для видеоконференцсвязи (количество комплектов)</a:t>
                      </a:r>
                    </a:p>
                  </a:txBody>
                  <a:tcPr marL="51361" marR="5136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bl>
          </a:graphicData>
        </a:graphic>
      </p:graphicFrame>
    </p:spTree>
    <p:extLst>
      <p:ext uri="{BB962C8B-B14F-4D97-AF65-F5344CB8AC3E}">
        <p14:creationId xmlns:p14="http://schemas.microsoft.com/office/powerpoint/2010/main" val="107362918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869001" y="227870"/>
            <a:ext cx="6589199" cy="640810"/>
          </a:xfrm>
        </p:spPr>
        <p:txBody>
          <a:bodyPr>
            <a:normAutofit/>
          </a:bodyPr>
          <a:lstStyle/>
          <a:p>
            <a:r>
              <a:rPr lang="ru-RU" sz="2400" b="1" dirty="0" smtClean="0">
                <a:solidFill>
                  <a:schemeClr val="accent2">
                    <a:lumMod val="75000"/>
                  </a:schemeClr>
                </a:solidFill>
              </a:rPr>
              <a:t>Медицинск</a:t>
            </a:r>
            <a:r>
              <a:rPr lang="ru-RU" sz="2400" b="1" dirty="0">
                <a:solidFill>
                  <a:schemeClr val="accent2">
                    <a:lumMod val="75000"/>
                  </a:schemeClr>
                </a:solidFill>
              </a:rPr>
              <a:t>о</a:t>
            </a:r>
            <a:r>
              <a:rPr lang="ru-RU" sz="2400" b="1" dirty="0" smtClean="0">
                <a:solidFill>
                  <a:schemeClr val="accent2">
                    <a:lumMod val="75000"/>
                  </a:schemeClr>
                </a:solidFill>
              </a:rPr>
              <a:t>е учреждение </a:t>
            </a:r>
            <a:endParaRPr lang="ru-RU" sz="2400" b="1" dirty="0">
              <a:solidFill>
                <a:schemeClr val="accent2">
                  <a:lumMod val="75000"/>
                </a:schemeClr>
              </a:solidFill>
            </a:endParaRPr>
          </a:p>
        </p:txBody>
      </p:sp>
      <p:sp>
        <p:nvSpPr>
          <p:cNvPr id="3" name="Объект 2"/>
          <p:cNvSpPr>
            <a:spLocks noGrp="1"/>
          </p:cNvSpPr>
          <p:nvPr>
            <p:ph idx="1"/>
          </p:nvPr>
        </p:nvSpPr>
        <p:spPr>
          <a:xfrm>
            <a:off x="152400" y="1143000"/>
            <a:ext cx="8991600" cy="3777622"/>
          </a:xfrm>
        </p:spPr>
        <p:txBody>
          <a:bodyPr>
            <a:noAutofit/>
          </a:bodyPr>
          <a:lstStyle/>
          <a:p>
            <a:r>
              <a:rPr lang="ru-RU" b="1" dirty="0" smtClean="0">
                <a:solidFill>
                  <a:schemeClr val="accent2">
                    <a:lumMod val="75000"/>
                  </a:schemeClr>
                </a:solidFill>
              </a:rPr>
              <a:t>Учреждение </a:t>
            </a:r>
            <a:r>
              <a:rPr lang="ru-RU" b="1" dirty="0" smtClean="0">
                <a:solidFill>
                  <a:schemeClr val="tx1"/>
                </a:solidFill>
              </a:rPr>
              <a:t>- организация, </a:t>
            </a:r>
            <a:r>
              <a:rPr lang="ru-RU" b="1" dirty="0">
                <a:solidFill>
                  <a:schemeClr val="tx1"/>
                </a:solidFill>
              </a:rPr>
              <a:t>созданную собственником (учредителем) для осуществления управленческих, социально-культурных или административно-политических функций некоммерческого характера и финансируемую им полностью или частично </a:t>
            </a:r>
            <a:r>
              <a:rPr lang="ru-RU" b="1" dirty="0" smtClean="0">
                <a:solidFill>
                  <a:schemeClr val="tx1"/>
                </a:solidFill>
              </a:rPr>
              <a:t>(Гражданский кодекс, ст</a:t>
            </a:r>
            <a:r>
              <a:rPr lang="ru-RU" b="1" dirty="0">
                <a:solidFill>
                  <a:schemeClr val="tx1"/>
                </a:solidFill>
              </a:rPr>
              <a:t>. 120</a:t>
            </a:r>
            <a:r>
              <a:rPr lang="ru-RU" b="1" dirty="0" smtClean="0">
                <a:solidFill>
                  <a:schemeClr val="tx1"/>
                </a:solidFill>
              </a:rPr>
              <a:t>)</a:t>
            </a:r>
          </a:p>
          <a:p>
            <a:pPr marL="0" indent="0">
              <a:buNone/>
            </a:pPr>
            <a:r>
              <a:rPr lang="ru-RU" b="1" dirty="0" smtClean="0">
                <a:solidFill>
                  <a:schemeClr val="tx1"/>
                </a:solidFill>
              </a:rPr>
              <a:t>Определения </a:t>
            </a:r>
            <a:r>
              <a:rPr lang="ru-RU" b="1" dirty="0">
                <a:solidFill>
                  <a:schemeClr val="tx1"/>
                </a:solidFill>
              </a:rPr>
              <a:t>понятия </a:t>
            </a:r>
            <a:r>
              <a:rPr lang="ru-RU" b="1" dirty="0">
                <a:solidFill>
                  <a:schemeClr val="accent2">
                    <a:lumMod val="75000"/>
                  </a:schemeClr>
                </a:solidFill>
              </a:rPr>
              <a:t>«учреждение здравоохранения» </a:t>
            </a:r>
            <a:r>
              <a:rPr lang="ru-RU" b="1" dirty="0">
                <a:solidFill>
                  <a:schemeClr val="tx1"/>
                </a:solidFill>
              </a:rPr>
              <a:t>(медицинского, лечебно-профилактического учреждения) не содержит ни один действующий нормативно-правовой акт.</a:t>
            </a:r>
          </a:p>
          <a:p>
            <a:r>
              <a:rPr lang="ru-RU" b="1" dirty="0" smtClean="0">
                <a:solidFill>
                  <a:schemeClr val="accent2">
                    <a:lumMod val="75000"/>
                  </a:schemeClr>
                </a:solidFill>
              </a:rPr>
              <a:t>Медицинские </a:t>
            </a:r>
            <a:r>
              <a:rPr lang="ru-RU" b="1" dirty="0">
                <a:solidFill>
                  <a:schemeClr val="accent2">
                    <a:lumMod val="75000"/>
                  </a:schemeClr>
                </a:solidFill>
              </a:rPr>
              <a:t>учреждения </a:t>
            </a:r>
            <a:r>
              <a:rPr lang="ru-RU" b="1" dirty="0" smtClean="0"/>
              <a:t>- это </a:t>
            </a:r>
            <a:r>
              <a:rPr lang="ru-RU" b="1" dirty="0"/>
              <a:t>специализированные лечебно-профилактические заведения, в которых людям с теми или иными заболеваниями оказывается полный спектр медицинских услуг: диагностика, лечение, реабилитация после перенесенных </a:t>
            </a:r>
            <a:r>
              <a:rPr lang="ru-RU" b="1" dirty="0" smtClean="0"/>
              <a:t>болезней (Википедия)</a:t>
            </a:r>
          </a:p>
          <a:p>
            <a:r>
              <a:rPr lang="ru-RU" b="1" dirty="0" smtClean="0">
                <a:solidFill>
                  <a:schemeClr val="accent2">
                    <a:lumMod val="75000"/>
                  </a:schemeClr>
                </a:solidFill>
              </a:rPr>
              <a:t>Медицинскими </a:t>
            </a:r>
            <a:r>
              <a:rPr lang="ru-RU" b="1" dirty="0">
                <a:solidFill>
                  <a:schemeClr val="accent2">
                    <a:lumMod val="75000"/>
                  </a:schemeClr>
                </a:solidFill>
              </a:rPr>
              <a:t>учреждениями </a:t>
            </a:r>
            <a:r>
              <a:rPr lang="ru-RU" b="1" dirty="0"/>
              <a:t>в системе медицинского страхования являются имеющие лицензии лечебно-профилактические учреждения, научно-исследовательские и медицинские институты, другие учреждения, оказывающие медицинскую помощь, а также лица, осуществляющие медицинскую деятельность как индивидуально, так и </a:t>
            </a:r>
            <a:r>
              <a:rPr lang="ru-RU" b="1" dirty="0" smtClean="0"/>
              <a:t>коллективно (</a:t>
            </a:r>
            <a:r>
              <a:rPr lang="en-US" b="1" dirty="0" smtClean="0"/>
              <a:t>DocList.ru)</a:t>
            </a:r>
          </a:p>
          <a:p>
            <a:endParaRPr lang="ru-RU" b="1" dirty="0"/>
          </a:p>
        </p:txBody>
      </p:sp>
    </p:spTree>
    <p:extLst>
      <p:ext uri="{BB962C8B-B14F-4D97-AF65-F5344CB8AC3E}">
        <p14:creationId xmlns:p14="http://schemas.microsoft.com/office/powerpoint/2010/main" val="193174010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621386" y="80474"/>
            <a:ext cx="5522614" cy="1280890"/>
          </a:xfrm>
        </p:spPr>
        <p:txBody>
          <a:bodyPr>
            <a:noAutofit/>
          </a:bodyPr>
          <a:lstStyle/>
          <a:p>
            <a:r>
              <a:rPr lang="ru-RU" sz="2400" b="1" dirty="0">
                <a:solidFill>
                  <a:schemeClr val="accent2">
                    <a:lumMod val="75000"/>
                  </a:schemeClr>
                </a:solidFill>
              </a:rPr>
              <a:t>Концепция создания единой государственной информационной системы </a:t>
            </a:r>
            <a:br>
              <a:rPr lang="ru-RU" sz="2400" b="1" dirty="0">
                <a:solidFill>
                  <a:schemeClr val="accent2">
                    <a:lumMod val="75000"/>
                  </a:schemeClr>
                </a:solidFill>
              </a:rPr>
            </a:br>
            <a:r>
              <a:rPr lang="ru-RU" sz="2400" b="1" dirty="0">
                <a:solidFill>
                  <a:schemeClr val="accent2">
                    <a:lumMod val="75000"/>
                  </a:schemeClr>
                </a:solidFill>
              </a:rPr>
              <a:t>в сфере здравоохранения</a:t>
            </a:r>
            <a:br>
              <a:rPr lang="ru-RU" sz="2400" b="1" dirty="0">
                <a:solidFill>
                  <a:schemeClr val="accent2">
                    <a:lumMod val="75000"/>
                  </a:schemeClr>
                </a:solidFill>
              </a:rPr>
            </a:br>
            <a:endParaRPr lang="ru-RU" sz="2400" b="1" dirty="0">
              <a:solidFill>
                <a:schemeClr val="accent2">
                  <a:lumMod val="75000"/>
                </a:schemeClr>
              </a:solidFill>
            </a:endParaRPr>
          </a:p>
        </p:txBody>
      </p:sp>
      <p:sp>
        <p:nvSpPr>
          <p:cNvPr id="3" name="Объект 2"/>
          <p:cNvSpPr>
            <a:spLocks noGrp="1"/>
          </p:cNvSpPr>
          <p:nvPr>
            <p:ph idx="1"/>
          </p:nvPr>
        </p:nvSpPr>
        <p:spPr>
          <a:xfrm>
            <a:off x="615636" y="1699035"/>
            <a:ext cx="8528364" cy="3777622"/>
          </a:xfrm>
        </p:spPr>
        <p:txBody>
          <a:bodyPr>
            <a:noAutofit/>
          </a:bodyPr>
          <a:lstStyle/>
          <a:p>
            <a:pPr marL="0" indent="0">
              <a:buNone/>
            </a:pPr>
            <a:r>
              <a:rPr lang="ru-RU" b="1" dirty="0"/>
              <a:t>Автоматизации подлежит возможность получения гражданами, а также организациями следующей информации: </a:t>
            </a:r>
            <a:endParaRPr lang="ru-RU" b="1" dirty="0" smtClean="0"/>
          </a:p>
          <a:p>
            <a:r>
              <a:rPr lang="ru-RU" b="1" dirty="0"/>
              <a:t>сведения о </a:t>
            </a:r>
            <a:r>
              <a:rPr lang="ru-RU" b="1" dirty="0">
                <a:solidFill>
                  <a:schemeClr val="accent2">
                    <a:lumMod val="75000"/>
                  </a:schemeClr>
                </a:solidFill>
              </a:rPr>
              <a:t>медицинских организациях</a:t>
            </a:r>
            <a:r>
              <a:rPr lang="ru-RU" b="1" dirty="0"/>
              <a:t>, кадровых и иных ресурсах в </a:t>
            </a:r>
            <a:r>
              <a:rPr lang="ru-RU" b="1" dirty="0" smtClean="0"/>
              <a:t>здравоохранении</a:t>
            </a:r>
          </a:p>
          <a:p>
            <a:pPr marL="0" indent="0">
              <a:buNone/>
            </a:pPr>
            <a:r>
              <a:rPr lang="ru-RU" b="1" dirty="0"/>
              <a:t>К федеральным управленческим системам относятся: </a:t>
            </a:r>
          </a:p>
          <a:p>
            <a:r>
              <a:rPr lang="ru-RU" b="1" dirty="0">
                <a:solidFill>
                  <a:schemeClr val="accent2">
                    <a:lumMod val="75000"/>
                  </a:schemeClr>
                </a:solidFill>
              </a:rPr>
              <a:t>регистр паспортов медицинских организаций</a:t>
            </a:r>
          </a:p>
          <a:p>
            <a:pPr marL="0" indent="0">
              <a:buNone/>
            </a:pPr>
            <a:r>
              <a:rPr lang="ru-RU" b="1" dirty="0"/>
              <a:t>В целях обеспечения совместимости медицинских информационных </a:t>
            </a:r>
            <a:r>
              <a:rPr lang="ru-RU" b="1" dirty="0" smtClean="0"/>
              <a:t>систем….. </a:t>
            </a:r>
            <a:r>
              <a:rPr lang="ru-RU" b="1" dirty="0" smtClean="0">
                <a:solidFill>
                  <a:schemeClr val="accent2">
                    <a:lumMod val="75000"/>
                  </a:schemeClr>
                </a:solidFill>
              </a:rPr>
              <a:t>требования:</a:t>
            </a:r>
          </a:p>
          <a:p>
            <a:r>
              <a:rPr lang="ru-RU" b="1" dirty="0" smtClean="0"/>
              <a:t>… </a:t>
            </a:r>
            <a:r>
              <a:rPr lang="ru-RU" b="1" dirty="0" smtClean="0">
                <a:solidFill>
                  <a:schemeClr val="accent2">
                    <a:lumMod val="75000"/>
                  </a:schemeClr>
                </a:solidFill>
              </a:rPr>
              <a:t>к </a:t>
            </a:r>
            <a:r>
              <a:rPr lang="ru-RU" b="1" dirty="0">
                <a:solidFill>
                  <a:schemeClr val="accent2">
                    <a:lumMod val="75000"/>
                  </a:schemeClr>
                </a:solidFill>
              </a:rPr>
              <a:t>составу и структуре информации </a:t>
            </a:r>
            <a:r>
              <a:rPr lang="ru-RU" b="1" dirty="0" smtClean="0">
                <a:solidFill>
                  <a:schemeClr val="accent2">
                    <a:lumMod val="75000"/>
                  </a:schemeClr>
                </a:solidFill>
              </a:rPr>
              <a:t>о </a:t>
            </a:r>
            <a:r>
              <a:rPr lang="ru-RU" b="1" dirty="0">
                <a:solidFill>
                  <a:schemeClr val="accent2">
                    <a:lumMod val="75000"/>
                  </a:schemeClr>
                </a:solidFill>
              </a:rPr>
              <a:t>ресурсах в здравоохранении</a:t>
            </a:r>
            <a:r>
              <a:rPr lang="ru-RU" b="1" dirty="0"/>
              <a:t>;</a:t>
            </a:r>
          </a:p>
          <a:p>
            <a:r>
              <a:rPr lang="ru-RU" b="1" dirty="0" smtClean="0"/>
              <a:t>… </a:t>
            </a:r>
            <a:r>
              <a:rPr lang="ru-RU" b="1" dirty="0" smtClean="0">
                <a:solidFill>
                  <a:schemeClr val="accent2">
                    <a:lumMod val="75000"/>
                  </a:schemeClr>
                </a:solidFill>
              </a:rPr>
              <a:t>к </a:t>
            </a:r>
            <a:r>
              <a:rPr lang="ru-RU" b="1" dirty="0">
                <a:solidFill>
                  <a:schemeClr val="accent2">
                    <a:lumMod val="75000"/>
                  </a:schemeClr>
                </a:solidFill>
              </a:rPr>
              <a:t>идентификации участников системы </a:t>
            </a:r>
            <a:r>
              <a:rPr lang="ru-RU" b="1" dirty="0" smtClean="0">
                <a:solidFill>
                  <a:schemeClr val="accent2">
                    <a:lumMod val="75000"/>
                  </a:schemeClr>
                </a:solidFill>
              </a:rPr>
              <a:t>здравоохранения </a:t>
            </a:r>
            <a:r>
              <a:rPr lang="ru-RU" b="1" dirty="0" smtClean="0"/>
              <a:t>….</a:t>
            </a:r>
          </a:p>
          <a:p>
            <a:pPr marL="0" indent="0">
              <a:buNone/>
            </a:pPr>
            <a:r>
              <a:rPr lang="ru-RU" b="1" dirty="0"/>
              <a:t>При создании Системы должен быть утвержден перечень используемых классификаторов и </a:t>
            </a:r>
            <a:r>
              <a:rPr lang="ru-RU" b="1" dirty="0" smtClean="0"/>
              <a:t>справочников … (</a:t>
            </a:r>
            <a:r>
              <a:rPr lang="ru-RU" b="1" i="1" dirty="0" smtClean="0"/>
              <a:t>курсив мой -в том числе справочник медицинских организаций</a:t>
            </a:r>
            <a:r>
              <a:rPr lang="ru-RU" b="1" dirty="0" smtClean="0"/>
              <a:t>)</a:t>
            </a:r>
            <a:endParaRPr lang="ru-RU" b="1" dirty="0"/>
          </a:p>
        </p:txBody>
      </p:sp>
      <p:pic>
        <p:nvPicPr>
          <p:cNvPr id="4" name="Рисунок 3"/>
          <p:cNvPicPr>
            <a:picLocks noChangeAspect="1"/>
          </p:cNvPicPr>
          <p:nvPr/>
        </p:nvPicPr>
        <p:blipFill>
          <a:blip r:embed="rId3"/>
          <a:stretch>
            <a:fillRect/>
          </a:stretch>
        </p:blipFill>
        <p:spPr>
          <a:xfrm>
            <a:off x="85375" y="80474"/>
            <a:ext cx="3450635" cy="957155"/>
          </a:xfrm>
          <a:prstGeom prst="rect">
            <a:avLst/>
          </a:prstGeom>
        </p:spPr>
      </p:pic>
    </p:spTree>
    <p:extLst>
      <p:ext uri="{BB962C8B-B14F-4D97-AF65-F5344CB8AC3E}">
        <p14:creationId xmlns:p14="http://schemas.microsoft.com/office/powerpoint/2010/main" val="29368893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97281" y="173006"/>
            <a:ext cx="7107936" cy="1280890"/>
          </a:xfrm>
        </p:spPr>
        <p:txBody>
          <a:bodyPr>
            <a:normAutofit fontScale="90000"/>
          </a:bodyPr>
          <a:lstStyle/>
          <a:p>
            <a:pPr algn="ctr"/>
            <a:r>
              <a:rPr lang="ru-RU" sz="2400" b="1" dirty="0" smtClean="0">
                <a:solidFill>
                  <a:schemeClr val="accent2">
                    <a:lumMod val="75000"/>
                  </a:schemeClr>
                </a:solidFill>
              </a:rPr>
              <a:t>Виды деятельности </a:t>
            </a:r>
            <a:r>
              <a:rPr lang="en-US" sz="2400" b="1" dirty="0" smtClean="0">
                <a:solidFill>
                  <a:schemeClr val="accent2">
                    <a:lumMod val="75000"/>
                  </a:schemeClr>
                </a:solidFill>
              </a:rPr>
              <a:t/>
            </a:r>
            <a:br>
              <a:rPr lang="en-US" sz="2400" b="1" dirty="0" smtClean="0">
                <a:solidFill>
                  <a:schemeClr val="accent2">
                    <a:lumMod val="75000"/>
                  </a:schemeClr>
                </a:solidFill>
              </a:rPr>
            </a:br>
            <a:r>
              <a:rPr lang="ru-RU" sz="2400" b="1" dirty="0" smtClean="0">
                <a:solidFill>
                  <a:schemeClr val="accent2">
                    <a:lumMod val="75000"/>
                  </a:schemeClr>
                </a:solidFill>
              </a:rPr>
              <a:t>Комитета по информационным технологиям</a:t>
            </a:r>
            <a:r>
              <a:rPr lang="en-US" sz="2400" b="1" dirty="0" smtClean="0">
                <a:solidFill>
                  <a:schemeClr val="accent2">
                    <a:lumMod val="75000"/>
                  </a:schemeClr>
                </a:solidFill>
              </a:rPr>
              <a:t/>
            </a:r>
            <a:br>
              <a:rPr lang="en-US" sz="2400" b="1" dirty="0" smtClean="0">
                <a:solidFill>
                  <a:schemeClr val="accent2">
                    <a:lumMod val="75000"/>
                  </a:schemeClr>
                </a:solidFill>
              </a:rPr>
            </a:br>
            <a:r>
              <a:rPr lang="ru-RU" sz="2400" b="1" dirty="0" smtClean="0">
                <a:solidFill>
                  <a:schemeClr val="accent2">
                    <a:lumMod val="75000"/>
                  </a:schemeClr>
                </a:solidFill>
              </a:rPr>
              <a:t>Национальной Медицинской палаты</a:t>
            </a:r>
            <a:endParaRPr lang="ru-RU" sz="2400" b="1" dirty="0">
              <a:solidFill>
                <a:schemeClr val="accent2">
                  <a:lumMod val="75000"/>
                </a:schemeClr>
              </a:solidFill>
            </a:endParaRPr>
          </a:p>
        </p:txBody>
      </p:sp>
      <p:sp>
        <p:nvSpPr>
          <p:cNvPr id="3" name="Объект 2"/>
          <p:cNvSpPr>
            <a:spLocks noGrp="1"/>
          </p:cNvSpPr>
          <p:nvPr>
            <p:ph idx="1"/>
          </p:nvPr>
        </p:nvSpPr>
        <p:spPr>
          <a:xfrm>
            <a:off x="1097281" y="1828800"/>
            <a:ext cx="7546848" cy="3777622"/>
          </a:xfrm>
        </p:spPr>
        <p:txBody>
          <a:bodyPr>
            <a:noAutofit/>
          </a:bodyPr>
          <a:lstStyle/>
          <a:p>
            <a:r>
              <a:rPr lang="en-US" sz="2000" b="1" dirty="0" smtClean="0"/>
              <a:t>2.2</a:t>
            </a:r>
            <a:r>
              <a:rPr lang="ru-RU" sz="2000" b="1" dirty="0" smtClean="0"/>
              <a:t>.4. Осуществляет экспертизу разработок в сфере МИТ. Занимается аналитической деятельностью по оценке сравнительной эффективности (в </a:t>
            </a:r>
            <a:r>
              <a:rPr lang="ru-RU" sz="2000" b="1" dirty="0" err="1" smtClean="0"/>
              <a:t>т.ч</a:t>
            </a:r>
            <a:r>
              <a:rPr lang="ru-RU" sz="2000" b="1" dirty="0" smtClean="0"/>
              <a:t>. экономической) различных решений в сфере МИТ и методов их оптимального использования</a:t>
            </a:r>
            <a:endParaRPr lang="en-US" sz="2000" b="1" dirty="0" smtClean="0"/>
          </a:p>
          <a:p>
            <a:r>
              <a:rPr lang="ru-RU" sz="2000" b="1" dirty="0" smtClean="0"/>
              <a:t>2.2.5. Организует консультативную помощь членам МИТ в вопросах выбора, внедрения и использования МИТ. Проводит работу по ознакомлению медицинского сообщества с передовыми методами работы и использования МИТ (</a:t>
            </a:r>
            <a:r>
              <a:rPr lang="en-US" sz="2000" b="1" dirty="0" smtClean="0"/>
              <a:t>good practice)</a:t>
            </a:r>
            <a:endParaRPr lang="ru-RU" sz="2000" b="1" dirty="0"/>
          </a:p>
        </p:txBody>
      </p:sp>
    </p:spTree>
    <p:extLst>
      <p:ext uri="{BB962C8B-B14F-4D97-AF65-F5344CB8AC3E}">
        <p14:creationId xmlns:p14="http://schemas.microsoft.com/office/powerpoint/2010/main" val="305379705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215780" y="358749"/>
            <a:ext cx="2542592" cy="479538"/>
          </a:xfrm>
        </p:spPr>
        <p:txBody>
          <a:bodyPr>
            <a:normAutofit/>
          </a:bodyPr>
          <a:lstStyle/>
          <a:p>
            <a:r>
              <a:rPr lang="ru-RU" sz="2400" b="1" dirty="0" smtClean="0">
                <a:solidFill>
                  <a:schemeClr val="accent2">
                    <a:lumMod val="75000"/>
                  </a:schemeClr>
                </a:solidFill>
              </a:rPr>
              <a:t>Паспорт МУ</a:t>
            </a:r>
            <a:endParaRPr lang="ru-RU" sz="2400" b="1" dirty="0">
              <a:solidFill>
                <a:schemeClr val="accent2">
                  <a:lumMod val="75000"/>
                </a:schemeClr>
              </a:solidFill>
            </a:endParaRPr>
          </a:p>
        </p:txBody>
      </p:sp>
      <p:pic>
        <p:nvPicPr>
          <p:cNvPr id="3" name="Рисунок 2"/>
          <p:cNvPicPr>
            <a:picLocks noChangeAspect="1"/>
          </p:cNvPicPr>
          <p:nvPr/>
        </p:nvPicPr>
        <p:blipFill>
          <a:blip r:embed="rId3"/>
          <a:stretch>
            <a:fillRect/>
          </a:stretch>
        </p:blipFill>
        <p:spPr>
          <a:xfrm>
            <a:off x="0" y="119941"/>
            <a:ext cx="3450635" cy="957155"/>
          </a:xfrm>
          <a:prstGeom prst="rect">
            <a:avLst/>
          </a:prstGeom>
        </p:spPr>
      </p:pic>
      <p:graphicFrame>
        <p:nvGraphicFramePr>
          <p:cNvPr id="9" name="Таблица 8"/>
          <p:cNvGraphicFramePr>
            <a:graphicFrameLocks noGrp="1"/>
          </p:cNvGraphicFramePr>
          <p:nvPr>
            <p:extLst>
              <p:ext uri="{D42A27DB-BD31-4B8C-83A1-F6EECF244321}">
                <p14:modId xmlns:p14="http://schemas.microsoft.com/office/powerpoint/2010/main" val="3684775467"/>
              </p:ext>
            </p:extLst>
          </p:nvPr>
        </p:nvGraphicFramePr>
        <p:xfrm>
          <a:off x="228815" y="1077096"/>
          <a:ext cx="8833705" cy="5694815"/>
        </p:xfrm>
        <a:graphic>
          <a:graphicData uri="http://schemas.openxmlformats.org/drawingml/2006/table">
            <a:tbl>
              <a:tblPr firstRow="1" firstCol="1" bandRow="1"/>
              <a:tblGrid>
                <a:gridCol w="294850"/>
                <a:gridCol w="3523234"/>
                <a:gridCol w="5015621"/>
              </a:tblGrid>
              <a:tr h="72458">
                <a:tc>
                  <a:txBody>
                    <a:bodyPr/>
                    <a:lstStyle/>
                    <a:p>
                      <a:pPr algn="ctr">
                        <a:lnSpc>
                          <a:spcPct val="107000"/>
                        </a:lnSpc>
                        <a:spcAft>
                          <a:spcPts val="0"/>
                        </a:spcAft>
                      </a:pPr>
                      <a:r>
                        <a:rPr lang="ru-RU" sz="1200" b="1" dirty="0">
                          <a:effectLst/>
                          <a:latin typeface="Tahoma" panose="020B0604030504040204" pitchFamily="34" charset="0"/>
                          <a:ea typeface="Times New Roman" panose="02020603050405020304" pitchFamily="18" charset="0"/>
                          <a:cs typeface="Times New Roman" panose="02020603050405020304" pitchFamily="18" charset="0"/>
                        </a:rPr>
                        <a:t>№</a:t>
                      </a:r>
                      <a:endParaRPr lang="ru-RU" sz="1200" b="1" dirty="0">
                        <a:effectLst/>
                        <a:latin typeface="Calibri" panose="020F0502020204030204" pitchFamily="34" charset="0"/>
                        <a:ea typeface="Calibri" panose="020F0502020204030204" pitchFamily="34" charset="0"/>
                        <a:cs typeface="Times New Roman" panose="02020603050405020304" pitchFamily="18" charset="0"/>
                      </a:endParaRPr>
                    </a:p>
                  </a:txBody>
                  <a:tcPr marL="4163" marR="4163" marT="4163" marB="4163" anchor="ctr">
                    <a:lnL w="19050" cap="flat" cmpd="sng" algn="ctr">
                      <a:solidFill>
                        <a:srgbClr val="C3C3C3"/>
                      </a:solidFill>
                      <a:prstDash val="solid"/>
                      <a:round/>
                      <a:headEnd type="none" w="med" len="med"/>
                      <a:tailEnd type="none" w="med" len="med"/>
                    </a:lnL>
                    <a:lnR w="19050" cap="flat" cmpd="sng" algn="ctr">
                      <a:solidFill>
                        <a:srgbClr val="C3C3C3"/>
                      </a:solidFill>
                      <a:prstDash val="solid"/>
                      <a:round/>
                      <a:headEnd type="none" w="med" len="med"/>
                      <a:tailEnd type="none" w="med" len="med"/>
                    </a:lnR>
                    <a:lnT w="19050" cap="flat" cmpd="sng" algn="ctr">
                      <a:solidFill>
                        <a:srgbClr val="C3C3C3"/>
                      </a:solidFill>
                      <a:prstDash val="solid"/>
                      <a:round/>
                      <a:headEnd type="none" w="med" len="med"/>
                      <a:tailEnd type="none" w="med" len="med"/>
                    </a:lnT>
                    <a:lnB w="19050" cap="flat" cmpd="sng" algn="ctr">
                      <a:solidFill>
                        <a:srgbClr val="C3C3C3"/>
                      </a:solidFill>
                      <a:prstDash val="solid"/>
                      <a:round/>
                      <a:headEnd type="none" w="med" len="med"/>
                      <a:tailEnd type="none" w="med" len="med"/>
                    </a:lnB>
                    <a:solidFill>
                      <a:schemeClr val="bg1"/>
                    </a:solidFill>
                  </a:tcPr>
                </a:tc>
                <a:tc>
                  <a:txBody>
                    <a:bodyPr/>
                    <a:lstStyle/>
                    <a:p>
                      <a:pPr algn="ctr">
                        <a:lnSpc>
                          <a:spcPct val="107000"/>
                        </a:lnSpc>
                        <a:spcAft>
                          <a:spcPts val="0"/>
                        </a:spcAft>
                      </a:pPr>
                      <a:r>
                        <a:rPr lang="ru-RU" sz="1200" b="1">
                          <a:effectLst/>
                          <a:latin typeface="Tahoma" panose="020B0604030504040204" pitchFamily="34" charset="0"/>
                          <a:ea typeface="Times New Roman" panose="02020603050405020304" pitchFamily="18" charset="0"/>
                          <a:cs typeface="Times New Roman" panose="02020603050405020304" pitchFamily="18" charset="0"/>
                        </a:rPr>
                        <a:t>Параметр</a:t>
                      </a:r>
                      <a:endParaRPr lang="ru-RU" sz="1200" b="1">
                        <a:effectLst/>
                        <a:latin typeface="Calibri" panose="020F0502020204030204" pitchFamily="34" charset="0"/>
                        <a:ea typeface="Calibri" panose="020F0502020204030204" pitchFamily="34" charset="0"/>
                        <a:cs typeface="Times New Roman" panose="02020603050405020304" pitchFamily="18" charset="0"/>
                      </a:endParaRPr>
                    </a:p>
                  </a:txBody>
                  <a:tcPr marL="4163" marR="4163" marT="4163" marB="4163" anchor="ctr">
                    <a:lnL w="19050" cap="flat" cmpd="sng" algn="ctr">
                      <a:solidFill>
                        <a:srgbClr val="C3C3C3"/>
                      </a:solidFill>
                      <a:prstDash val="solid"/>
                      <a:round/>
                      <a:headEnd type="none" w="med" len="med"/>
                      <a:tailEnd type="none" w="med" len="med"/>
                    </a:lnL>
                    <a:lnR w="19050" cap="flat" cmpd="sng" algn="ctr">
                      <a:solidFill>
                        <a:srgbClr val="C3C3C3"/>
                      </a:solidFill>
                      <a:prstDash val="solid"/>
                      <a:round/>
                      <a:headEnd type="none" w="med" len="med"/>
                      <a:tailEnd type="none" w="med" len="med"/>
                    </a:lnR>
                    <a:lnT w="19050" cap="flat" cmpd="sng" algn="ctr">
                      <a:solidFill>
                        <a:srgbClr val="C3C3C3"/>
                      </a:solidFill>
                      <a:prstDash val="solid"/>
                      <a:round/>
                      <a:headEnd type="none" w="med" len="med"/>
                      <a:tailEnd type="none" w="med" len="med"/>
                    </a:lnT>
                    <a:lnB w="19050" cap="flat" cmpd="sng" algn="ctr">
                      <a:solidFill>
                        <a:srgbClr val="C3C3C3"/>
                      </a:solidFill>
                      <a:prstDash val="solid"/>
                      <a:round/>
                      <a:headEnd type="none" w="med" len="med"/>
                      <a:tailEnd type="none" w="med" len="med"/>
                    </a:lnB>
                    <a:solidFill>
                      <a:schemeClr val="bg1"/>
                    </a:solidFill>
                  </a:tcPr>
                </a:tc>
                <a:tc>
                  <a:txBody>
                    <a:bodyPr/>
                    <a:lstStyle/>
                    <a:p>
                      <a:pPr algn="ctr">
                        <a:lnSpc>
                          <a:spcPct val="107000"/>
                        </a:lnSpc>
                        <a:spcAft>
                          <a:spcPts val="0"/>
                        </a:spcAft>
                      </a:pPr>
                      <a:r>
                        <a:rPr lang="ru-RU" sz="1200" b="1" dirty="0">
                          <a:effectLst/>
                          <a:latin typeface="Tahoma" panose="020B0604030504040204" pitchFamily="34" charset="0"/>
                          <a:ea typeface="Times New Roman" panose="02020603050405020304" pitchFamily="18" charset="0"/>
                          <a:cs typeface="Times New Roman" panose="02020603050405020304" pitchFamily="18" charset="0"/>
                        </a:rPr>
                        <a:t>Описание</a:t>
                      </a:r>
                      <a:endParaRPr lang="ru-RU" sz="1200" b="1" dirty="0">
                        <a:effectLst/>
                        <a:latin typeface="Calibri" panose="020F0502020204030204" pitchFamily="34" charset="0"/>
                        <a:ea typeface="Calibri" panose="020F0502020204030204" pitchFamily="34" charset="0"/>
                        <a:cs typeface="Times New Roman" panose="02020603050405020304" pitchFamily="18" charset="0"/>
                      </a:endParaRPr>
                    </a:p>
                  </a:txBody>
                  <a:tcPr marL="4163" marR="4163" marT="4163" marB="4163" anchor="ctr">
                    <a:lnL w="19050" cap="flat" cmpd="sng" algn="ctr">
                      <a:solidFill>
                        <a:srgbClr val="C3C3C3"/>
                      </a:solidFill>
                      <a:prstDash val="solid"/>
                      <a:round/>
                      <a:headEnd type="none" w="med" len="med"/>
                      <a:tailEnd type="none" w="med" len="med"/>
                    </a:lnL>
                    <a:lnR w="19050" cap="flat" cmpd="sng" algn="ctr">
                      <a:solidFill>
                        <a:srgbClr val="C3C3C3"/>
                      </a:solidFill>
                      <a:prstDash val="solid"/>
                      <a:round/>
                      <a:headEnd type="none" w="med" len="med"/>
                      <a:tailEnd type="none" w="med" len="med"/>
                    </a:lnR>
                    <a:lnT w="19050" cap="flat" cmpd="sng" algn="ctr">
                      <a:solidFill>
                        <a:srgbClr val="C3C3C3"/>
                      </a:solidFill>
                      <a:prstDash val="solid"/>
                      <a:round/>
                      <a:headEnd type="none" w="med" len="med"/>
                      <a:tailEnd type="none" w="med" len="med"/>
                    </a:lnT>
                    <a:lnB w="19050" cap="flat" cmpd="sng" algn="ctr">
                      <a:solidFill>
                        <a:srgbClr val="C3C3C3"/>
                      </a:solidFill>
                      <a:prstDash val="solid"/>
                      <a:round/>
                      <a:headEnd type="none" w="med" len="med"/>
                      <a:tailEnd type="none" w="med" len="med"/>
                    </a:lnB>
                    <a:solidFill>
                      <a:schemeClr val="bg1"/>
                    </a:solidFill>
                  </a:tcPr>
                </a:tc>
              </a:tr>
              <a:tr h="200723">
                <a:tc>
                  <a:txBody>
                    <a:bodyPr/>
                    <a:lstStyle/>
                    <a:p>
                      <a:pPr>
                        <a:lnSpc>
                          <a:spcPct val="107000"/>
                        </a:lnSpc>
                        <a:spcAft>
                          <a:spcPts val="0"/>
                        </a:spcAft>
                      </a:pPr>
                      <a:r>
                        <a:rPr lang="ru-RU" sz="1400" b="1">
                          <a:solidFill>
                            <a:schemeClr val="accent2">
                              <a:lumMod val="75000"/>
                            </a:schemeClr>
                          </a:solidFill>
                          <a:effectLst/>
                          <a:latin typeface="Tahoma" panose="020B0604030504040204" pitchFamily="34" charset="0"/>
                          <a:ea typeface="Times New Roman" panose="02020603050405020304" pitchFamily="18" charset="0"/>
                          <a:cs typeface="Times New Roman" panose="02020603050405020304" pitchFamily="18" charset="0"/>
                        </a:rPr>
                        <a:t>1</a:t>
                      </a:r>
                      <a:endParaRPr lang="ru-RU" sz="1400" b="1">
                        <a:solidFill>
                          <a:schemeClr val="accent2">
                            <a:lumMod val="7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4163" marR="4163" marT="4163" marB="4163" anchor="ctr">
                    <a:lnL w="19050" cap="flat" cmpd="sng" algn="ctr">
                      <a:solidFill>
                        <a:srgbClr val="C3C3C3"/>
                      </a:solidFill>
                      <a:prstDash val="solid"/>
                      <a:round/>
                      <a:headEnd type="none" w="med" len="med"/>
                      <a:tailEnd type="none" w="med" len="med"/>
                    </a:lnL>
                    <a:lnR w="19050" cap="flat" cmpd="sng" algn="ctr">
                      <a:solidFill>
                        <a:srgbClr val="C3C3C3"/>
                      </a:solidFill>
                      <a:prstDash val="solid"/>
                      <a:round/>
                      <a:headEnd type="none" w="med" len="med"/>
                      <a:tailEnd type="none" w="med" len="med"/>
                    </a:lnR>
                    <a:lnT w="19050" cap="flat" cmpd="sng" algn="ctr">
                      <a:solidFill>
                        <a:srgbClr val="C3C3C3"/>
                      </a:solidFill>
                      <a:prstDash val="solid"/>
                      <a:round/>
                      <a:headEnd type="none" w="med" len="med"/>
                      <a:tailEnd type="none" w="med" len="med"/>
                    </a:lnT>
                    <a:lnB w="19050" cap="flat" cmpd="sng" algn="ctr">
                      <a:solidFill>
                        <a:srgbClr val="C3C3C3"/>
                      </a:solidFill>
                      <a:prstDash val="solid"/>
                      <a:round/>
                      <a:headEnd type="none" w="med" len="med"/>
                      <a:tailEnd type="none" w="med" len="med"/>
                    </a:lnB>
                    <a:solidFill>
                      <a:schemeClr val="bg1"/>
                    </a:solidFill>
                  </a:tcPr>
                </a:tc>
                <a:tc>
                  <a:txBody>
                    <a:bodyPr/>
                    <a:lstStyle/>
                    <a:p>
                      <a:pPr>
                        <a:lnSpc>
                          <a:spcPct val="107000"/>
                        </a:lnSpc>
                        <a:spcAft>
                          <a:spcPts val="0"/>
                        </a:spcAft>
                      </a:pPr>
                      <a:r>
                        <a:rPr lang="ru-RU" sz="1400" b="1">
                          <a:solidFill>
                            <a:schemeClr val="accent2">
                              <a:lumMod val="75000"/>
                            </a:schemeClr>
                          </a:solidFill>
                          <a:effectLst/>
                          <a:latin typeface="Tahoma" panose="020B0604030504040204" pitchFamily="34" charset="0"/>
                          <a:ea typeface="Times New Roman" panose="02020603050405020304" pitchFamily="18" charset="0"/>
                          <a:cs typeface="Times New Roman" panose="02020603050405020304" pitchFamily="18" charset="0"/>
                        </a:rPr>
                        <a:t>Идентификатор учреждения</a:t>
                      </a:r>
                      <a:endParaRPr lang="ru-RU" sz="1400" b="1">
                        <a:solidFill>
                          <a:schemeClr val="accent2">
                            <a:lumMod val="7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4163" marR="4163" marT="4163" marB="4163" anchor="ctr">
                    <a:lnL w="19050" cap="flat" cmpd="sng" algn="ctr">
                      <a:solidFill>
                        <a:srgbClr val="C3C3C3"/>
                      </a:solidFill>
                      <a:prstDash val="solid"/>
                      <a:round/>
                      <a:headEnd type="none" w="med" len="med"/>
                      <a:tailEnd type="none" w="med" len="med"/>
                    </a:lnL>
                    <a:lnR w="19050" cap="flat" cmpd="sng" algn="ctr">
                      <a:solidFill>
                        <a:srgbClr val="C3C3C3"/>
                      </a:solidFill>
                      <a:prstDash val="solid"/>
                      <a:round/>
                      <a:headEnd type="none" w="med" len="med"/>
                      <a:tailEnd type="none" w="med" len="med"/>
                    </a:lnR>
                    <a:lnT w="19050" cap="flat" cmpd="sng" algn="ctr">
                      <a:solidFill>
                        <a:srgbClr val="C3C3C3"/>
                      </a:solidFill>
                      <a:prstDash val="solid"/>
                      <a:round/>
                      <a:headEnd type="none" w="med" len="med"/>
                      <a:tailEnd type="none" w="med" len="med"/>
                    </a:lnT>
                    <a:lnB w="19050" cap="flat" cmpd="sng" algn="ctr">
                      <a:solidFill>
                        <a:srgbClr val="C3C3C3"/>
                      </a:solidFill>
                      <a:prstDash val="solid"/>
                      <a:round/>
                      <a:headEnd type="none" w="med" len="med"/>
                      <a:tailEnd type="none" w="med" len="med"/>
                    </a:lnB>
                    <a:solidFill>
                      <a:schemeClr val="bg1"/>
                    </a:solidFill>
                  </a:tcPr>
                </a:tc>
                <a:tc>
                  <a:txBody>
                    <a:bodyPr/>
                    <a:lstStyle/>
                    <a:p>
                      <a:pPr>
                        <a:lnSpc>
                          <a:spcPct val="107000"/>
                        </a:lnSpc>
                        <a:spcAft>
                          <a:spcPts val="0"/>
                        </a:spcAft>
                      </a:pPr>
                      <a:r>
                        <a:rPr lang="ru-RU" sz="1400" b="1" dirty="0">
                          <a:solidFill>
                            <a:schemeClr val="accent2">
                              <a:lumMod val="75000"/>
                            </a:schemeClr>
                          </a:solidFill>
                          <a:effectLst/>
                          <a:latin typeface="Tahoma" panose="020B0604030504040204" pitchFamily="34" charset="0"/>
                          <a:ea typeface="Times New Roman" panose="02020603050405020304" pitchFamily="18" charset="0"/>
                          <a:cs typeface="Times New Roman" panose="02020603050405020304" pitchFamily="18" charset="0"/>
                        </a:rPr>
                        <a:t>Уникальный идентификатор учреждения в системе здравоохранения</a:t>
                      </a:r>
                      <a:endParaRPr lang="ru-RU" sz="1400" b="1" dirty="0">
                        <a:solidFill>
                          <a:schemeClr val="accent2">
                            <a:lumMod val="7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4163" marR="4163" marT="4163" marB="4163" anchor="ctr">
                    <a:lnL w="19050" cap="flat" cmpd="sng" algn="ctr">
                      <a:solidFill>
                        <a:srgbClr val="C3C3C3"/>
                      </a:solidFill>
                      <a:prstDash val="solid"/>
                      <a:round/>
                      <a:headEnd type="none" w="med" len="med"/>
                      <a:tailEnd type="none" w="med" len="med"/>
                    </a:lnL>
                    <a:lnR w="19050" cap="flat" cmpd="sng" algn="ctr">
                      <a:solidFill>
                        <a:srgbClr val="C3C3C3"/>
                      </a:solidFill>
                      <a:prstDash val="solid"/>
                      <a:round/>
                      <a:headEnd type="none" w="med" len="med"/>
                      <a:tailEnd type="none" w="med" len="med"/>
                    </a:lnR>
                    <a:lnT w="19050" cap="flat" cmpd="sng" algn="ctr">
                      <a:solidFill>
                        <a:srgbClr val="C3C3C3"/>
                      </a:solidFill>
                      <a:prstDash val="solid"/>
                      <a:round/>
                      <a:headEnd type="none" w="med" len="med"/>
                      <a:tailEnd type="none" w="med" len="med"/>
                    </a:lnT>
                    <a:lnB w="19050" cap="flat" cmpd="sng" algn="ctr">
                      <a:solidFill>
                        <a:srgbClr val="C3C3C3"/>
                      </a:solidFill>
                      <a:prstDash val="solid"/>
                      <a:round/>
                      <a:headEnd type="none" w="med" len="med"/>
                      <a:tailEnd type="none" w="med" len="med"/>
                    </a:lnB>
                    <a:solidFill>
                      <a:schemeClr val="bg1"/>
                    </a:solidFill>
                  </a:tcPr>
                </a:tc>
              </a:tr>
              <a:tr h="136591">
                <a:tc>
                  <a:txBody>
                    <a:bodyPr/>
                    <a:lstStyle/>
                    <a:p>
                      <a:pPr>
                        <a:lnSpc>
                          <a:spcPct val="107000"/>
                        </a:lnSpc>
                        <a:spcAft>
                          <a:spcPts val="0"/>
                        </a:spcAft>
                      </a:pPr>
                      <a:r>
                        <a:rPr lang="ru-RU" sz="1200" b="1">
                          <a:effectLst/>
                          <a:latin typeface="Tahoma" panose="020B0604030504040204" pitchFamily="34" charset="0"/>
                          <a:ea typeface="Times New Roman" panose="02020603050405020304" pitchFamily="18" charset="0"/>
                          <a:cs typeface="Times New Roman" panose="02020603050405020304" pitchFamily="18" charset="0"/>
                        </a:rPr>
                        <a:t>2</a:t>
                      </a:r>
                      <a:endParaRPr lang="ru-RU" sz="1200" b="1">
                        <a:effectLst/>
                        <a:latin typeface="Calibri" panose="020F0502020204030204" pitchFamily="34" charset="0"/>
                        <a:ea typeface="Calibri" panose="020F0502020204030204" pitchFamily="34" charset="0"/>
                        <a:cs typeface="Times New Roman" panose="02020603050405020304" pitchFamily="18" charset="0"/>
                      </a:endParaRPr>
                    </a:p>
                  </a:txBody>
                  <a:tcPr marL="4163" marR="4163" marT="4163" marB="4163" anchor="ctr">
                    <a:lnL w="19050" cap="flat" cmpd="sng" algn="ctr">
                      <a:solidFill>
                        <a:srgbClr val="C3C3C3"/>
                      </a:solidFill>
                      <a:prstDash val="solid"/>
                      <a:round/>
                      <a:headEnd type="none" w="med" len="med"/>
                      <a:tailEnd type="none" w="med" len="med"/>
                    </a:lnL>
                    <a:lnR w="19050" cap="flat" cmpd="sng" algn="ctr">
                      <a:solidFill>
                        <a:srgbClr val="C3C3C3"/>
                      </a:solidFill>
                      <a:prstDash val="solid"/>
                      <a:round/>
                      <a:headEnd type="none" w="med" len="med"/>
                      <a:tailEnd type="none" w="med" len="med"/>
                    </a:lnR>
                    <a:lnT w="19050" cap="flat" cmpd="sng" algn="ctr">
                      <a:solidFill>
                        <a:srgbClr val="C3C3C3"/>
                      </a:solidFill>
                      <a:prstDash val="solid"/>
                      <a:round/>
                      <a:headEnd type="none" w="med" len="med"/>
                      <a:tailEnd type="none" w="med" len="med"/>
                    </a:lnT>
                    <a:lnB w="19050" cap="flat" cmpd="sng" algn="ctr">
                      <a:solidFill>
                        <a:srgbClr val="C3C3C3"/>
                      </a:solidFill>
                      <a:prstDash val="solid"/>
                      <a:round/>
                      <a:headEnd type="none" w="med" len="med"/>
                      <a:tailEnd type="none" w="med" len="med"/>
                    </a:lnB>
                    <a:solidFill>
                      <a:schemeClr val="bg1"/>
                    </a:solidFill>
                  </a:tcPr>
                </a:tc>
                <a:tc>
                  <a:txBody>
                    <a:bodyPr/>
                    <a:lstStyle/>
                    <a:p>
                      <a:pPr>
                        <a:lnSpc>
                          <a:spcPct val="107000"/>
                        </a:lnSpc>
                        <a:spcAft>
                          <a:spcPts val="0"/>
                        </a:spcAft>
                      </a:pPr>
                      <a:r>
                        <a:rPr lang="ru-RU" sz="1200" b="1">
                          <a:effectLst/>
                          <a:latin typeface="Tahoma" panose="020B0604030504040204" pitchFamily="34" charset="0"/>
                          <a:ea typeface="Times New Roman" panose="02020603050405020304" pitchFamily="18" charset="0"/>
                          <a:cs typeface="Times New Roman" panose="02020603050405020304" pitchFamily="18" charset="0"/>
                        </a:rPr>
                        <a:t>Наименование полное*</a:t>
                      </a:r>
                      <a:endParaRPr lang="ru-RU" sz="1200" b="1">
                        <a:effectLst/>
                        <a:latin typeface="Calibri" panose="020F0502020204030204" pitchFamily="34" charset="0"/>
                        <a:ea typeface="Calibri" panose="020F0502020204030204" pitchFamily="34" charset="0"/>
                        <a:cs typeface="Times New Roman" panose="02020603050405020304" pitchFamily="18" charset="0"/>
                      </a:endParaRPr>
                    </a:p>
                  </a:txBody>
                  <a:tcPr marL="4163" marR="4163" marT="4163" marB="4163" anchor="ctr">
                    <a:lnL w="19050" cap="flat" cmpd="sng" algn="ctr">
                      <a:solidFill>
                        <a:srgbClr val="C3C3C3"/>
                      </a:solidFill>
                      <a:prstDash val="solid"/>
                      <a:round/>
                      <a:headEnd type="none" w="med" len="med"/>
                      <a:tailEnd type="none" w="med" len="med"/>
                    </a:lnL>
                    <a:lnR w="19050" cap="flat" cmpd="sng" algn="ctr">
                      <a:solidFill>
                        <a:srgbClr val="C3C3C3"/>
                      </a:solidFill>
                      <a:prstDash val="solid"/>
                      <a:round/>
                      <a:headEnd type="none" w="med" len="med"/>
                      <a:tailEnd type="none" w="med" len="med"/>
                    </a:lnR>
                    <a:lnT w="19050" cap="flat" cmpd="sng" algn="ctr">
                      <a:solidFill>
                        <a:srgbClr val="C3C3C3"/>
                      </a:solidFill>
                      <a:prstDash val="solid"/>
                      <a:round/>
                      <a:headEnd type="none" w="med" len="med"/>
                      <a:tailEnd type="none" w="med" len="med"/>
                    </a:lnT>
                    <a:lnB w="19050" cap="flat" cmpd="sng" algn="ctr">
                      <a:solidFill>
                        <a:srgbClr val="C3C3C3"/>
                      </a:solidFill>
                      <a:prstDash val="solid"/>
                      <a:round/>
                      <a:headEnd type="none" w="med" len="med"/>
                      <a:tailEnd type="none" w="med" len="med"/>
                    </a:lnB>
                    <a:solidFill>
                      <a:schemeClr val="bg1"/>
                    </a:solidFill>
                  </a:tcPr>
                </a:tc>
                <a:tc>
                  <a:txBody>
                    <a:bodyPr/>
                    <a:lstStyle/>
                    <a:p>
                      <a:pPr>
                        <a:lnSpc>
                          <a:spcPct val="107000"/>
                        </a:lnSpc>
                        <a:spcAft>
                          <a:spcPts val="0"/>
                        </a:spcAft>
                      </a:pPr>
                      <a:r>
                        <a:rPr lang="ru-RU" sz="1200" b="1">
                          <a:effectLst/>
                          <a:latin typeface="Tahoma" panose="020B0604030504040204" pitchFamily="34" charset="0"/>
                          <a:ea typeface="Times New Roman" panose="02020603050405020304" pitchFamily="18" charset="0"/>
                          <a:cs typeface="Times New Roman" panose="02020603050405020304" pitchFamily="18" charset="0"/>
                        </a:rPr>
                        <a:t>Полное наименование учреждения по уставу</a:t>
                      </a:r>
                      <a:endParaRPr lang="ru-RU" sz="1200" b="1">
                        <a:effectLst/>
                        <a:latin typeface="Calibri" panose="020F0502020204030204" pitchFamily="34" charset="0"/>
                        <a:ea typeface="Calibri" panose="020F0502020204030204" pitchFamily="34" charset="0"/>
                        <a:cs typeface="Times New Roman" panose="02020603050405020304" pitchFamily="18" charset="0"/>
                      </a:endParaRPr>
                    </a:p>
                  </a:txBody>
                  <a:tcPr marL="4163" marR="4163" marT="4163" marB="4163" anchor="ctr">
                    <a:lnL w="19050" cap="flat" cmpd="sng" algn="ctr">
                      <a:solidFill>
                        <a:srgbClr val="C3C3C3"/>
                      </a:solidFill>
                      <a:prstDash val="solid"/>
                      <a:round/>
                      <a:headEnd type="none" w="med" len="med"/>
                      <a:tailEnd type="none" w="med" len="med"/>
                    </a:lnL>
                    <a:lnR w="19050" cap="flat" cmpd="sng" algn="ctr">
                      <a:solidFill>
                        <a:srgbClr val="C3C3C3"/>
                      </a:solidFill>
                      <a:prstDash val="solid"/>
                      <a:round/>
                      <a:headEnd type="none" w="med" len="med"/>
                      <a:tailEnd type="none" w="med" len="med"/>
                    </a:lnR>
                    <a:lnT w="19050" cap="flat" cmpd="sng" algn="ctr">
                      <a:solidFill>
                        <a:srgbClr val="C3C3C3"/>
                      </a:solidFill>
                      <a:prstDash val="solid"/>
                      <a:round/>
                      <a:headEnd type="none" w="med" len="med"/>
                      <a:tailEnd type="none" w="med" len="med"/>
                    </a:lnT>
                    <a:lnB w="19050" cap="flat" cmpd="sng" algn="ctr">
                      <a:solidFill>
                        <a:srgbClr val="C3C3C3"/>
                      </a:solidFill>
                      <a:prstDash val="solid"/>
                      <a:round/>
                      <a:headEnd type="none" w="med" len="med"/>
                      <a:tailEnd type="none" w="med" len="med"/>
                    </a:lnB>
                    <a:solidFill>
                      <a:schemeClr val="bg1"/>
                    </a:solidFill>
                  </a:tcPr>
                </a:tc>
              </a:tr>
              <a:tr h="136591">
                <a:tc>
                  <a:txBody>
                    <a:bodyPr/>
                    <a:lstStyle/>
                    <a:p>
                      <a:pPr>
                        <a:lnSpc>
                          <a:spcPct val="107000"/>
                        </a:lnSpc>
                        <a:spcAft>
                          <a:spcPts val="0"/>
                        </a:spcAft>
                      </a:pPr>
                      <a:r>
                        <a:rPr lang="ru-RU" sz="1200" b="1">
                          <a:effectLst/>
                          <a:latin typeface="Tahoma" panose="020B0604030504040204" pitchFamily="34" charset="0"/>
                          <a:ea typeface="Times New Roman" panose="02020603050405020304" pitchFamily="18" charset="0"/>
                          <a:cs typeface="Times New Roman" panose="02020603050405020304" pitchFamily="18" charset="0"/>
                        </a:rPr>
                        <a:t>3</a:t>
                      </a:r>
                      <a:endParaRPr lang="ru-RU" sz="1200" b="1">
                        <a:effectLst/>
                        <a:latin typeface="Calibri" panose="020F0502020204030204" pitchFamily="34" charset="0"/>
                        <a:ea typeface="Calibri" panose="020F0502020204030204" pitchFamily="34" charset="0"/>
                        <a:cs typeface="Times New Roman" panose="02020603050405020304" pitchFamily="18" charset="0"/>
                      </a:endParaRPr>
                    </a:p>
                  </a:txBody>
                  <a:tcPr marL="4163" marR="4163" marT="4163" marB="4163" anchor="ctr">
                    <a:lnL w="19050" cap="flat" cmpd="sng" algn="ctr">
                      <a:solidFill>
                        <a:srgbClr val="C3C3C3"/>
                      </a:solidFill>
                      <a:prstDash val="solid"/>
                      <a:round/>
                      <a:headEnd type="none" w="med" len="med"/>
                      <a:tailEnd type="none" w="med" len="med"/>
                    </a:lnL>
                    <a:lnR w="19050" cap="flat" cmpd="sng" algn="ctr">
                      <a:solidFill>
                        <a:srgbClr val="C3C3C3"/>
                      </a:solidFill>
                      <a:prstDash val="solid"/>
                      <a:round/>
                      <a:headEnd type="none" w="med" len="med"/>
                      <a:tailEnd type="none" w="med" len="med"/>
                    </a:lnR>
                    <a:lnT w="19050" cap="flat" cmpd="sng" algn="ctr">
                      <a:solidFill>
                        <a:srgbClr val="C3C3C3"/>
                      </a:solidFill>
                      <a:prstDash val="solid"/>
                      <a:round/>
                      <a:headEnd type="none" w="med" len="med"/>
                      <a:tailEnd type="none" w="med" len="med"/>
                    </a:lnT>
                    <a:lnB w="19050" cap="flat" cmpd="sng" algn="ctr">
                      <a:solidFill>
                        <a:srgbClr val="C3C3C3"/>
                      </a:solidFill>
                      <a:prstDash val="solid"/>
                      <a:round/>
                      <a:headEnd type="none" w="med" len="med"/>
                      <a:tailEnd type="none" w="med" len="med"/>
                    </a:lnB>
                    <a:solidFill>
                      <a:schemeClr val="bg1"/>
                    </a:solidFill>
                  </a:tcPr>
                </a:tc>
                <a:tc>
                  <a:txBody>
                    <a:bodyPr/>
                    <a:lstStyle/>
                    <a:p>
                      <a:pPr>
                        <a:lnSpc>
                          <a:spcPct val="107000"/>
                        </a:lnSpc>
                        <a:spcAft>
                          <a:spcPts val="0"/>
                        </a:spcAft>
                      </a:pPr>
                      <a:r>
                        <a:rPr lang="ru-RU" sz="1200" b="1">
                          <a:effectLst/>
                          <a:latin typeface="Tahoma" panose="020B0604030504040204" pitchFamily="34" charset="0"/>
                          <a:ea typeface="Times New Roman" panose="02020603050405020304" pitchFamily="18" charset="0"/>
                          <a:cs typeface="Times New Roman" panose="02020603050405020304" pitchFamily="18" charset="0"/>
                        </a:rPr>
                        <a:t>Наименование сокращенное*</a:t>
                      </a:r>
                      <a:endParaRPr lang="ru-RU" sz="1200" b="1">
                        <a:effectLst/>
                        <a:latin typeface="Calibri" panose="020F0502020204030204" pitchFamily="34" charset="0"/>
                        <a:ea typeface="Calibri" panose="020F0502020204030204" pitchFamily="34" charset="0"/>
                        <a:cs typeface="Times New Roman" panose="02020603050405020304" pitchFamily="18" charset="0"/>
                      </a:endParaRPr>
                    </a:p>
                  </a:txBody>
                  <a:tcPr marL="4163" marR="4163" marT="4163" marB="4163" anchor="ctr">
                    <a:lnL w="19050" cap="flat" cmpd="sng" algn="ctr">
                      <a:solidFill>
                        <a:srgbClr val="C3C3C3"/>
                      </a:solidFill>
                      <a:prstDash val="solid"/>
                      <a:round/>
                      <a:headEnd type="none" w="med" len="med"/>
                      <a:tailEnd type="none" w="med" len="med"/>
                    </a:lnL>
                    <a:lnR w="19050" cap="flat" cmpd="sng" algn="ctr">
                      <a:solidFill>
                        <a:srgbClr val="C3C3C3"/>
                      </a:solidFill>
                      <a:prstDash val="solid"/>
                      <a:round/>
                      <a:headEnd type="none" w="med" len="med"/>
                      <a:tailEnd type="none" w="med" len="med"/>
                    </a:lnR>
                    <a:lnT w="19050" cap="flat" cmpd="sng" algn="ctr">
                      <a:solidFill>
                        <a:srgbClr val="C3C3C3"/>
                      </a:solidFill>
                      <a:prstDash val="solid"/>
                      <a:round/>
                      <a:headEnd type="none" w="med" len="med"/>
                      <a:tailEnd type="none" w="med" len="med"/>
                    </a:lnT>
                    <a:lnB w="19050" cap="flat" cmpd="sng" algn="ctr">
                      <a:solidFill>
                        <a:srgbClr val="C3C3C3"/>
                      </a:solidFill>
                      <a:prstDash val="solid"/>
                      <a:round/>
                      <a:headEnd type="none" w="med" len="med"/>
                      <a:tailEnd type="none" w="med" len="med"/>
                    </a:lnB>
                    <a:solidFill>
                      <a:schemeClr val="bg1"/>
                    </a:solidFill>
                  </a:tcPr>
                </a:tc>
                <a:tc>
                  <a:txBody>
                    <a:bodyPr/>
                    <a:lstStyle/>
                    <a:p>
                      <a:pPr>
                        <a:lnSpc>
                          <a:spcPct val="107000"/>
                        </a:lnSpc>
                        <a:spcAft>
                          <a:spcPts val="0"/>
                        </a:spcAft>
                      </a:pPr>
                      <a:r>
                        <a:rPr lang="ru-RU" sz="1200" b="1">
                          <a:effectLst/>
                          <a:latin typeface="Tahoma" panose="020B0604030504040204" pitchFamily="34" charset="0"/>
                          <a:ea typeface="Times New Roman" panose="02020603050405020304" pitchFamily="18" charset="0"/>
                          <a:cs typeface="Times New Roman" panose="02020603050405020304" pitchFamily="18" charset="0"/>
                        </a:rPr>
                        <a:t>Сокращенное наименование учреждения по уставу</a:t>
                      </a:r>
                      <a:endParaRPr lang="ru-RU" sz="1200" b="1">
                        <a:effectLst/>
                        <a:latin typeface="Calibri" panose="020F0502020204030204" pitchFamily="34" charset="0"/>
                        <a:ea typeface="Calibri" panose="020F0502020204030204" pitchFamily="34" charset="0"/>
                        <a:cs typeface="Times New Roman" panose="02020603050405020304" pitchFamily="18" charset="0"/>
                      </a:endParaRPr>
                    </a:p>
                  </a:txBody>
                  <a:tcPr marL="4163" marR="4163" marT="4163" marB="4163" anchor="ctr">
                    <a:lnL w="19050" cap="flat" cmpd="sng" algn="ctr">
                      <a:solidFill>
                        <a:srgbClr val="C3C3C3"/>
                      </a:solidFill>
                      <a:prstDash val="solid"/>
                      <a:round/>
                      <a:headEnd type="none" w="med" len="med"/>
                      <a:tailEnd type="none" w="med" len="med"/>
                    </a:lnL>
                    <a:lnR w="19050" cap="flat" cmpd="sng" algn="ctr">
                      <a:solidFill>
                        <a:srgbClr val="C3C3C3"/>
                      </a:solidFill>
                      <a:prstDash val="solid"/>
                      <a:round/>
                      <a:headEnd type="none" w="med" len="med"/>
                      <a:tailEnd type="none" w="med" len="med"/>
                    </a:lnR>
                    <a:lnT w="19050" cap="flat" cmpd="sng" algn="ctr">
                      <a:solidFill>
                        <a:srgbClr val="C3C3C3"/>
                      </a:solidFill>
                      <a:prstDash val="solid"/>
                      <a:round/>
                      <a:headEnd type="none" w="med" len="med"/>
                      <a:tailEnd type="none" w="med" len="med"/>
                    </a:lnT>
                    <a:lnB w="19050" cap="flat" cmpd="sng" algn="ctr">
                      <a:solidFill>
                        <a:srgbClr val="C3C3C3"/>
                      </a:solidFill>
                      <a:prstDash val="solid"/>
                      <a:round/>
                      <a:headEnd type="none" w="med" len="med"/>
                      <a:tailEnd type="none" w="med" len="med"/>
                    </a:lnB>
                    <a:solidFill>
                      <a:schemeClr val="bg1"/>
                    </a:solidFill>
                  </a:tcPr>
                </a:tc>
              </a:tr>
              <a:tr h="136591">
                <a:tc>
                  <a:txBody>
                    <a:bodyPr/>
                    <a:lstStyle/>
                    <a:p>
                      <a:pPr>
                        <a:lnSpc>
                          <a:spcPct val="107000"/>
                        </a:lnSpc>
                        <a:spcAft>
                          <a:spcPts val="0"/>
                        </a:spcAft>
                      </a:pPr>
                      <a:r>
                        <a:rPr lang="ru-RU" sz="1200" b="1">
                          <a:effectLst/>
                          <a:latin typeface="Tahoma" panose="020B0604030504040204" pitchFamily="34" charset="0"/>
                          <a:ea typeface="Times New Roman" panose="02020603050405020304" pitchFamily="18" charset="0"/>
                          <a:cs typeface="Times New Roman" panose="02020603050405020304" pitchFamily="18" charset="0"/>
                        </a:rPr>
                        <a:t>4</a:t>
                      </a:r>
                      <a:endParaRPr lang="ru-RU" sz="1200" b="1">
                        <a:effectLst/>
                        <a:latin typeface="Calibri" panose="020F0502020204030204" pitchFamily="34" charset="0"/>
                        <a:ea typeface="Calibri" panose="020F0502020204030204" pitchFamily="34" charset="0"/>
                        <a:cs typeface="Times New Roman" panose="02020603050405020304" pitchFamily="18" charset="0"/>
                      </a:endParaRPr>
                    </a:p>
                  </a:txBody>
                  <a:tcPr marL="4163" marR="4163" marT="4163" marB="4163" anchor="ctr">
                    <a:lnL w="19050" cap="flat" cmpd="sng" algn="ctr">
                      <a:solidFill>
                        <a:srgbClr val="C3C3C3"/>
                      </a:solidFill>
                      <a:prstDash val="solid"/>
                      <a:round/>
                      <a:headEnd type="none" w="med" len="med"/>
                      <a:tailEnd type="none" w="med" len="med"/>
                    </a:lnL>
                    <a:lnR w="19050" cap="flat" cmpd="sng" algn="ctr">
                      <a:solidFill>
                        <a:srgbClr val="C3C3C3"/>
                      </a:solidFill>
                      <a:prstDash val="solid"/>
                      <a:round/>
                      <a:headEnd type="none" w="med" len="med"/>
                      <a:tailEnd type="none" w="med" len="med"/>
                    </a:lnR>
                    <a:lnT w="19050" cap="flat" cmpd="sng" algn="ctr">
                      <a:solidFill>
                        <a:srgbClr val="C3C3C3"/>
                      </a:solidFill>
                      <a:prstDash val="solid"/>
                      <a:round/>
                      <a:headEnd type="none" w="med" len="med"/>
                      <a:tailEnd type="none" w="med" len="med"/>
                    </a:lnT>
                    <a:lnB w="19050" cap="flat" cmpd="sng" algn="ctr">
                      <a:solidFill>
                        <a:srgbClr val="C3C3C3"/>
                      </a:solidFill>
                      <a:prstDash val="solid"/>
                      <a:round/>
                      <a:headEnd type="none" w="med" len="med"/>
                      <a:tailEnd type="none" w="med" len="med"/>
                    </a:lnB>
                    <a:solidFill>
                      <a:schemeClr val="bg1"/>
                    </a:solidFill>
                  </a:tcPr>
                </a:tc>
                <a:tc>
                  <a:txBody>
                    <a:bodyPr/>
                    <a:lstStyle/>
                    <a:p>
                      <a:pPr>
                        <a:lnSpc>
                          <a:spcPct val="107000"/>
                        </a:lnSpc>
                        <a:spcAft>
                          <a:spcPts val="0"/>
                        </a:spcAft>
                      </a:pPr>
                      <a:r>
                        <a:rPr lang="ru-RU" sz="1200" b="1">
                          <a:effectLst/>
                          <a:latin typeface="Tahoma" panose="020B0604030504040204" pitchFamily="34" charset="0"/>
                          <a:ea typeface="Times New Roman" panose="02020603050405020304" pitchFamily="18" charset="0"/>
                          <a:cs typeface="Times New Roman" panose="02020603050405020304" pitchFamily="18" charset="0"/>
                        </a:rPr>
                        <a:t>Категория подчиненности учреждения</a:t>
                      </a:r>
                      <a:endParaRPr lang="ru-RU" sz="1200" b="1">
                        <a:effectLst/>
                        <a:latin typeface="Calibri" panose="020F0502020204030204" pitchFamily="34" charset="0"/>
                        <a:ea typeface="Calibri" panose="020F0502020204030204" pitchFamily="34" charset="0"/>
                        <a:cs typeface="Times New Roman" panose="02020603050405020304" pitchFamily="18" charset="0"/>
                      </a:endParaRPr>
                    </a:p>
                  </a:txBody>
                  <a:tcPr marL="4163" marR="4163" marT="4163" marB="4163" anchor="ctr">
                    <a:lnL w="19050" cap="flat" cmpd="sng" algn="ctr">
                      <a:solidFill>
                        <a:srgbClr val="C3C3C3"/>
                      </a:solidFill>
                      <a:prstDash val="solid"/>
                      <a:round/>
                      <a:headEnd type="none" w="med" len="med"/>
                      <a:tailEnd type="none" w="med" len="med"/>
                    </a:lnL>
                    <a:lnR w="19050" cap="flat" cmpd="sng" algn="ctr">
                      <a:solidFill>
                        <a:srgbClr val="C3C3C3"/>
                      </a:solidFill>
                      <a:prstDash val="solid"/>
                      <a:round/>
                      <a:headEnd type="none" w="med" len="med"/>
                      <a:tailEnd type="none" w="med" len="med"/>
                    </a:lnR>
                    <a:lnT w="19050" cap="flat" cmpd="sng" algn="ctr">
                      <a:solidFill>
                        <a:srgbClr val="C3C3C3"/>
                      </a:solidFill>
                      <a:prstDash val="solid"/>
                      <a:round/>
                      <a:headEnd type="none" w="med" len="med"/>
                      <a:tailEnd type="none" w="med" len="med"/>
                    </a:lnT>
                    <a:lnB w="19050" cap="flat" cmpd="sng" algn="ctr">
                      <a:solidFill>
                        <a:srgbClr val="C3C3C3"/>
                      </a:solidFill>
                      <a:prstDash val="solid"/>
                      <a:round/>
                      <a:headEnd type="none" w="med" len="med"/>
                      <a:tailEnd type="none" w="med" len="med"/>
                    </a:lnB>
                    <a:solidFill>
                      <a:schemeClr val="bg1"/>
                    </a:solidFill>
                  </a:tcPr>
                </a:tc>
                <a:tc>
                  <a:txBody>
                    <a:bodyPr/>
                    <a:lstStyle/>
                    <a:p>
                      <a:pPr>
                        <a:lnSpc>
                          <a:spcPct val="107000"/>
                        </a:lnSpc>
                        <a:spcAft>
                          <a:spcPts val="0"/>
                        </a:spcAft>
                      </a:pPr>
                      <a:r>
                        <a:rPr lang="ru-RU" sz="1200" b="1">
                          <a:effectLst/>
                          <a:latin typeface="Tahoma" panose="020B0604030504040204" pitchFamily="34" charset="0"/>
                          <a:ea typeface="Times New Roman" panose="02020603050405020304" pitchFamily="18" charset="0"/>
                          <a:cs typeface="Times New Roman" panose="02020603050405020304" pitchFamily="18" charset="0"/>
                        </a:rPr>
                        <a:t>Категория подчиненности ЛПУ</a:t>
                      </a:r>
                      <a:endParaRPr lang="ru-RU" sz="1200" b="1">
                        <a:effectLst/>
                        <a:latin typeface="Calibri" panose="020F0502020204030204" pitchFamily="34" charset="0"/>
                        <a:ea typeface="Calibri" panose="020F0502020204030204" pitchFamily="34" charset="0"/>
                        <a:cs typeface="Times New Roman" panose="02020603050405020304" pitchFamily="18" charset="0"/>
                      </a:endParaRPr>
                    </a:p>
                  </a:txBody>
                  <a:tcPr marL="4163" marR="4163" marT="4163" marB="4163" anchor="ctr">
                    <a:lnL w="19050" cap="flat" cmpd="sng" algn="ctr">
                      <a:solidFill>
                        <a:srgbClr val="C3C3C3"/>
                      </a:solidFill>
                      <a:prstDash val="solid"/>
                      <a:round/>
                      <a:headEnd type="none" w="med" len="med"/>
                      <a:tailEnd type="none" w="med" len="med"/>
                    </a:lnL>
                    <a:lnR w="19050" cap="flat" cmpd="sng" algn="ctr">
                      <a:solidFill>
                        <a:srgbClr val="C3C3C3"/>
                      </a:solidFill>
                      <a:prstDash val="solid"/>
                      <a:round/>
                      <a:headEnd type="none" w="med" len="med"/>
                      <a:tailEnd type="none" w="med" len="med"/>
                    </a:lnR>
                    <a:lnT w="19050" cap="flat" cmpd="sng" algn="ctr">
                      <a:solidFill>
                        <a:srgbClr val="C3C3C3"/>
                      </a:solidFill>
                      <a:prstDash val="solid"/>
                      <a:round/>
                      <a:headEnd type="none" w="med" len="med"/>
                      <a:tailEnd type="none" w="med" len="med"/>
                    </a:lnT>
                    <a:lnB w="19050" cap="flat" cmpd="sng" algn="ctr">
                      <a:solidFill>
                        <a:srgbClr val="C3C3C3"/>
                      </a:solidFill>
                      <a:prstDash val="solid"/>
                      <a:round/>
                      <a:headEnd type="none" w="med" len="med"/>
                      <a:tailEnd type="none" w="med" len="med"/>
                    </a:lnB>
                    <a:solidFill>
                      <a:schemeClr val="bg1"/>
                    </a:solidFill>
                  </a:tcPr>
                </a:tc>
              </a:tr>
              <a:tr h="136591">
                <a:tc>
                  <a:txBody>
                    <a:bodyPr/>
                    <a:lstStyle/>
                    <a:p>
                      <a:pPr>
                        <a:lnSpc>
                          <a:spcPct val="107000"/>
                        </a:lnSpc>
                        <a:spcAft>
                          <a:spcPts val="0"/>
                        </a:spcAft>
                      </a:pPr>
                      <a:r>
                        <a:rPr lang="ru-RU" sz="1200" b="1">
                          <a:effectLst/>
                          <a:latin typeface="Tahoma" panose="020B0604030504040204" pitchFamily="34" charset="0"/>
                          <a:ea typeface="Times New Roman" panose="02020603050405020304" pitchFamily="18" charset="0"/>
                          <a:cs typeface="Times New Roman" panose="02020603050405020304" pitchFamily="18" charset="0"/>
                        </a:rPr>
                        <a:t>5</a:t>
                      </a:r>
                      <a:endParaRPr lang="ru-RU" sz="1200" b="1">
                        <a:effectLst/>
                        <a:latin typeface="Calibri" panose="020F0502020204030204" pitchFamily="34" charset="0"/>
                        <a:ea typeface="Calibri" panose="020F0502020204030204" pitchFamily="34" charset="0"/>
                        <a:cs typeface="Times New Roman" panose="02020603050405020304" pitchFamily="18" charset="0"/>
                      </a:endParaRPr>
                    </a:p>
                  </a:txBody>
                  <a:tcPr marL="4163" marR="4163" marT="4163" marB="4163" anchor="ctr">
                    <a:lnL w="19050" cap="flat" cmpd="sng" algn="ctr">
                      <a:solidFill>
                        <a:srgbClr val="C3C3C3"/>
                      </a:solidFill>
                      <a:prstDash val="solid"/>
                      <a:round/>
                      <a:headEnd type="none" w="med" len="med"/>
                      <a:tailEnd type="none" w="med" len="med"/>
                    </a:lnL>
                    <a:lnR w="19050" cap="flat" cmpd="sng" algn="ctr">
                      <a:solidFill>
                        <a:srgbClr val="C3C3C3"/>
                      </a:solidFill>
                      <a:prstDash val="solid"/>
                      <a:round/>
                      <a:headEnd type="none" w="med" len="med"/>
                      <a:tailEnd type="none" w="med" len="med"/>
                    </a:lnR>
                    <a:lnT w="19050" cap="flat" cmpd="sng" algn="ctr">
                      <a:solidFill>
                        <a:srgbClr val="C3C3C3"/>
                      </a:solidFill>
                      <a:prstDash val="solid"/>
                      <a:round/>
                      <a:headEnd type="none" w="med" len="med"/>
                      <a:tailEnd type="none" w="med" len="med"/>
                    </a:lnT>
                    <a:lnB w="19050" cap="flat" cmpd="sng" algn="ctr">
                      <a:solidFill>
                        <a:srgbClr val="C3C3C3"/>
                      </a:solidFill>
                      <a:prstDash val="solid"/>
                      <a:round/>
                      <a:headEnd type="none" w="med" len="med"/>
                      <a:tailEnd type="none" w="med" len="med"/>
                    </a:lnB>
                    <a:solidFill>
                      <a:schemeClr val="bg1"/>
                    </a:solidFill>
                  </a:tcPr>
                </a:tc>
                <a:tc>
                  <a:txBody>
                    <a:bodyPr/>
                    <a:lstStyle/>
                    <a:p>
                      <a:pPr>
                        <a:lnSpc>
                          <a:spcPct val="107000"/>
                        </a:lnSpc>
                        <a:spcAft>
                          <a:spcPts val="0"/>
                        </a:spcAft>
                      </a:pPr>
                      <a:r>
                        <a:rPr lang="ru-RU" sz="1200" b="1">
                          <a:effectLst/>
                          <a:latin typeface="Tahoma" panose="020B0604030504040204" pitchFamily="34" charset="0"/>
                          <a:ea typeface="Times New Roman" panose="02020603050405020304" pitchFamily="18" charset="0"/>
                          <a:cs typeface="Times New Roman" panose="02020603050405020304" pitchFamily="18" charset="0"/>
                        </a:rPr>
                        <a:t>Уровень учреждения в иерархии сети*</a:t>
                      </a:r>
                      <a:endParaRPr lang="ru-RU" sz="1200" b="1">
                        <a:effectLst/>
                        <a:latin typeface="Calibri" panose="020F0502020204030204" pitchFamily="34" charset="0"/>
                        <a:ea typeface="Calibri" panose="020F0502020204030204" pitchFamily="34" charset="0"/>
                        <a:cs typeface="Times New Roman" panose="02020603050405020304" pitchFamily="18" charset="0"/>
                      </a:endParaRPr>
                    </a:p>
                  </a:txBody>
                  <a:tcPr marL="4163" marR="4163" marT="4163" marB="4163" anchor="ctr">
                    <a:lnL w="19050" cap="flat" cmpd="sng" algn="ctr">
                      <a:solidFill>
                        <a:srgbClr val="C3C3C3"/>
                      </a:solidFill>
                      <a:prstDash val="solid"/>
                      <a:round/>
                      <a:headEnd type="none" w="med" len="med"/>
                      <a:tailEnd type="none" w="med" len="med"/>
                    </a:lnL>
                    <a:lnR w="19050" cap="flat" cmpd="sng" algn="ctr">
                      <a:solidFill>
                        <a:srgbClr val="C3C3C3"/>
                      </a:solidFill>
                      <a:prstDash val="solid"/>
                      <a:round/>
                      <a:headEnd type="none" w="med" len="med"/>
                      <a:tailEnd type="none" w="med" len="med"/>
                    </a:lnR>
                    <a:lnT w="19050" cap="flat" cmpd="sng" algn="ctr">
                      <a:solidFill>
                        <a:srgbClr val="C3C3C3"/>
                      </a:solidFill>
                      <a:prstDash val="solid"/>
                      <a:round/>
                      <a:headEnd type="none" w="med" len="med"/>
                      <a:tailEnd type="none" w="med" len="med"/>
                    </a:lnT>
                    <a:lnB w="19050" cap="flat" cmpd="sng" algn="ctr">
                      <a:solidFill>
                        <a:srgbClr val="C3C3C3"/>
                      </a:solidFill>
                      <a:prstDash val="solid"/>
                      <a:round/>
                      <a:headEnd type="none" w="med" len="med"/>
                      <a:tailEnd type="none" w="med" len="med"/>
                    </a:lnB>
                    <a:solidFill>
                      <a:schemeClr val="bg1"/>
                    </a:solidFill>
                  </a:tcPr>
                </a:tc>
                <a:tc>
                  <a:txBody>
                    <a:bodyPr/>
                    <a:lstStyle/>
                    <a:p>
                      <a:pPr>
                        <a:lnSpc>
                          <a:spcPct val="107000"/>
                        </a:lnSpc>
                        <a:spcAft>
                          <a:spcPts val="0"/>
                        </a:spcAft>
                      </a:pPr>
                      <a:r>
                        <a:rPr lang="ru-RU" sz="1200" b="1">
                          <a:effectLst/>
                          <a:latin typeface="Tahoma" panose="020B0604030504040204" pitchFamily="34" charset="0"/>
                          <a:ea typeface="Times New Roman" panose="02020603050405020304" pitchFamily="18" charset="0"/>
                          <a:cs typeface="Times New Roman" panose="02020603050405020304" pitchFamily="18" charset="0"/>
                        </a:rPr>
                        <a:t>Уровень учреждения в иерархии сети</a:t>
                      </a:r>
                      <a:endParaRPr lang="ru-RU" sz="1200" b="1">
                        <a:effectLst/>
                        <a:latin typeface="Calibri" panose="020F0502020204030204" pitchFamily="34" charset="0"/>
                        <a:ea typeface="Calibri" panose="020F0502020204030204" pitchFamily="34" charset="0"/>
                        <a:cs typeface="Times New Roman" panose="02020603050405020304" pitchFamily="18" charset="0"/>
                      </a:endParaRPr>
                    </a:p>
                  </a:txBody>
                  <a:tcPr marL="4163" marR="4163" marT="4163" marB="4163" anchor="ctr">
                    <a:lnL w="19050" cap="flat" cmpd="sng" algn="ctr">
                      <a:solidFill>
                        <a:srgbClr val="C3C3C3"/>
                      </a:solidFill>
                      <a:prstDash val="solid"/>
                      <a:round/>
                      <a:headEnd type="none" w="med" len="med"/>
                      <a:tailEnd type="none" w="med" len="med"/>
                    </a:lnL>
                    <a:lnR w="19050" cap="flat" cmpd="sng" algn="ctr">
                      <a:solidFill>
                        <a:srgbClr val="C3C3C3"/>
                      </a:solidFill>
                      <a:prstDash val="solid"/>
                      <a:round/>
                      <a:headEnd type="none" w="med" len="med"/>
                      <a:tailEnd type="none" w="med" len="med"/>
                    </a:lnR>
                    <a:lnT w="19050" cap="flat" cmpd="sng" algn="ctr">
                      <a:solidFill>
                        <a:srgbClr val="C3C3C3"/>
                      </a:solidFill>
                      <a:prstDash val="solid"/>
                      <a:round/>
                      <a:headEnd type="none" w="med" len="med"/>
                      <a:tailEnd type="none" w="med" len="med"/>
                    </a:lnT>
                    <a:lnB w="19050" cap="flat" cmpd="sng" algn="ctr">
                      <a:solidFill>
                        <a:srgbClr val="C3C3C3"/>
                      </a:solidFill>
                      <a:prstDash val="solid"/>
                      <a:round/>
                      <a:headEnd type="none" w="med" len="med"/>
                      <a:tailEnd type="none" w="med" len="med"/>
                    </a:lnB>
                    <a:solidFill>
                      <a:schemeClr val="bg1"/>
                    </a:solidFill>
                  </a:tcPr>
                </a:tc>
              </a:tr>
              <a:tr h="136591">
                <a:tc>
                  <a:txBody>
                    <a:bodyPr/>
                    <a:lstStyle/>
                    <a:p>
                      <a:pPr>
                        <a:lnSpc>
                          <a:spcPct val="107000"/>
                        </a:lnSpc>
                        <a:spcAft>
                          <a:spcPts val="0"/>
                        </a:spcAft>
                      </a:pPr>
                      <a:r>
                        <a:rPr lang="ru-RU" sz="1200" b="1">
                          <a:effectLst/>
                          <a:latin typeface="Tahoma" panose="020B0604030504040204" pitchFamily="34" charset="0"/>
                          <a:ea typeface="Times New Roman" panose="02020603050405020304" pitchFamily="18" charset="0"/>
                          <a:cs typeface="Times New Roman" panose="02020603050405020304" pitchFamily="18" charset="0"/>
                        </a:rPr>
                        <a:t>6</a:t>
                      </a:r>
                      <a:endParaRPr lang="ru-RU" sz="1200" b="1">
                        <a:effectLst/>
                        <a:latin typeface="Calibri" panose="020F0502020204030204" pitchFamily="34" charset="0"/>
                        <a:ea typeface="Calibri" panose="020F0502020204030204" pitchFamily="34" charset="0"/>
                        <a:cs typeface="Times New Roman" panose="02020603050405020304" pitchFamily="18" charset="0"/>
                      </a:endParaRPr>
                    </a:p>
                  </a:txBody>
                  <a:tcPr marL="4163" marR="4163" marT="4163" marB="4163" anchor="ctr">
                    <a:lnL w="19050" cap="flat" cmpd="sng" algn="ctr">
                      <a:solidFill>
                        <a:srgbClr val="C3C3C3"/>
                      </a:solidFill>
                      <a:prstDash val="solid"/>
                      <a:round/>
                      <a:headEnd type="none" w="med" len="med"/>
                      <a:tailEnd type="none" w="med" len="med"/>
                    </a:lnL>
                    <a:lnR w="19050" cap="flat" cmpd="sng" algn="ctr">
                      <a:solidFill>
                        <a:srgbClr val="C3C3C3"/>
                      </a:solidFill>
                      <a:prstDash val="solid"/>
                      <a:round/>
                      <a:headEnd type="none" w="med" len="med"/>
                      <a:tailEnd type="none" w="med" len="med"/>
                    </a:lnR>
                    <a:lnT w="19050" cap="flat" cmpd="sng" algn="ctr">
                      <a:solidFill>
                        <a:srgbClr val="C3C3C3"/>
                      </a:solidFill>
                      <a:prstDash val="solid"/>
                      <a:round/>
                      <a:headEnd type="none" w="med" len="med"/>
                      <a:tailEnd type="none" w="med" len="med"/>
                    </a:lnT>
                    <a:lnB w="19050" cap="flat" cmpd="sng" algn="ctr">
                      <a:solidFill>
                        <a:srgbClr val="C3C3C3"/>
                      </a:solidFill>
                      <a:prstDash val="solid"/>
                      <a:round/>
                      <a:headEnd type="none" w="med" len="med"/>
                      <a:tailEnd type="none" w="med" len="med"/>
                    </a:lnB>
                    <a:solidFill>
                      <a:schemeClr val="bg1"/>
                    </a:solidFill>
                  </a:tcPr>
                </a:tc>
                <a:tc>
                  <a:txBody>
                    <a:bodyPr/>
                    <a:lstStyle/>
                    <a:p>
                      <a:pPr>
                        <a:lnSpc>
                          <a:spcPct val="107000"/>
                        </a:lnSpc>
                        <a:spcAft>
                          <a:spcPts val="0"/>
                        </a:spcAft>
                      </a:pPr>
                      <a:r>
                        <a:rPr lang="ru-RU" sz="1200" b="1">
                          <a:effectLst/>
                          <a:latin typeface="Tahoma" panose="020B0604030504040204" pitchFamily="34" charset="0"/>
                          <a:ea typeface="Times New Roman" panose="02020603050405020304" pitchFamily="18" charset="0"/>
                          <a:cs typeface="Times New Roman" panose="02020603050405020304" pitchFamily="18" charset="0"/>
                        </a:rPr>
                        <a:t>Количество подчиненных учреждений</a:t>
                      </a:r>
                      <a:endParaRPr lang="ru-RU" sz="1200" b="1">
                        <a:effectLst/>
                        <a:latin typeface="Calibri" panose="020F0502020204030204" pitchFamily="34" charset="0"/>
                        <a:ea typeface="Calibri" panose="020F0502020204030204" pitchFamily="34" charset="0"/>
                        <a:cs typeface="Times New Roman" panose="02020603050405020304" pitchFamily="18" charset="0"/>
                      </a:endParaRPr>
                    </a:p>
                  </a:txBody>
                  <a:tcPr marL="4163" marR="4163" marT="4163" marB="4163" anchor="ctr">
                    <a:lnL w="19050" cap="flat" cmpd="sng" algn="ctr">
                      <a:solidFill>
                        <a:srgbClr val="C3C3C3"/>
                      </a:solidFill>
                      <a:prstDash val="solid"/>
                      <a:round/>
                      <a:headEnd type="none" w="med" len="med"/>
                      <a:tailEnd type="none" w="med" len="med"/>
                    </a:lnL>
                    <a:lnR w="19050" cap="flat" cmpd="sng" algn="ctr">
                      <a:solidFill>
                        <a:srgbClr val="C3C3C3"/>
                      </a:solidFill>
                      <a:prstDash val="solid"/>
                      <a:round/>
                      <a:headEnd type="none" w="med" len="med"/>
                      <a:tailEnd type="none" w="med" len="med"/>
                    </a:lnR>
                    <a:lnT w="19050" cap="flat" cmpd="sng" algn="ctr">
                      <a:solidFill>
                        <a:srgbClr val="C3C3C3"/>
                      </a:solidFill>
                      <a:prstDash val="solid"/>
                      <a:round/>
                      <a:headEnd type="none" w="med" len="med"/>
                      <a:tailEnd type="none" w="med" len="med"/>
                    </a:lnT>
                    <a:lnB w="19050" cap="flat" cmpd="sng" algn="ctr">
                      <a:solidFill>
                        <a:srgbClr val="C3C3C3"/>
                      </a:solidFill>
                      <a:prstDash val="solid"/>
                      <a:round/>
                      <a:headEnd type="none" w="med" len="med"/>
                      <a:tailEnd type="none" w="med" len="med"/>
                    </a:lnB>
                    <a:solidFill>
                      <a:schemeClr val="bg1"/>
                    </a:solidFill>
                  </a:tcPr>
                </a:tc>
                <a:tc>
                  <a:txBody>
                    <a:bodyPr/>
                    <a:lstStyle/>
                    <a:p>
                      <a:pPr>
                        <a:lnSpc>
                          <a:spcPct val="107000"/>
                        </a:lnSpc>
                        <a:spcAft>
                          <a:spcPts val="0"/>
                        </a:spcAft>
                      </a:pPr>
                      <a:r>
                        <a:rPr lang="ru-RU" sz="1200" b="1">
                          <a:effectLst/>
                          <a:latin typeface="Tahoma" panose="020B0604030504040204" pitchFamily="34" charset="0"/>
                          <a:ea typeface="Times New Roman" panose="02020603050405020304" pitchFamily="18" charset="0"/>
                          <a:cs typeface="Times New Roman" panose="02020603050405020304" pitchFamily="18" charset="0"/>
                        </a:rPr>
                        <a:t>Количество подчиненных (обособленных) учреждений</a:t>
                      </a:r>
                      <a:endParaRPr lang="ru-RU" sz="1200" b="1">
                        <a:effectLst/>
                        <a:latin typeface="Calibri" panose="020F0502020204030204" pitchFamily="34" charset="0"/>
                        <a:ea typeface="Calibri" panose="020F0502020204030204" pitchFamily="34" charset="0"/>
                        <a:cs typeface="Times New Roman" panose="02020603050405020304" pitchFamily="18" charset="0"/>
                      </a:endParaRPr>
                    </a:p>
                  </a:txBody>
                  <a:tcPr marL="4163" marR="4163" marT="4163" marB="4163" anchor="ctr">
                    <a:lnL w="19050" cap="flat" cmpd="sng" algn="ctr">
                      <a:solidFill>
                        <a:srgbClr val="C3C3C3"/>
                      </a:solidFill>
                      <a:prstDash val="solid"/>
                      <a:round/>
                      <a:headEnd type="none" w="med" len="med"/>
                      <a:tailEnd type="none" w="med" len="med"/>
                    </a:lnL>
                    <a:lnR w="19050" cap="flat" cmpd="sng" algn="ctr">
                      <a:solidFill>
                        <a:srgbClr val="C3C3C3"/>
                      </a:solidFill>
                      <a:prstDash val="solid"/>
                      <a:round/>
                      <a:headEnd type="none" w="med" len="med"/>
                      <a:tailEnd type="none" w="med" len="med"/>
                    </a:lnR>
                    <a:lnT w="19050" cap="flat" cmpd="sng" algn="ctr">
                      <a:solidFill>
                        <a:srgbClr val="C3C3C3"/>
                      </a:solidFill>
                      <a:prstDash val="solid"/>
                      <a:round/>
                      <a:headEnd type="none" w="med" len="med"/>
                      <a:tailEnd type="none" w="med" len="med"/>
                    </a:lnT>
                    <a:lnB w="19050" cap="flat" cmpd="sng" algn="ctr">
                      <a:solidFill>
                        <a:srgbClr val="C3C3C3"/>
                      </a:solidFill>
                      <a:prstDash val="solid"/>
                      <a:round/>
                      <a:headEnd type="none" w="med" len="med"/>
                      <a:tailEnd type="none" w="med" len="med"/>
                    </a:lnB>
                    <a:solidFill>
                      <a:schemeClr val="bg1"/>
                    </a:solidFill>
                  </a:tcPr>
                </a:tc>
              </a:tr>
              <a:tr h="136591">
                <a:tc>
                  <a:txBody>
                    <a:bodyPr/>
                    <a:lstStyle/>
                    <a:p>
                      <a:pPr>
                        <a:lnSpc>
                          <a:spcPct val="107000"/>
                        </a:lnSpc>
                        <a:spcAft>
                          <a:spcPts val="0"/>
                        </a:spcAft>
                      </a:pPr>
                      <a:r>
                        <a:rPr lang="ru-RU" sz="1200" b="1">
                          <a:effectLst/>
                          <a:latin typeface="Tahoma" panose="020B0604030504040204" pitchFamily="34" charset="0"/>
                          <a:ea typeface="Times New Roman" panose="02020603050405020304" pitchFamily="18" charset="0"/>
                          <a:cs typeface="Times New Roman" panose="02020603050405020304" pitchFamily="18" charset="0"/>
                        </a:rPr>
                        <a:t>7</a:t>
                      </a:r>
                      <a:endParaRPr lang="ru-RU" sz="1200" b="1">
                        <a:effectLst/>
                        <a:latin typeface="Calibri" panose="020F0502020204030204" pitchFamily="34" charset="0"/>
                        <a:ea typeface="Calibri" panose="020F0502020204030204" pitchFamily="34" charset="0"/>
                        <a:cs typeface="Times New Roman" panose="02020603050405020304" pitchFamily="18" charset="0"/>
                      </a:endParaRPr>
                    </a:p>
                  </a:txBody>
                  <a:tcPr marL="4163" marR="4163" marT="4163" marB="4163" anchor="ctr">
                    <a:lnL w="19050" cap="flat" cmpd="sng" algn="ctr">
                      <a:solidFill>
                        <a:srgbClr val="C3C3C3"/>
                      </a:solidFill>
                      <a:prstDash val="solid"/>
                      <a:round/>
                      <a:headEnd type="none" w="med" len="med"/>
                      <a:tailEnd type="none" w="med" len="med"/>
                    </a:lnL>
                    <a:lnR w="19050" cap="flat" cmpd="sng" algn="ctr">
                      <a:solidFill>
                        <a:srgbClr val="C3C3C3"/>
                      </a:solidFill>
                      <a:prstDash val="solid"/>
                      <a:round/>
                      <a:headEnd type="none" w="med" len="med"/>
                      <a:tailEnd type="none" w="med" len="med"/>
                    </a:lnR>
                    <a:lnT w="19050" cap="flat" cmpd="sng" algn="ctr">
                      <a:solidFill>
                        <a:srgbClr val="C3C3C3"/>
                      </a:solidFill>
                      <a:prstDash val="solid"/>
                      <a:round/>
                      <a:headEnd type="none" w="med" len="med"/>
                      <a:tailEnd type="none" w="med" len="med"/>
                    </a:lnT>
                    <a:lnB w="19050" cap="flat" cmpd="sng" algn="ctr">
                      <a:solidFill>
                        <a:srgbClr val="C3C3C3"/>
                      </a:solidFill>
                      <a:prstDash val="solid"/>
                      <a:round/>
                      <a:headEnd type="none" w="med" len="med"/>
                      <a:tailEnd type="none" w="med" len="med"/>
                    </a:lnB>
                    <a:solidFill>
                      <a:schemeClr val="bg1"/>
                    </a:solidFill>
                  </a:tcPr>
                </a:tc>
                <a:tc>
                  <a:txBody>
                    <a:bodyPr/>
                    <a:lstStyle/>
                    <a:p>
                      <a:pPr>
                        <a:lnSpc>
                          <a:spcPct val="107000"/>
                        </a:lnSpc>
                        <a:spcAft>
                          <a:spcPts val="0"/>
                        </a:spcAft>
                      </a:pPr>
                      <a:r>
                        <a:rPr lang="ru-RU" sz="1200" b="1">
                          <a:effectLst/>
                          <a:latin typeface="Tahoma" panose="020B0604030504040204" pitchFamily="34" charset="0"/>
                          <a:ea typeface="Times New Roman" panose="02020603050405020304" pitchFamily="18" charset="0"/>
                          <a:cs typeface="Times New Roman" panose="02020603050405020304" pitchFamily="18" charset="0"/>
                        </a:rPr>
                        <a:t>Ведомственная принадлежность</a:t>
                      </a:r>
                      <a:endParaRPr lang="ru-RU" sz="1200" b="1">
                        <a:effectLst/>
                        <a:latin typeface="Calibri" panose="020F0502020204030204" pitchFamily="34" charset="0"/>
                        <a:ea typeface="Calibri" panose="020F0502020204030204" pitchFamily="34" charset="0"/>
                        <a:cs typeface="Times New Roman" panose="02020603050405020304" pitchFamily="18" charset="0"/>
                      </a:endParaRPr>
                    </a:p>
                  </a:txBody>
                  <a:tcPr marL="4163" marR="4163" marT="4163" marB="4163" anchor="ctr">
                    <a:lnL w="19050" cap="flat" cmpd="sng" algn="ctr">
                      <a:solidFill>
                        <a:srgbClr val="C3C3C3"/>
                      </a:solidFill>
                      <a:prstDash val="solid"/>
                      <a:round/>
                      <a:headEnd type="none" w="med" len="med"/>
                      <a:tailEnd type="none" w="med" len="med"/>
                    </a:lnL>
                    <a:lnR w="19050" cap="flat" cmpd="sng" algn="ctr">
                      <a:solidFill>
                        <a:srgbClr val="C3C3C3"/>
                      </a:solidFill>
                      <a:prstDash val="solid"/>
                      <a:round/>
                      <a:headEnd type="none" w="med" len="med"/>
                      <a:tailEnd type="none" w="med" len="med"/>
                    </a:lnR>
                    <a:lnT w="19050" cap="flat" cmpd="sng" algn="ctr">
                      <a:solidFill>
                        <a:srgbClr val="C3C3C3"/>
                      </a:solidFill>
                      <a:prstDash val="solid"/>
                      <a:round/>
                      <a:headEnd type="none" w="med" len="med"/>
                      <a:tailEnd type="none" w="med" len="med"/>
                    </a:lnT>
                    <a:lnB w="19050" cap="flat" cmpd="sng" algn="ctr">
                      <a:solidFill>
                        <a:srgbClr val="C3C3C3"/>
                      </a:solidFill>
                      <a:prstDash val="solid"/>
                      <a:round/>
                      <a:headEnd type="none" w="med" len="med"/>
                      <a:tailEnd type="none" w="med" len="med"/>
                    </a:lnB>
                    <a:solidFill>
                      <a:schemeClr val="bg1"/>
                    </a:solidFill>
                  </a:tcPr>
                </a:tc>
                <a:tc>
                  <a:txBody>
                    <a:bodyPr/>
                    <a:lstStyle/>
                    <a:p>
                      <a:pPr>
                        <a:lnSpc>
                          <a:spcPct val="107000"/>
                        </a:lnSpc>
                        <a:spcAft>
                          <a:spcPts val="0"/>
                        </a:spcAft>
                      </a:pPr>
                      <a:r>
                        <a:rPr lang="ru-RU" sz="1200" b="1">
                          <a:effectLst/>
                          <a:latin typeface="Tahoma" panose="020B0604030504040204" pitchFamily="34" charset="0"/>
                          <a:ea typeface="Times New Roman" panose="02020603050405020304" pitchFamily="18" charset="0"/>
                          <a:cs typeface="Times New Roman" panose="02020603050405020304" pitchFamily="18" charset="0"/>
                        </a:rPr>
                        <a:t>Ведомственная принадлежность учреждения</a:t>
                      </a:r>
                      <a:endParaRPr lang="ru-RU" sz="1200" b="1">
                        <a:effectLst/>
                        <a:latin typeface="Calibri" panose="020F0502020204030204" pitchFamily="34" charset="0"/>
                        <a:ea typeface="Calibri" panose="020F0502020204030204" pitchFamily="34" charset="0"/>
                        <a:cs typeface="Times New Roman" panose="02020603050405020304" pitchFamily="18" charset="0"/>
                      </a:endParaRPr>
                    </a:p>
                  </a:txBody>
                  <a:tcPr marL="4163" marR="4163" marT="4163" marB="4163" anchor="ctr">
                    <a:lnL w="19050" cap="flat" cmpd="sng" algn="ctr">
                      <a:solidFill>
                        <a:srgbClr val="C3C3C3"/>
                      </a:solidFill>
                      <a:prstDash val="solid"/>
                      <a:round/>
                      <a:headEnd type="none" w="med" len="med"/>
                      <a:tailEnd type="none" w="med" len="med"/>
                    </a:lnL>
                    <a:lnR w="19050" cap="flat" cmpd="sng" algn="ctr">
                      <a:solidFill>
                        <a:srgbClr val="C3C3C3"/>
                      </a:solidFill>
                      <a:prstDash val="solid"/>
                      <a:round/>
                      <a:headEnd type="none" w="med" len="med"/>
                      <a:tailEnd type="none" w="med" len="med"/>
                    </a:lnR>
                    <a:lnT w="19050" cap="flat" cmpd="sng" algn="ctr">
                      <a:solidFill>
                        <a:srgbClr val="C3C3C3"/>
                      </a:solidFill>
                      <a:prstDash val="solid"/>
                      <a:round/>
                      <a:headEnd type="none" w="med" len="med"/>
                      <a:tailEnd type="none" w="med" len="med"/>
                    </a:lnT>
                    <a:lnB w="19050" cap="flat" cmpd="sng" algn="ctr">
                      <a:solidFill>
                        <a:srgbClr val="C3C3C3"/>
                      </a:solidFill>
                      <a:prstDash val="solid"/>
                      <a:round/>
                      <a:headEnd type="none" w="med" len="med"/>
                      <a:tailEnd type="none" w="med" len="med"/>
                    </a:lnB>
                    <a:solidFill>
                      <a:schemeClr val="bg1"/>
                    </a:solidFill>
                  </a:tcPr>
                </a:tc>
              </a:tr>
              <a:tr h="200723">
                <a:tc>
                  <a:txBody>
                    <a:bodyPr/>
                    <a:lstStyle/>
                    <a:p>
                      <a:pPr>
                        <a:lnSpc>
                          <a:spcPct val="107000"/>
                        </a:lnSpc>
                        <a:spcAft>
                          <a:spcPts val="0"/>
                        </a:spcAft>
                      </a:pPr>
                      <a:r>
                        <a:rPr lang="ru-RU" sz="1200" b="1">
                          <a:effectLst/>
                          <a:latin typeface="Tahoma" panose="020B0604030504040204" pitchFamily="34" charset="0"/>
                          <a:ea typeface="Times New Roman" panose="02020603050405020304" pitchFamily="18" charset="0"/>
                          <a:cs typeface="Times New Roman" panose="02020603050405020304" pitchFamily="18" charset="0"/>
                        </a:rPr>
                        <a:t>8</a:t>
                      </a:r>
                      <a:endParaRPr lang="ru-RU" sz="1200" b="1">
                        <a:effectLst/>
                        <a:latin typeface="Calibri" panose="020F0502020204030204" pitchFamily="34" charset="0"/>
                        <a:ea typeface="Calibri" panose="020F0502020204030204" pitchFamily="34" charset="0"/>
                        <a:cs typeface="Times New Roman" panose="02020603050405020304" pitchFamily="18" charset="0"/>
                      </a:endParaRPr>
                    </a:p>
                  </a:txBody>
                  <a:tcPr marL="4163" marR="4163" marT="4163" marB="4163" anchor="ctr">
                    <a:lnL w="19050" cap="flat" cmpd="sng" algn="ctr">
                      <a:solidFill>
                        <a:srgbClr val="C3C3C3"/>
                      </a:solidFill>
                      <a:prstDash val="solid"/>
                      <a:round/>
                      <a:headEnd type="none" w="med" len="med"/>
                      <a:tailEnd type="none" w="med" len="med"/>
                    </a:lnL>
                    <a:lnR w="19050" cap="flat" cmpd="sng" algn="ctr">
                      <a:solidFill>
                        <a:srgbClr val="C3C3C3"/>
                      </a:solidFill>
                      <a:prstDash val="solid"/>
                      <a:round/>
                      <a:headEnd type="none" w="med" len="med"/>
                      <a:tailEnd type="none" w="med" len="med"/>
                    </a:lnR>
                    <a:lnT w="19050" cap="flat" cmpd="sng" algn="ctr">
                      <a:solidFill>
                        <a:srgbClr val="C3C3C3"/>
                      </a:solidFill>
                      <a:prstDash val="solid"/>
                      <a:round/>
                      <a:headEnd type="none" w="med" len="med"/>
                      <a:tailEnd type="none" w="med" len="med"/>
                    </a:lnT>
                    <a:lnB w="19050" cap="flat" cmpd="sng" algn="ctr">
                      <a:solidFill>
                        <a:srgbClr val="C3C3C3"/>
                      </a:solidFill>
                      <a:prstDash val="solid"/>
                      <a:round/>
                      <a:headEnd type="none" w="med" len="med"/>
                      <a:tailEnd type="none" w="med" len="med"/>
                    </a:lnB>
                    <a:solidFill>
                      <a:schemeClr val="bg1"/>
                    </a:solidFill>
                  </a:tcPr>
                </a:tc>
                <a:tc>
                  <a:txBody>
                    <a:bodyPr/>
                    <a:lstStyle/>
                    <a:p>
                      <a:pPr>
                        <a:lnSpc>
                          <a:spcPct val="107000"/>
                        </a:lnSpc>
                        <a:spcAft>
                          <a:spcPts val="0"/>
                        </a:spcAft>
                      </a:pPr>
                      <a:r>
                        <a:rPr lang="ru-RU" sz="1200" b="1">
                          <a:effectLst/>
                          <a:latin typeface="Tahoma" panose="020B0604030504040204" pitchFamily="34" charset="0"/>
                          <a:ea typeface="Times New Roman" panose="02020603050405020304" pitchFamily="18" charset="0"/>
                          <a:cs typeface="Times New Roman" panose="02020603050405020304" pitchFamily="18" charset="0"/>
                        </a:rPr>
                        <a:t>Форма собственности</a:t>
                      </a:r>
                      <a:endParaRPr lang="ru-RU" sz="1200" b="1">
                        <a:effectLst/>
                        <a:latin typeface="Calibri" panose="020F0502020204030204" pitchFamily="34" charset="0"/>
                        <a:ea typeface="Calibri" panose="020F0502020204030204" pitchFamily="34" charset="0"/>
                        <a:cs typeface="Times New Roman" panose="02020603050405020304" pitchFamily="18" charset="0"/>
                      </a:endParaRPr>
                    </a:p>
                  </a:txBody>
                  <a:tcPr marL="4163" marR="4163" marT="4163" marB="4163" anchor="ctr">
                    <a:lnL w="19050" cap="flat" cmpd="sng" algn="ctr">
                      <a:solidFill>
                        <a:srgbClr val="C3C3C3"/>
                      </a:solidFill>
                      <a:prstDash val="solid"/>
                      <a:round/>
                      <a:headEnd type="none" w="med" len="med"/>
                      <a:tailEnd type="none" w="med" len="med"/>
                    </a:lnL>
                    <a:lnR w="19050" cap="flat" cmpd="sng" algn="ctr">
                      <a:solidFill>
                        <a:srgbClr val="C3C3C3"/>
                      </a:solidFill>
                      <a:prstDash val="solid"/>
                      <a:round/>
                      <a:headEnd type="none" w="med" len="med"/>
                      <a:tailEnd type="none" w="med" len="med"/>
                    </a:lnR>
                    <a:lnT w="19050" cap="flat" cmpd="sng" algn="ctr">
                      <a:solidFill>
                        <a:srgbClr val="C3C3C3"/>
                      </a:solidFill>
                      <a:prstDash val="solid"/>
                      <a:round/>
                      <a:headEnd type="none" w="med" len="med"/>
                      <a:tailEnd type="none" w="med" len="med"/>
                    </a:lnT>
                    <a:lnB w="19050" cap="flat" cmpd="sng" algn="ctr">
                      <a:solidFill>
                        <a:srgbClr val="C3C3C3"/>
                      </a:solidFill>
                      <a:prstDash val="solid"/>
                      <a:round/>
                      <a:headEnd type="none" w="med" len="med"/>
                      <a:tailEnd type="none" w="med" len="med"/>
                    </a:lnB>
                    <a:solidFill>
                      <a:schemeClr val="bg1"/>
                    </a:solidFill>
                  </a:tcPr>
                </a:tc>
                <a:tc>
                  <a:txBody>
                    <a:bodyPr/>
                    <a:lstStyle/>
                    <a:p>
                      <a:pPr>
                        <a:lnSpc>
                          <a:spcPct val="107000"/>
                        </a:lnSpc>
                        <a:spcAft>
                          <a:spcPts val="0"/>
                        </a:spcAft>
                      </a:pPr>
                      <a:r>
                        <a:rPr lang="ru-RU" sz="1200" b="1">
                          <a:effectLst/>
                          <a:latin typeface="Tahoma" panose="020B0604030504040204" pitchFamily="34" charset="0"/>
                          <a:ea typeface="Times New Roman" panose="02020603050405020304" pitchFamily="18" charset="0"/>
                          <a:cs typeface="Times New Roman" panose="02020603050405020304" pitchFamily="18" charset="0"/>
                        </a:rPr>
                        <a:t>Форма собственности учреждения в соответствии с ОКФС</a:t>
                      </a:r>
                      <a:endParaRPr lang="ru-RU" sz="1200" b="1">
                        <a:effectLst/>
                        <a:latin typeface="Calibri" panose="020F0502020204030204" pitchFamily="34" charset="0"/>
                        <a:ea typeface="Calibri" panose="020F0502020204030204" pitchFamily="34" charset="0"/>
                        <a:cs typeface="Times New Roman" panose="02020603050405020304" pitchFamily="18" charset="0"/>
                      </a:endParaRPr>
                    </a:p>
                  </a:txBody>
                  <a:tcPr marL="4163" marR="4163" marT="4163" marB="4163" anchor="ctr">
                    <a:lnL w="19050" cap="flat" cmpd="sng" algn="ctr">
                      <a:solidFill>
                        <a:srgbClr val="C3C3C3"/>
                      </a:solidFill>
                      <a:prstDash val="solid"/>
                      <a:round/>
                      <a:headEnd type="none" w="med" len="med"/>
                      <a:tailEnd type="none" w="med" len="med"/>
                    </a:lnL>
                    <a:lnR w="19050" cap="flat" cmpd="sng" algn="ctr">
                      <a:solidFill>
                        <a:srgbClr val="C3C3C3"/>
                      </a:solidFill>
                      <a:prstDash val="solid"/>
                      <a:round/>
                      <a:headEnd type="none" w="med" len="med"/>
                      <a:tailEnd type="none" w="med" len="med"/>
                    </a:lnR>
                    <a:lnT w="19050" cap="flat" cmpd="sng" algn="ctr">
                      <a:solidFill>
                        <a:srgbClr val="C3C3C3"/>
                      </a:solidFill>
                      <a:prstDash val="solid"/>
                      <a:round/>
                      <a:headEnd type="none" w="med" len="med"/>
                      <a:tailEnd type="none" w="med" len="med"/>
                    </a:lnT>
                    <a:lnB w="19050" cap="flat" cmpd="sng" algn="ctr">
                      <a:solidFill>
                        <a:srgbClr val="C3C3C3"/>
                      </a:solidFill>
                      <a:prstDash val="solid"/>
                      <a:round/>
                      <a:headEnd type="none" w="med" len="med"/>
                      <a:tailEnd type="none" w="med" len="med"/>
                    </a:lnB>
                    <a:solidFill>
                      <a:schemeClr val="bg1"/>
                    </a:solidFill>
                  </a:tcPr>
                </a:tc>
              </a:tr>
              <a:tr h="200723">
                <a:tc>
                  <a:txBody>
                    <a:bodyPr/>
                    <a:lstStyle/>
                    <a:p>
                      <a:pPr>
                        <a:lnSpc>
                          <a:spcPct val="107000"/>
                        </a:lnSpc>
                        <a:spcAft>
                          <a:spcPts val="0"/>
                        </a:spcAft>
                      </a:pPr>
                      <a:r>
                        <a:rPr lang="ru-RU" sz="1200" b="1">
                          <a:effectLst/>
                          <a:latin typeface="Tahoma" panose="020B0604030504040204" pitchFamily="34" charset="0"/>
                          <a:ea typeface="Times New Roman" panose="02020603050405020304" pitchFamily="18" charset="0"/>
                          <a:cs typeface="Times New Roman" panose="02020603050405020304" pitchFamily="18" charset="0"/>
                        </a:rPr>
                        <a:t>9</a:t>
                      </a:r>
                      <a:endParaRPr lang="ru-RU" sz="1200" b="1">
                        <a:effectLst/>
                        <a:latin typeface="Calibri" panose="020F0502020204030204" pitchFamily="34" charset="0"/>
                        <a:ea typeface="Calibri" panose="020F0502020204030204" pitchFamily="34" charset="0"/>
                        <a:cs typeface="Times New Roman" panose="02020603050405020304" pitchFamily="18" charset="0"/>
                      </a:endParaRPr>
                    </a:p>
                  </a:txBody>
                  <a:tcPr marL="4163" marR="4163" marT="4163" marB="4163" anchor="ctr">
                    <a:lnL w="19050" cap="flat" cmpd="sng" algn="ctr">
                      <a:solidFill>
                        <a:srgbClr val="C3C3C3"/>
                      </a:solidFill>
                      <a:prstDash val="solid"/>
                      <a:round/>
                      <a:headEnd type="none" w="med" len="med"/>
                      <a:tailEnd type="none" w="med" len="med"/>
                    </a:lnL>
                    <a:lnR w="19050" cap="flat" cmpd="sng" algn="ctr">
                      <a:solidFill>
                        <a:srgbClr val="C3C3C3"/>
                      </a:solidFill>
                      <a:prstDash val="solid"/>
                      <a:round/>
                      <a:headEnd type="none" w="med" len="med"/>
                      <a:tailEnd type="none" w="med" len="med"/>
                    </a:lnR>
                    <a:lnT w="19050" cap="flat" cmpd="sng" algn="ctr">
                      <a:solidFill>
                        <a:srgbClr val="C3C3C3"/>
                      </a:solidFill>
                      <a:prstDash val="solid"/>
                      <a:round/>
                      <a:headEnd type="none" w="med" len="med"/>
                      <a:tailEnd type="none" w="med" len="med"/>
                    </a:lnT>
                    <a:lnB w="19050" cap="flat" cmpd="sng" algn="ctr">
                      <a:solidFill>
                        <a:srgbClr val="C3C3C3"/>
                      </a:solidFill>
                      <a:prstDash val="solid"/>
                      <a:round/>
                      <a:headEnd type="none" w="med" len="med"/>
                      <a:tailEnd type="none" w="med" len="med"/>
                    </a:lnB>
                    <a:solidFill>
                      <a:schemeClr val="bg1"/>
                    </a:solidFill>
                  </a:tcPr>
                </a:tc>
                <a:tc>
                  <a:txBody>
                    <a:bodyPr/>
                    <a:lstStyle/>
                    <a:p>
                      <a:pPr>
                        <a:lnSpc>
                          <a:spcPct val="107000"/>
                        </a:lnSpc>
                        <a:spcAft>
                          <a:spcPts val="0"/>
                        </a:spcAft>
                      </a:pPr>
                      <a:r>
                        <a:rPr lang="ru-RU" sz="1200" b="1">
                          <a:effectLst/>
                          <a:latin typeface="Tahoma" panose="020B0604030504040204" pitchFamily="34" charset="0"/>
                          <a:ea typeface="Times New Roman" panose="02020603050405020304" pitchFamily="18" charset="0"/>
                          <a:cs typeface="Times New Roman" panose="02020603050405020304" pitchFamily="18" charset="0"/>
                        </a:rPr>
                        <a:t>Организационно-правовая форма</a:t>
                      </a:r>
                      <a:endParaRPr lang="ru-RU" sz="1200" b="1">
                        <a:effectLst/>
                        <a:latin typeface="Calibri" panose="020F0502020204030204" pitchFamily="34" charset="0"/>
                        <a:ea typeface="Calibri" panose="020F0502020204030204" pitchFamily="34" charset="0"/>
                        <a:cs typeface="Times New Roman" panose="02020603050405020304" pitchFamily="18" charset="0"/>
                      </a:endParaRPr>
                    </a:p>
                  </a:txBody>
                  <a:tcPr marL="4163" marR="4163" marT="4163" marB="4163" anchor="ctr">
                    <a:lnL w="19050" cap="flat" cmpd="sng" algn="ctr">
                      <a:solidFill>
                        <a:srgbClr val="C3C3C3"/>
                      </a:solidFill>
                      <a:prstDash val="solid"/>
                      <a:round/>
                      <a:headEnd type="none" w="med" len="med"/>
                      <a:tailEnd type="none" w="med" len="med"/>
                    </a:lnL>
                    <a:lnR w="19050" cap="flat" cmpd="sng" algn="ctr">
                      <a:solidFill>
                        <a:srgbClr val="C3C3C3"/>
                      </a:solidFill>
                      <a:prstDash val="solid"/>
                      <a:round/>
                      <a:headEnd type="none" w="med" len="med"/>
                      <a:tailEnd type="none" w="med" len="med"/>
                    </a:lnR>
                    <a:lnT w="19050" cap="flat" cmpd="sng" algn="ctr">
                      <a:solidFill>
                        <a:srgbClr val="C3C3C3"/>
                      </a:solidFill>
                      <a:prstDash val="solid"/>
                      <a:round/>
                      <a:headEnd type="none" w="med" len="med"/>
                      <a:tailEnd type="none" w="med" len="med"/>
                    </a:lnT>
                    <a:lnB w="19050" cap="flat" cmpd="sng" algn="ctr">
                      <a:solidFill>
                        <a:srgbClr val="C3C3C3"/>
                      </a:solidFill>
                      <a:prstDash val="solid"/>
                      <a:round/>
                      <a:headEnd type="none" w="med" len="med"/>
                      <a:tailEnd type="none" w="med" len="med"/>
                    </a:lnB>
                    <a:solidFill>
                      <a:schemeClr val="bg1"/>
                    </a:solidFill>
                  </a:tcPr>
                </a:tc>
                <a:tc>
                  <a:txBody>
                    <a:bodyPr/>
                    <a:lstStyle/>
                    <a:p>
                      <a:pPr>
                        <a:lnSpc>
                          <a:spcPct val="107000"/>
                        </a:lnSpc>
                        <a:spcAft>
                          <a:spcPts val="0"/>
                        </a:spcAft>
                      </a:pPr>
                      <a:r>
                        <a:rPr lang="ru-RU" sz="1200" b="1">
                          <a:effectLst/>
                          <a:latin typeface="Tahoma" panose="020B0604030504040204" pitchFamily="34" charset="0"/>
                          <a:ea typeface="Times New Roman" panose="02020603050405020304" pitchFamily="18" charset="0"/>
                          <a:cs typeface="Times New Roman" panose="02020603050405020304" pitchFamily="18" charset="0"/>
                        </a:rPr>
                        <a:t>Организационно-правовая форма учреждения в соответствии с ОКОПФ</a:t>
                      </a:r>
                      <a:endParaRPr lang="ru-RU" sz="1200" b="1">
                        <a:effectLst/>
                        <a:latin typeface="Calibri" panose="020F0502020204030204" pitchFamily="34" charset="0"/>
                        <a:ea typeface="Calibri" panose="020F0502020204030204" pitchFamily="34" charset="0"/>
                        <a:cs typeface="Times New Roman" panose="02020603050405020304" pitchFamily="18" charset="0"/>
                      </a:endParaRPr>
                    </a:p>
                  </a:txBody>
                  <a:tcPr marL="4163" marR="4163" marT="4163" marB="4163" anchor="ctr">
                    <a:lnL w="19050" cap="flat" cmpd="sng" algn="ctr">
                      <a:solidFill>
                        <a:srgbClr val="C3C3C3"/>
                      </a:solidFill>
                      <a:prstDash val="solid"/>
                      <a:round/>
                      <a:headEnd type="none" w="med" len="med"/>
                      <a:tailEnd type="none" w="med" len="med"/>
                    </a:lnL>
                    <a:lnR w="19050" cap="flat" cmpd="sng" algn="ctr">
                      <a:solidFill>
                        <a:srgbClr val="C3C3C3"/>
                      </a:solidFill>
                      <a:prstDash val="solid"/>
                      <a:round/>
                      <a:headEnd type="none" w="med" len="med"/>
                      <a:tailEnd type="none" w="med" len="med"/>
                    </a:lnR>
                    <a:lnT w="19050" cap="flat" cmpd="sng" algn="ctr">
                      <a:solidFill>
                        <a:srgbClr val="C3C3C3"/>
                      </a:solidFill>
                      <a:prstDash val="solid"/>
                      <a:round/>
                      <a:headEnd type="none" w="med" len="med"/>
                      <a:tailEnd type="none" w="med" len="med"/>
                    </a:lnT>
                    <a:lnB w="19050" cap="flat" cmpd="sng" algn="ctr">
                      <a:solidFill>
                        <a:srgbClr val="C3C3C3"/>
                      </a:solidFill>
                      <a:prstDash val="solid"/>
                      <a:round/>
                      <a:headEnd type="none" w="med" len="med"/>
                      <a:tailEnd type="none" w="med" len="med"/>
                    </a:lnB>
                    <a:solidFill>
                      <a:schemeClr val="bg1"/>
                    </a:solidFill>
                  </a:tcPr>
                </a:tc>
              </a:tr>
              <a:tr h="328989">
                <a:tc>
                  <a:txBody>
                    <a:bodyPr/>
                    <a:lstStyle/>
                    <a:p>
                      <a:pPr>
                        <a:lnSpc>
                          <a:spcPct val="107000"/>
                        </a:lnSpc>
                        <a:spcAft>
                          <a:spcPts val="0"/>
                        </a:spcAft>
                      </a:pPr>
                      <a:r>
                        <a:rPr lang="ru-RU" sz="1200" b="1">
                          <a:effectLst/>
                          <a:latin typeface="Tahoma" panose="020B0604030504040204" pitchFamily="34" charset="0"/>
                          <a:ea typeface="Times New Roman" panose="02020603050405020304" pitchFamily="18" charset="0"/>
                          <a:cs typeface="Times New Roman" panose="02020603050405020304" pitchFamily="18" charset="0"/>
                        </a:rPr>
                        <a:t>10</a:t>
                      </a:r>
                      <a:endParaRPr lang="ru-RU" sz="1200" b="1">
                        <a:effectLst/>
                        <a:latin typeface="Calibri" panose="020F0502020204030204" pitchFamily="34" charset="0"/>
                        <a:ea typeface="Calibri" panose="020F0502020204030204" pitchFamily="34" charset="0"/>
                        <a:cs typeface="Times New Roman" panose="02020603050405020304" pitchFamily="18" charset="0"/>
                      </a:endParaRPr>
                    </a:p>
                  </a:txBody>
                  <a:tcPr marL="4163" marR="4163" marT="4163" marB="4163" anchor="ctr">
                    <a:lnL w="19050" cap="flat" cmpd="sng" algn="ctr">
                      <a:solidFill>
                        <a:srgbClr val="C3C3C3"/>
                      </a:solidFill>
                      <a:prstDash val="solid"/>
                      <a:round/>
                      <a:headEnd type="none" w="med" len="med"/>
                      <a:tailEnd type="none" w="med" len="med"/>
                    </a:lnL>
                    <a:lnR w="19050" cap="flat" cmpd="sng" algn="ctr">
                      <a:solidFill>
                        <a:srgbClr val="C3C3C3"/>
                      </a:solidFill>
                      <a:prstDash val="solid"/>
                      <a:round/>
                      <a:headEnd type="none" w="med" len="med"/>
                      <a:tailEnd type="none" w="med" len="med"/>
                    </a:lnR>
                    <a:lnT w="19050" cap="flat" cmpd="sng" algn="ctr">
                      <a:solidFill>
                        <a:srgbClr val="C3C3C3"/>
                      </a:solidFill>
                      <a:prstDash val="solid"/>
                      <a:round/>
                      <a:headEnd type="none" w="med" len="med"/>
                      <a:tailEnd type="none" w="med" len="med"/>
                    </a:lnT>
                    <a:lnB w="19050" cap="flat" cmpd="sng" algn="ctr">
                      <a:solidFill>
                        <a:srgbClr val="C3C3C3"/>
                      </a:solidFill>
                      <a:prstDash val="solid"/>
                      <a:round/>
                      <a:headEnd type="none" w="med" len="med"/>
                      <a:tailEnd type="none" w="med" len="med"/>
                    </a:lnB>
                    <a:solidFill>
                      <a:schemeClr val="bg1"/>
                    </a:solidFill>
                  </a:tcPr>
                </a:tc>
                <a:tc>
                  <a:txBody>
                    <a:bodyPr/>
                    <a:lstStyle/>
                    <a:p>
                      <a:pPr>
                        <a:lnSpc>
                          <a:spcPct val="107000"/>
                        </a:lnSpc>
                        <a:spcAft>
                          <a:spcPts val="0"/>
                        </a:spcAft>
                      </a:pPr>
                      <a:r>
                        <a:rPr lang="ru-RU" sz="1200" b="1">
                          <a:effectLst/>
                          <a:latin typeface="Tahoma" panose="020B0604030504040204" pitchFamily="34" charset="0"/>
                          <a:ea typeface="Times New Roman" panose="02020603050405020304" pitchFamily="18" charset="0"/>
                          <a:cs typeface="Times New Roman" panose="02020603050405020304" pitchFamily="18" charset="0"/>
                        </a:rPr>
                        <a:t>Тип учреждения </a:t>
                      </a:r>
                      <a:endParaRPr lang="ru-RU" sz="1200" b="1">
                        <a:effectLst/>
                        <a:latin typeface="Calibri" panose="020F0502020204030204" pitchFamily="34" charset="0"/>
                        <a:ea typeface="Calibri" panose="020F0502020204030204" pitchFamily="34" charset="0"/>
                        <a:cs typeface="Times New Roman" panose="02020603050405020304" pitchFamily="18" charset="0"/>
                      </a:endParaRPr>
                    </a:p>
                  </a:txBody>
                  <a:tcPr marL="4163" marR="4163" marT="4163" marB="4163" anchor="ctr">
                    <a:lnL w="19050" cap="flat" cmpd="sng" algn="ctr">
                      <a:solidFill>
                        <a:srgbClr val="C3C3C3"/>
                      </a:solidFill>
                      <a:prstDash val="solid"/>
                      <a:round/>
                      <a:headEnd type="none" w="med" len="med"/>
                      <a:tailEnd type="none" w="med" len="med"/>
                    </a:lnL>
                    <a:lnR w="19050" cap="flat" cmpd="sng" algn="ctr">
                      <a:solidFill>
                        <a:srgbClr val="C3C3C3"/>
                      </a:solidFill>
                      <a:prstDash val="solid"/>
                      <a:round/>
                      <a:headEnd type="none" w="med" len="med"/>
                      <a:tailEnd type="none" w="med" len="med"/>
                    </a:lnR>
                    <a:lnT w="19050" cap="flat" cmpd="sng" algn="ctr">
                      <a:solidFill>
                        <a:srgbClr val="C3C3C3"/>
                      </a:solidFill>
                      <a:prstDash val="solid"/>
                      <a:round/>
                      <a:headEnd type="none" w="med" len="med"/>
                      <a:tailEnd type="none" w="med" len="med"/>
                    </a:lnT>
                    <a:lnB w="19050" cap="flat" cmpd="sng" algn="ctr">
                      <a:solidFill>
                        <a:srgbClr val="C3C3C3"/>
                      </a:solidFill>
                      <a:prstDash val="solid"/>
                      <a:round/>
                      <a:headEnd type="none" w="med" len="med"/>
                      <a:tailEnd type="none" w="med" len="med"/>
                    </a:lnB>
                    <a:solidFill>
                      <a:schemeClr val="bg1"/>
                    </a:solidFill>
                  </a:tcPr>
                </a:tc>
                <a:tc>
                  <a:txBody>
                    <a:bodyPr/>
                    <a:lstStyle/>
                    <a:p>
                      <a:pPr>
                        <a:lnSpc>
                          <a:spcPct val="107000"/>
                        </a:lnSpc>
                        <a:spcAft>
                          <a:spcPts val="0"/>
                        </a:spcAft>
                      </a:pPr>
                      <a:r>
                        <a:rPr lang="ru-RU" sz="1200" b="1">
                          <a:effectLst/>
                          <a:latin typeface="Tahoma" panose="020B0604030504040204" pitchFamily="34" charset="0"/>
                          <a:ea typeface="Times New Roman" panose="02020603050405020304" pitchFamily="18" charset="0"/>
                          <a:cs typeface="Times New Roman" panose="02020603050405020304" pitchFamily="18" charset="0"/>
                        </a:rPr>
                        <a:t>Тип учреждения в соответствии с Единой номенклатурой государственных и муниципальных учреждений</a:t>
                      </a:r>
                      <a:endParaRPr lang="ru-RU" sz="1200" b="1">
                        <a:effectLst/>
                        <a:latin typeface="Calibri" panose="020F0502020204030204" pitchFamily="34" charset="0"/>
                        <a:ea typeface="Calibri" panose="020F0502020204030204" pitchFamily="34" charset="0"/>
                        <a:cs typeface="Times New Roman" panose="02020603050405020304" pitchFamily="18" charset="0"/>
                      </a:endParaRPr>
                    </a:p>
                  </a:txBody>
                  <a:tcPr marL="4163" marR="4163" marT="4163" marB="4163" anchor="ctr">
                    <a:lnL w="19050" cap="flat" cmpd="sng" algn="ctr">
                      <a:solidFill>
                        <a:srgbClr val="C3C3C3"/>
                      </a:solidFill>
                      <a:prstDash val="solid"/>
                      <a:round/>
                      <a:headEnd type="none" w="med" len="med"/>
                      <a:tailEnd type="none" w="med" len="med"/>
                    </a:lnL>
                    <a:lnR w="19050" cap="flat" cmpd="sng" algn="ctr">
                      <a:solidFill>
                        <a:srgbClr val="C3C3C3"/>
                      </a:solidFill>
                      <a:prstDash val="solid"/>
                      <a:round/>
                      <a:headEnd type="none" w="med" len="med"/>
                      <a:tailEnd type="none" w="med" len="med"/>
                    </a:lnR>
                    <a:lnT w="19050" cap="flat" cmpd="sng" algn="ctr">
                      <a:solidFill>
                        <a:srgbClr val="C3C3C3"/>
                      </a:solidFill>
                      <a:prstDash val="solid"/>
                      <a:round/>
                      <a:headEnd type="none" w="med" len="med"/>
                      <a:tailEnd type="none" w="med" len="med"/>
                    </a:lnT>
                    <a:lnB w="19050" cap="flat" cmpd="sng" algn="ctr">
                      <a:solidFill>
                        <a:srgbClr val="C3C3C3"/>
                      </a:solidFill>
                      <a:prstDash val="solid"/>
                      <a:round/>
                      <a:headEnd type="none" w="med" len="med"/>
                      <a:tailEnd type="none" w="med" len="med"/>
                    </a:lnB>
                    <a:solidFill>
                      <a:schemeClr val="bg1"/>
                    </a:solidFill>
                  </a:tcPr>
                </a:tc>
              </a:tr>
              <a:tr h="328989">
                <a:tc>
                  <a:txBody>
                    <a:bodyPr/>
                    <a:lstStyle/>
                    <a:p>
                      <a:pPr>
                        <a:lnSpc>
                          <a:spcPct val="107000"/>
                        </a:lnSpc>
                        <a:spcAft>
                          <a:spcPts val="0"/>
                        </a:spcAft>
                      </a:pPr>
                      <a:r>
                        <a:rPr lang="ru-RU" sz="1200" b="1">
                          <a:effectLst/>
                          <a:latin typeface="Tahoma" panose="020B0604030504040204" pitchFamily="34" charset="0"/>
                          <a:ea typeface="Times New Roman" panose="02020603050405020304" pitchFamily="18" charset="0"/>
                          <a:cs typeface="Times New Roman" panose="02020603050405020304" pitchFamily="18" charset="0"/>
                        </a:rPr>
                        <a:t>11</a:t>
                      </a:r>
                      <a:endParaRPr lang="ru-RU" sz="1200" b="1">
                        <a:effectLst/>
                        <a:latin typeface="Calibri" panose="020F0502020204030204" pitchFamily="34" charset="0"/>
                        <a:ea typeface="Calibri" panose="020F0502020204030204" pitchFamily="34" charset="0"/>
                        <a:cs typeface="Times New Roman" panose="02020603050405020304" pitchFamily="18" charset="0"/>
                      </a:endParaRPr>
                    </a:p>
                  </a:txBody>
                  <a:tcPr marL="4163" marR="4163" marT="4163" marB="4163" anchor="ctr">
                    <a:lnL w="19050" cap="flat" cmpd="sng" algn="ctr">
                      <a:solidFill>
                        <a:srgbClr val="C3C3C3"/>
                      </a:solidFill>
                      <a:prstDash val="solid"/>
                      <a:round/>
                      <a:headEnd type="none" w="med" len="med"/>
                      <a:tailEnd type="none" w="med" len="med"/>
                    </a:lnL>
                    <a:lnR w="19050" cap="flat" cmpd="sng" algn="ctr">
                      <a:solidFill>
                        <a:srgbClr val="C3C3C3"/>
                      </a:solidFill>
                      <a:prstDash val="solid"/>
                      <a:round/>
                      <a:headEnd type="none" w="med" len="med"/>
                      <a:tailEnd type="none" w="med" len="med"/>
                    </a:lnR>
                    <a:lnT w="19050" cap="flat" cmpd="sng" algn="ctr">
                      <a:solidFill>
                        <a:srgbClr val="C3C3C3"/>
                      </a:solidFill>
                      <a:prstDash val="solid"/>
                      <a:round/>
                      <a:headEnd type="none" w="med" len="med"/>
                      <a:tailEnd type="none" w="med" len="med"/>
                    </a:lnT>
                    <a:lnB w="19050" cap="flat" cmpd="sng" algn="ctr">
                      <a:solidFill>
                        <a:srgbClr val="C3C3C3"/>
                      </a:solidFill>
                      <a:prstDash val="solid"/>
                      <a:round/>
                      <a:headEnd type="none" w="med" len="med"/>
                      <a:tailEnd type="none" w="med" len="med"/>
                    </a:lnB>
                    <a:solidFill>
                      <a:schemeClr val="bg1"/>
                    </a:solidFill>
                  </a:tcPr>
                </a:tc>
                <a:tc>
                  <a:txBody>
                    <a:bodyPr/>
                    <a:lstStyle/>
                    <a:p>
                      <a:pPr>
                        <a:lnSpc>
                          <a:spcPct val="107000"/>
                        </a:lnSpc>
                        <a:spcAft>
                          <a:spcPts val="0"/>
                        </a:spcAft>
                      </a:pPr>
                      <a:r>
                        <a:rPr lang="ru-RU" sz="1200" b="1">
                          <a:effectLst/>
                          <a:latin typeface="Tahoma" panose="020B0604030504040204" pitchFamily="34" charset="0"/>
                          <a:ea typeface="Times New Roman" panose="02020603050405020304" pitchFamily="18" charset="0"/>
                          <a:cs typeface="Times New Roman" panose="02020603050405020304" pitchFamily="18" charset="0"/>
                        </a:rPr>
                        <a:t>Профиль учреждения</a:t>
                      </a:r>
                      <a:endParaRPr lang="ru-RU" sz="1200" b="1">
                        <a:effectLst/>
                        <a:latin typeface="Calibri" panose="020F0502020204030204" pitchFamily="34" charset="0"/>
                        <a:ea typeface="Calibri" panose="020F0502020204030204" pitchFamily="34" charset="0"/>
                        <a:cs typeface="Times New Roman" panose="02020603050405020304" pitchFamily="18" charset="0"/>
                      </a:endParaRPr>
                    </a:p>
                  </a:txBody>
                  <a:tcPr marL="4163" marR="4163" marT="4163" marB="4163" anchor="ctr">
                    <a:lnL w="19050" cap="flat" cmpd="sng" algn="ctr">
                      <a:solidFill>
                        <a:srgbClr val="C3C3C3"/>
                      </a:solidFill>
                      <a:prstDash val="solid"/>
                      <a:round/>
                      <a:headEnd type="none" w="med" len="med"/>
                      <a:tailEnd type="none" w="med" len="med"/>
                    </a:lnL>
                    <a:lnR w="19050" cap="flat" cmpd="sng" algn="ctr">
                      <a:solidFill>
                        <a:srgbClr val="C3C3C3"/>
                      </a:solidFill>
                      <a:prstDash val="solid"/>
                      <a:round/>
                      <a:headEnd type="none" w="med" len="med"/>
                      <a:tailEnd type="none" w="med" len="med"/>
                    </a:lnR>
                    <a:lnT w="19050" cap="flat" cmpd="sng" algn="ctr">
                      <a:solidFill>
                        <a:srgbClr val="C3C3C3"/>
                      </a:solidFill>
                      <a:prstDash val="solid"/>
                      <a:round/>
                      <a:headEnd type="none" w="med" len="med"/>
                      <a:tailEnd type="none" w="med" len="med"/>
                    </a:lnT>
                    <a:lnB w="19050" cap="flat" cmpd="sng" algn="ctr">
                      <a:solidFill>
                        <a:srgbClr val="C3C3C3"/>
                      </a:solidFill>
                      <a:prstDash val="solid"/>
                      <a:round/>
                      <a:headEnd type="none" w="med" len="med"/>
                      <a:tailEnd type="none" w="med" len="med"/>
                    </a:lnB>
                    <a:solidFill>
                      <a:schemeClr val="bg1"/>
                    </a:solidFill>
                  </a:tcPr>
                </a:tc>
                <a:tc>
                  <a:txBody>
                    <a:bodyPr/>
                    <a:lstStyle/>
                    <a:p>
                      <a:pPr>
                        <a:lnSpc>
                          <a:spcPct val="107000"/>
                        </a:lnSpc>
                        <a:spcAft>
                          <a:spcPts val="0"/>
                        </a:spcAft>
                      </a:pPr>
                      <a:r>
                        <a:rPr lang="ru-RU" sz="1200" b="1">
                          <a:effectLst/>
                          <a:latin typeface="Tahoma" panose="020B0604030504040204" pitchFamily="34" charset="0"/>
                          <a:ea typeface="Times New Roman" panose="02020603050405020304" pitchFamily="18" charset="0"/>
                          <a:cs typeface="Times New Roman" panose="02020603050405020304" pitchFamily="18" charset="0"/>
                        </a:rPr>
                        <a:t>Медицинская специализация (профиль) учреждения в соответствии с приложениями к лицензии на медицинскую деятельность</a:t>
                      </a:r>
                      <a:endParaRPr lang="ru-RU" sz="1200" b="1">
                        <a:effectLst/>
                        <a:latin typeface="Calibri" panose="020F0502020204030204" pitchFamily="34" charset="0"/>
                        <a:ea typeface="Calibri" panose="020F0502020204030204" pitchFamily="34" charset="0"/>
                        <a:cs typeface="Times New Roman" panose="02020603050405020304" pitchFamily="18" charset="0"/>
                      </a:endParaRPr>
                    </a:p>
                  </a:txBody>
                  <a:tcPr marL="4163" marR="4163" marT="4163" marB="4163" anchor="ctr">
                    <a:lnL w="19050" cap="flat" cmpd="sng" algn="ctr">
                      <a:solidFill>
                        <a:srgbClr val="C3C3C3"/>
                      </a:solidFill>
                      <a:prstDash val="solid"/>
                      <a:round/>
                      <a:headEnd type="none" w="med" len="med"/>
                      <a:tailEnd type="none" w="med" len="med"/>
                    </a:lnL>
                    <a:lnR w="19050" cap="flat" cmpd="sng" algn="ctr">
                      <a:solidFill>
                        <a:srgbClr val="C3C3C3"/>
                      </a:solidFill>
                      <a:prstDash val="solid"/>
                      <a:round/>
                      <a:headEnd type="none" w="med" len="med"/>
                      <a:tailEnd type="none" w="med" len="med"/>
                    </a:lnR>
                    <a:lnT w="19050" cap="flat" cmpd="sng" algn="ctr">
                      <a:solidFill>
                        <a:srgbClr val="C3C3C3"/>
                      </a:solidFill>
                      <a:prstDash val="solid"/>
                      <a:round/>
                      <a:headEnd type="none" w="med" len="med"/>
                      <a:tailEnd type="none" w="med" len="med"/>
                    </a:lnT>
                    <a:lnB w="19050" cap="flat" cmpd="sng" algn="ctr">
                      <a:solidFill>
                        <a:srgbClr val="C3C3C3"/>
                      </a:solidFill>
                      <a:prstDash val="solid"/>
                      <a:round/>
                      <a:headEnd type="none" w="med" len="med"/>
                      <a:tailEnd type="none" w="med" len="med"/>
                    </a:lnB>
                    <a:solidFill>
                      <a:schemeClr val="bg1"/>
                    </a:solidFill>
                  </a:tcPr>
                </a:tc>
              </a:tr>
              <a:tr h="264856">
                <a:tc>
                  <a:txBody>
                    <a:bodyPr/>
                    <a:lstStyle/>
                    <a:p>
                      <a:pPr>
                        <a:lnSpc>
                          <a:spcPct val="107000"/>
                        </a:lnSpc>
                        <a:spcAft>
                          <a:spcPts val="0"/>
                        </a:spcAft>
                      </a:pPr>
                      <a:r>
                        <a:rPr lang="ru-RU" sz="1200" b="1">
                          <a:effectLst/>
                          <a:latin typeface="Tahoma" panose="020B0604030504040204" pitchFamily="34" charset="0"/>
                          <a:ea typeface="Times New Roman" panose="02020603050405020304" pitchFamily="18" charset="0"/>
                          <a:cs typeface="Times New Roman" panose="02020603050405020304" pitchFamily="18" charset="0"/>
                        </a:rPr>
                        <a:t>12</a:t>
                      </a:r>
                      <a:endParaRPr lang="ru-RU" sz="1200" b="1">
                        <a:effectLst/>
                        <a:latin typeface="Calibri" panose="020F0502020204030204" pitchFamily="34" charset="0"/>
                        <a:ea typeface="Calibri" panose="020F0502020204030204" pitchFamily="34" charset="0"/>
                        <a:cs typeface="Times New Roman" panose="02020603050405020304" pitchFamily="18" charset="0"/>
                      </a:endParaRPr>
                    </a:p>
                  </a:txBody>
                  <a:tcPr marL="4163" marR="4163" marT="4163" marB="4163" anchor="ctr">
                    <a:lnL w="19050" cap="flat" cmpd="sng" algn="ctr">
                      <a:solidFill>
                        <a:srgbClr val="C3C3C3"/>
                      </a:solidFill>
                      <a:prstDash val="solid"/>
                      <a:round/>
                      <a:headEnd type="none" w="med" len="med"/>
                      <a:tailEnd type="none" w="med" len="med"/>
                    </a:lnL>
                    <a:lnR w="19050" cap="flat" cmpd="sng" algn="ctr">
                      <a:solidFill>
                        <a:srgbClr val="C3C3C3"/>
                      </a:solidFill>
                      <a:prstDash val="solid"/>
                      <a:round/>
                      <a:headEnd type="none" w="med" len="med"/>
                      <a:tailEnd type="none" w="med" len="med"/>
                    </a:lnR>
                    <a:lnT w="19050" cap="flat" cmpd="sng" algn="ctr">
                      <a:solidFill>
                        <a:srgbClr val="C3C3C3"/>
                      </a:solidFill>
                      <a:prstDash val="solid"/>
                      <a:round/>
                      <a:headEnd type="none" w="med" len="med"/>
                      <a:tailEnd type="none" w="med" len="med"/>
                    </a:lnT>
                    <a:lnB w="19050" cap="flat" cmpd="sng" algn="ctr">
                      <a:solidFill>
                        <a:srgbClr val="C3C3C3"/>
                      </a:solidFill>
                      <a:prstDash val="solid"/>
                      <a:round/>
                      <a:headEnd type="none" w="med" len="med"/>
                      <a:tailEnd type="none" w="med" len="med"/>
                    </a:lnB>
                    <a:solidFill>
                      <a:schemeClr val="bg1"/>
                    </a:solidFill>
                  </a:tcPr>
                </a:tc>
                <a:tc>
                  <a:txBody>
                    <a:bodyPr/>
                    <a:lstStyle/>
                    <a:p>
                      <a:pPr>
                        <a:lnSpc>
                          <a:spcPct val="107000"/>
                        </a:lnSpc>
                        <a:spcAft>
                          <a:spcPts val="0"/>
                        </a:spcAft>
                      </a:pPr>
                      <a:r>
                        <a:rPr lang="ru-RU" sz="1200" b="1">
                          <a:effectLst/>
                          <a:latin typeface="Tahoma" panose="020B0604030504040204" pitchFamily="34" charset="0"/>
                          <a:ea typeface="Times New Roman" panose="02020603050405020304" pitchFamily="18" charset="0"/>
                          <a:cs typeface="Times New Roman" panose="02020603050405020304" pitchFamily="18" charset="0"/>
                        </a:rPr>
                        <a:t>Участие учреждения в работе по системе ОМС</a:t>
                      </a:r>
                      <a:endParaRPr lang="ru-RU" sz="1200" b="1">
                        <a:effectLst/>
                        <a:latin typeface="Calibri" panose="020F0502020204030204" pitchFamily="34" charset="0"/>
                        <a:ea typeface="Calibri" panose="020F0502020204030204" pitchFamily="34" charset="0"/>
                        <a:cs typeface="Times New Roman" panose="02020603050405020304" pitchFamily="18" charset="0"/>
                      </a:endParaRPr>
                    </a:p>
                  </a:txBody>
                  <a:tcPr marL="4163" marR="4163" marT="4163" marB="4163" anchor="ctr">
                    <a:lnL w="19050" cap="flat" cmpd="sng" algn="ctr">
                      <a:solidFill>
                        <a:srgbClr val="C3C3C3"/>
                      </a:solidFill>
                      <a:prstDash val="solid"/>
                      <a:round/>
                      <a:headEnd type="none" w="med" len="med"/>
                      <a:tailEnd type="none" w="med" len="med"/>
                    </a:lnL>
                    <a:lnR w="19050" cap="flat" cmpd="sng" algn="ctr">
                      <a:solidFill>
                        <a:srgbClr val="C3C3C3"/>
                      </a:solidFill>
                      <a:prstDash val="solid"/>
                      <a:round/>
                      <a:headEnd type="none" w="med" len="med"/>
                      <a:tailEnd type="none" w="med" len="med"/>
                    </a:lnR>
                    <a:lnT w="19050" cap="flat" cmpd="sng" algn="ctr">
                      <a:solidFill>
                        <a:srgbClr val="C3C3C3"/>
                      </a:solidFill>
                      <a:prstDash val="solid"/>
                      <a:round/>
                      <a:headEnd type="none" w="med" len="med"/>
                      <a:tailEnd type="none" w="med" len="med"/>
                    </a:lnT>
                    <a:lnB w="19050" cap="flat" cmpd="sng" algn="ctr">
                      <a:solidFill>
                        <a:srgbClr val="C3C3C3"/>
                      </a:solidFill>
                      <a:prstDash val="solid"/>
                      <a:round/>
                      <a:headEnd type="none" w="med" len="med"/>
                      <a:tailEnd type="none" w="med" len="med"/>
                    </a:lnB>
                    <a:solidFill>
                      <a:schemeClr val="bg1"/>
                    </a:solidFill>
                  </a:tcPr>
                </a:tc>
                <a:tc>
                  <a:txBody>
                    <a:bodyPr/>
                    <a:lstStyle/>
                    <a:p>
                      <a:pPr>
                        <a:lnSpc>
                          <a:spcPct val="107000"/>
                        </a:lnSpc>
                        <a:spcAft>
                          <a:spcPts val="0"/>
                        </a:spcAft>
                      </a:pPr>
                      <a:r>
                        <a:rPr lang="ru-RU" sz="1200" b="1">
                          <a:effectLst/>
                          <a:latin typeface="Tahoma" panose="020B0604030504040204" pitchFamily="34" charset="0"/>
                          <a:ea typeface="Times New Roman" panose="02020603050405020304" pitchFamily="18" charset="0"/>
                          <a:cs typeface="Times New Roman" panose="02020603050405020304" pitchFamily="18" charset="0"/>
                        </a:rPr>
                        <a:t>Признак участия учреждения в работе по системе обязательного медицинского страхования</a:t>
                      </a:r>
                      <a:endParaRPr lang="ru-RU" sz="1200" b="1">
                        <a:effectLst/>
                        <a:latin typeface="Calibri" panose="020F0502020204030204" pitchFamily="34" charset="0"/>
                        <a:ea typeface="Calibri" panose="020F0502020204030204" pitchFamily="34" charset="0"/>
                        <a:cs typeface="Times New Roman" panose="02020603050405020304" pitchFamily="18" charset="0"/>
                      </a:endParaRPr>
                    </a:p>
                  </a:txBody>
                  <a:tcPr marL="4163" marR="4163" marT="4163" marB="4163" anchor="ctr">
                    <a:lnL w="19050" cap="flat" cmpd="sng" algn="ctr">
                      <a:solidFill>
                        <a:srgbClr val="C3C3C3"/>
                      </a:solidFill>
                      <a:prstDash val="solid"/>
                      <a:round/>
                      <a:headEnd type="none" w="med" len="med"/>
                      <a:tailEnd type="none" w="med" len="med"/>
                    </a:lnL>
                    <a:lnR w="19050" cap="flat" cmpd="sng" algn="ctr">
                      <a:solidFill>
                        <a:srgbClr val="C3C3C3"/>
                      </a:solidFill>
                      <a:prstDash val="solid"/>
                      <a:round/>
                      <a:headEnd type="none" w="med" len="med"/>
                      <a:tailEnd type="none" w="med" len="med"/>
                    </a:lnR>
                    <a:lnT w="19050" cap="flat" cmpd="sng" algn="ctr">
                      <a:solidFill>
                        <a:srgbClr val="C3C3C3"/>
                      </a:solidFill>
                      <a:prstDash val="solid"/>
                      <a:round/>
                      <a:headEnd type="none" w="med" len="med"/>
                      <a:tailEnd type="none" w="med" len="med"/>
                    </a:lnT>
                    <a:lnB w="19050" cap="flat" cmpd="sng" algn="ctr">
                      <a:solidFill>
                        <a:srgbClr val="C3C3C3"/>
                      </a:solidFill>
                      <a:prstDash val="solid"/>
                      <a:round/>
                      <a:headEnd type="none" w="med" len="med"/>
                      <a:tailEnd type="none" w="med" len="med"/>
                    </a:lnB>
                    <a:solidFill>
                      <a:schemeClr val="bg1"/>
                    </a:solidFill>
                  </a:tcPr>
                </a:tc>
              </a:tr>
              <a:tr h="200723">
                <a:tc>
                  <a:txBody>
                    <a:bodyPr/>
                    <a:lstStyle/>
                    <a:p>
                      <a:pPr>
                        <a:lnSpc>
                          <a:spcPct val="107000"/>
                        </a:lnSpc>
                        <a:spcAft>
                          <a:spcPts val="0"/>
                        </a:spcAft>
                      </a:pPr>
                      <a:r>
                        <a:rPr lang="ru-RU" sz="1200" b="1">
                          <a:effectLst/>
                          <a:latin typeface="Tahoma" panose="020B0604030504040204" pitchFamily="34" charset="0"/>
                          <a:ea typeface="Times New Roman" panose="02020603050405020304" pitchFamily="18" charset="0"/>
                          <a:cs typeface="Times New Roman" panose="02020603050405020304" pitchFamily="18" charset="0"/>
                        </a:rPr>
                        <a:t>13</a:t>
                      </a:r>
                      <a:endParaRPr lang="ru-RU" sz="1200" b="1">
                        <a:effectLst/>
                        <a:latin typeface="Calibri" panose="020F0502020204030204" pitchFamily="34" charset="0"/>
                        <a:ea typeface="Calibri" panose="020F0502020204030204" pitchFamily="34" charset="0"/>
                        <a:cs typeface="Times New Roman" panose="02020603050405020304" pitchFamily="18" charset="0"/>
                      </a:endParaRPr>
                    </a:p>
                  </a:txBody>
                  <a:tcPr marL="4163" marR="4163" marT="4163" marB="4163" anchor="ctr">
                    <a:lnL w="19050" cap="flat" cmpd="sng" algn="ctr">
                      <a:solidFill>
                        <a:srgbClr val="C3C3C3"/>
                      </a:solidFill>
                      <a:prstDash val="solid"/>
                      <a:round/>
                      <a:headEnd type="none" w="med" len="med"/>
                      <a:tailEnd type="none" w="med" len="med"/>
                    </a:lnL>
                    <a:lnR w="19050" cap="flat" cmpd="sng" algn="ctr">
                      <a:solidFill>
                        <a:srgbClr val="C3C3C3"/>
                      </a:solidFill>
                      <a:prstDash val="solid"/>
                      <a:round/>
                      <a:headEnd type="none" w="med" len="med"/>
                      <a:tailEnd type="none" w="med" len="med"/>
                    </a:lnR>
                    <a:lnT w="19050" cap="flat" cmpd="sng" algn="ctr">
                      <a:solidFill>
                        <a:srgbClr val="C3C3C3"/>
                      </a:solidFill>
                      <a:prstDash val="solid"/>
                      <a:round/>
                      <a:headEnd type="none" w="med" len="med"/>
                      <a:tailEnd type="none" w="med" len="med"/>
                    </a:lnT>
                    <a:lnB w="19050" cap="flat" cmpd="sng" algn="ctr">
                      <a:solidFill>
                        <a:srgbClr val="C3C3C3"/>
                      </a:solidFill>
                      <a:prstDash val="solid"/>
                      <a:round/>
                      <a:headEnd type="none" w="med" len="med"/>
                      <a:tailEnd type="none" w="med" len="med"/>
                    </a:lnB>
                    <a:solidFill>
                      <a:schemeClr val="bg1"/>
                    </a:solidFill>
                  </a:tcPr>
                </a:tc>
                <a:tc>
                  <a:txBody>
                    <a:bodyPr/>
                    <a:lstStyle/>
                    <a:p>
                      <a:pPr>
                        <a:lnSpc>
                          <a:spcPct val="107000"/>
                        </a:lnSpc>
                        <a:spcAft>
                          <a:spcPts val="0"/>
                        </a:spcAft>
                      </a:pPr>
                      <a:r>
                        <a:rPr lang="ru-RU" sz="1200" b="1">
                          <a:effectLst/>
                          <a:latin typeface="Tahoma" panose="020B0604030504040204" pitchFamily="34" charset="0"/>
                          <a:ea typeface="Times New Roman" panose="02020603050405020304" pitchFamily="18" charset="0"/>
                          <a:cs typeface="Times New Roman" panose="02020603050405020304" pitchFamily="18" charset="0"/>
                        </a:rPr>
                        <a:t>Признак участия учреждения в ДЛО</a:t>
                      </a:r>
                      <a:endParaRPr lang="ru-RU" sz="1200" b="1">
                        <a:effectLst/>
                        <a:latin typeface="Calibri" panose="020F0502020204030204" pitchFamily="34" charset="0"/>
                        <a:ea typeface="Calibri" panose="020F0502020204030204" pitchFamily="34" charset="0"/>
                        <a:cs typeface="Times New Roman" panose="02020603050405020304" pitchFamily="18" charset="0"/>
                      </a:endParaRPr>
                    </a:p>
                  </a:txBody>
                  <a:tcPr marL="4163" marR="4163" marT="4163" marB="4163" anchor="ctr">
                    <a:lnL w="19050" cap="flat" cmpd="sng" algn="ctr">
                      <a:solidFill>
                        <a:srgbClr val="C3C3C3"/>
                      </a:solidFill>
                      <a:prstDash val="solid"/>
                      <a:round/>
                      <a:headEnd type="none" w="med" len="med"/>
                      <a:tailEnd type="none" w="med" len="med"/>
                    </a:lnL>
                    <a:lnR w="19050" cap="flat" cmpd="sng" algn="ctr">
                      <a:solidFill>
                        <a:srgbClr val="C3C3C3"/>
                      </a:solidFill>
                      <a:prstDash val="solid"/>
                      <a:round/>
                      <a:headEnd type="none" w="med" len="med"/>
                      <a:tailEnd type="none" w="med" len="med"/>
                    </a:lnR>
                    <a:lnT w="19050" cap="flat" cmpd="sng" algn="ctr">
                      <a:solidFill>
                        <a:srgbClr val="C3C3C3"/>
                      </a:solidFill>
                      <a:prstDash val="solid"/>
                      <a:round/>
                      <a:headEnd type="none" w="med" len="med"/>
                      <a:tailEnd type="none" w="med" len="med"/>
                    </a:lnT>
                    <a:lnB w="19050" cap="flat" cmpd="sng" algn="ctr">
                      <a:solidFill>
                        <a:srgbClr val="C3C3C3"/>
                      </a:solidFill>
                      <a:prstDash val="solid"/>
                      <a:round/>
                      <a:headEnd type="none" w="med" len="med"/>
                      <a:tailEnd type="none" w="med" len="med"/>
                    </a:lnB>
                    <a:solidFill>
                      <a:schemeClr val="bg1"/>
                    </a:solidFill>
                  </a:tcPr>
                </a:tc>
                <a:tc>
                  <a:txBody>
                    <a:bodyPr/>
                    <a:lstStyle/>
                    <a:p>
                      <a:pPr>
                        <a:lnSpc>
                          <a:spcPct val="107000"/>
                        </a:lnSpc>
                        <a:spcAft>
                          <a:spcPts val="0"/>
                        </a:spcAft>
                      </a:pPr>
                      <a:r>
                        <a:rPr lang="ru-RU" sz="1200" b="1">
                          <a:effectLst/>
                          <a:latin typeface="Tahoma" panose="020B0604030504040204" pitchFamily="34" charset="0"/>
                          <a:ea typeface="Times New Roman" panose="02020603050405020304" pitchFamily="18" charset="0"/>
                          <a:cs typeface="Times New Roman" panose="02020603050405020304" pitchFamily="18" charset="0"/>
                        </a:rPr>
                        <a:t>Признак участия учреждения в дополнительном лекарственном обеспечении</a:t>
                      </a:r>
                      <a:endParaRPr lang="ru-RU" sz="1200" b="1">
                        <a:effectLst/>
                        <a:latin typeface="Calibri" panose="020F0502020204030204" pitchFamily="34" charset="0"/>
                        <a:ea typeface="Calibri" panose="020F0502020204030204" pitchFamily="34" charset="0"/>
                        <a:cs typeface="Times New Roman" panose="02020603050405020304" pitchFamily="18" charset="0"/>
                      </a:endParaRPr>
                    </a:p>
                  </a:txBody>
                  <a:tcPr marL="4163" marR="4163" marT="4163" marB="4163" anchor="ctr">
                    <a:lnL w="19050" cap="flat" cmpd="sng" algn="ctr">
                      <a:solidFill>
                        <a:srgbClr val="C3C3C3"/>
                      </a:solidFill>
                      <a:prstDash val="solid"/>
                      <a:round/>
                      <a:headEnd type="none" w="med" len="med"/>
                      <a:tailEnd type="none" w="med" len="med"/>
                    </a:lnL>
                    <a:lnR w="19050" cap="flat" cmpd="sng" algn="ctr">
                      <a:solidFill>
                        <a:srgbClr val="C3C3C3"/>
                      </a:solidFill>
                      <a:prstDash val="solid"/>
                      <a:round/>
                      <a:headEnd type="none" w="med" len="med"/>
                      <a:tailEnd type="none" w="med" len="med"/>
                    </a:lnR>
                    <a:lnT w="19050" cap="flat" cmpd="sng" algn="ctr">
                      <a:solidFill>
                        <a:srgbClr val="C3C3C3"/>
                      </a:solidFill>
                      <a:prstDash val="solid"/>
                      <a:round/>
                      <a:headEnd type="none" w="med" len="med"/>
                      <a:tailEnd type="none" w="med" len="med"/>
                    </a:lnT>
                    <a:lnB w="19050" cap="flat" cmpd="sng" algn="ctr">
                      <a:solidFill>
                        <a:srgbClr val="C3C3C3"/>
                      </a:solidFill>
                      <a:prstDash val="solid"/>
                      <a:round/>
                      <a:headEnd type="none" w="med" len="med"/>
                      <a:tailEnd type="none" w="med" len="med"/>
                    </a:lnB>
                    <a:solidFill>
                      <a:schemeClr val="bg1"/>
                    </a:solidFill>
                  </a:tcPr>
                </a:tc>
              </a:tr>
              <a:tr h="200723">
                <a:tc>
                  <a:txBody>
                    <a:bodyPr/>
                    <a:lstStyle/>
                    <a:p>
                      <a:pPr>
                        <a:lnSpc>
                          <a:spcPct val="107000"/>
                        </a:lnSpc>
                        <a:spcAft>
                          <a:spcPts val="0"/>
                        </a:spcAft>
                      </a:pPr>
                      <a:r>
                        <a:rPr lang="ru-RU" sz="1200" b="1" dirty="0">
                          <a:effectLst/>
                          <a:latin typeface="Tahoma" panose="020B0604030504040204" pitchFamily="34" charset="0"/>
                          <a:ea typeface="Times New Roman" panose="02020603050405020304" pitchFamily="18" charset="0"/>
                          <a:cs typeface="Times New Roman" panose="02020603050405020304" pitchFamily="18" charset="0"/>
                        </a:rPr>
                        <a:t>15</a:t>
                      </a:r>
                      <a:endParaRPr lang="ru-RU" sz="1200" b="1" dirty="0">
                        <a:effectLst/>
                        <a:latin typeface="Calibri" panose="020F0502020204030204" pitchFamily="34" charset="0"/>
                        <a:ea typeface="Calibri" panose="020F0502020204030204" pitchFamily="34" charset="0"/>
                        <a:cs typeface="Times New Roman" panose="02020603050405020304" pitchFamily="18" charset="0"/>
                      </a:endParaRPr>
                    </a:p>
                  </a:txBody>
                  <a:tcPr marL="4163" marR="4163" marT="4163" marB="4163" anchor="ctr">
                    <a:lnL w="19050" cap="flat" cmpd="sng" algn="ctr">
                      <a:solidFill>
                        <a:srgbClr val="C3C3C3"/>
                      </a:solidFill>
                      <a:prstDash val="solid"/>
                      <a:round/>
                      <a:headEnd type="none" w="med" len="med"/>
                      <a:tailEnd type="none" w="med" len="med"/>
                    </a:lnL>
                    <a:lnR w="19050" cap="flat" cmpd="sng" algn="ctr">
                      <a:solidFill>
                        <a:srgbClr val="C3C3C3"/>
                      </a:solidFill>
                      <a:prstDash val="solid"/>
                      <a:round/>
                      <a:headEnd type="none" w="med" len="med"/>
                      <a:tailEnd type="none" w="med" len="med"/>
                    </a:lnR>
                    <a:lnT w="19050" cap="flat" cmpd="sng" algn="ctr">
                      <a:solidFill>
                        <a:srgbClr val="C3C3C3"/>
                      </a:solidFill>
                      <a:prstDash val="solid"/>
                      <a:round/>
                      <a:headEnd type="none" w="med" len="med"/>
                      <a:tailEnd type="none" w="med" len="med"/>
                    </a:lnT>
                    <a:lnB w="19050" cap="flat" cmpd="sng" algn="ctr">
                      <a:solidFill>
                        <a:srgbClr val="C3C3C3"/>
                      </a:solidFill>
                      <a:prstDash val="solid"/>
                      <a:round/>
                      <a:headEnd type="none" w="med" len="med"/>
                      <a:tailEnd type="none" w="med" len="med"/>
                    </a:lnB>
                    <a:solidFill>
                      <a:schemeClr val="bg1"/>
                    </a:solidFill>
                  </a:tcPr>
                </a:tc>
                <a:tc>
                  <a:txBody>
                    <a:bodyPr/>
                    <a:lstStyle/>
                    <a:p>
                      <a:pPr>
                        <a:lnSpc>
                          <a:spcPct val="107000"/>
                        </a:lnSpc>
                        <a:spcAft>
                          <a:spcPts val="0"/>
                        </a:spcAft>
                      </a:pPr>
                      <a:r>
                        <a:rPr lang="ru-RU" sz="1200" b="1">
                          <a:effectLst/>
                          <a:latin typeface="Tahoma" panose="020B0604030504040204" pitchFamily="34" charset="0"/>
                          <a:ea typeface="Times New Roman" panose="02020603050405020304" pitchFamily="18" charset="0"/>
                          <a:cs typeface="Times New Roman" panose="02020603050405020304" pitchFamily="18" charset="0"/>
                        </a:rPr>
                        <a:t>Учреждение*</a:t>
                      </a:r>
                      <a:endParaRPr lang="ru-RU" sz="1200" b="1">
                        <a:effectLst/>
                        <a:latin typeface="Calibri" panose="020F0502020204030204" pitchFamily="34" charset="0"/>
                        <a:ea typeface="Calibri" panose="020F0502020204030204" pitchFamily="34" charset="0"/>
                        <a:cs typeface="Times New Roman" panose="02020603050405020304" pitchFamily="18" charset="0"/>
                      </a:endParaRPr>
                    </a:p>
                  </a:txBody>
                  <a:tcPr marL="4163" marR="4163" marT="4163" marB="4163" anchor="ctr">
                    <a:lnL w="19050" cap="flat" cmpd="sng" algn="ctr">
                      <a:solidFill>
                        <a:srgbClr val="C3C3C3"/>
                      </a:solidFill>
                      <a:prstDash val="solid"/>
                      <a:round/>
                      <a:headEnd type="none" w="med" len="med"/>
                      <a:tailEnd type="none" w="med" len="med"/>
                    </a:lnL>
                    <a:lnR w="19050" cap="flat" cmpd="sng" algn="ctr">
                      <a:solidFill>
                        <a:srgbClr val="C3C3C3"/>
                      </a:solidFill>
                      <a:prstDash val="solid"/>
                      <a:round/>
                      <a:headEnd type="none" w="med" len="med"/>
                      <a:tailEnd type="none" w="med" len="med"/>
                    </a:lnR>
                    <a:lnT w="19050" cap="flat" cmpd="sng" algn="ctr">
                      <a:solidFill>
                        <a:srgbClr val="C3C3C3"/>
                      </a:solidFill>
                      <a:prstDash val="solid"/>
                      <a:round/>
                      <a:headEnd type="none" w="med" len="med"/>
                      <a:tailEnd type="none" w="med" len="med"/>
                    </a:lnT>
                    <a:lnB w="19050" cap="flat" cmpd="sng" algn="ctr">
                      <a:solidFill>
                        <a:srgbClr val="C3C3C3"/>
                      </a:solidFill>
                      <a:prstDash val="solid"/>
                      <a:round/>
                      <a:headEnd type="none" w="med" len="med"/>
                      <a:tailEnd type="none" w="med" len="med"/>
                    </a:lnB>
                    <a:solidFill>
                      <a:schemeClr val="bg1"/>
                    </a:solidFill>
                  </a:tcPr>
                </a:tc>
                <a:tc>
                  <a:txBody>
                    <a:bodyPr/>
                    <a:lstStyle/>
                    <a:p>
                      <a:pPr>
                        <a:lnSpc>
                          <a:spcPct val="107000"/>
                        </a:lnSpc>
                        <a:spcAft>
                          <a:spcPts val="0"/>
                        </a:spcAft>
                      </a:pPr>
                      <a:r>
                        <a:rPr lang="ru-RU" sz="1200" b="1">
                          <a:effectLst/>
                          <a:latin typeface="Tahoma" panose="020B0604030504040204" pitchFamily="34" charset="0"/>
                          <a:ea typeface="Times New Roman" panose="02020603050405020304" pitchFamily="18" charset="0"/>
                          <a:cs typeface="Times New Roman" panose="02020603050405020304" pitchFamily="18" charset="0"/>
                        </a:rPr>
                        <a:t>Признак отнесения учреждения к городскому или сельскому</a:t>
                      </a:r>
                      <a:endParaRPr lang="ru-RU" sz="1200" b="1">
                        <a:effectLst/>
                        <a:latin typeface="Calibri" panose="020F0502020204030204" pitchFamily="34" charset="0"/>
                        <a:ea typeface="Calibri" panose="020F0502020204030204" pitchFamily="34" charset="0"/>
                        <a:cs typeface="Times New Roman" panose="02020603050405020304" pitchFamily="18" charset="0"/>
                      </a:endParaRPr>
                    </a:p>
                  </a:txBody>
                  <a:tcPr marL="4163" marR="4163" marT="4163" marB="4163" anchor="ctr">
                    <a:lnL w="19050" cap="flat" cmpd="sng" algn="ctr">
                      <a:solidFill>
                        <a:srgbClr val="C3C3C3"/>
                      </a:solidFill>
                      <a:prstDash val="solid"/>
                      <a:round/>
                      <a:headEnd type="none" w="med" len="med"/>
                      <a:tailEnd type="none" w="med" len="med"/>
                    </a:lnL>
                    <a:lnR w="19050" cap="flat" cmpd="sng" algn="ctr">
                      <a:solidFill>
                        <a:srgbClr val="C3C3C3"/>
                      </a:solidFill>
                      <a:prstDash val="solid"/>
                      <a:round/>
                      <a:headEnd type="none" w="med" len="med"/>
                      <a:tailEnd type="none" w="med" len="med"/>
                    </a:lnR>
                    <a:lnT w="19050" cap="flat" cmpd="sng" algn="ctr">
                      <a:solidFill>
                        <a:srgbClr val="C3C3C3"/>
                      </a:solidFill>
                      <a:prstDash val="solid"/>
                      <a:round/>
                      <a:headEnd type="none" w="med" len="med"/>
                      <a:tailEnd type="none" w="med" len="med"/>
                    </a:lnT>
                    <a:lnB w="19050" cap="flat" cmpd="sng" algn="ctr">
                      <a:solidFill>
                        <a:srgbClr val="C3C3C3"/>
                      </a:solidFill>
                      <a:prstDash val="solid"/>
                      <a:round/>
                      <a:headEnd type="none" w="med" len="med"/>
                      <a:tailEnd type="none" w="med" len="med"/>
                    </a:lnB>
                    <a:solidFill>
                      <a:schemeClr val="bg1"/>
                    </a:solidFill>
                  </a:tcPr>
                </a:tc>
              </a:tr>
              <a:tr h="264856">
                <a:tc>
                  <a:txBody>
                    <a:bodyPr/>
                    <a:lstStyle/>
                    <a:p>
                      <a:pPr>
                        <a:lnSpc>
                          <a:spcPct val="107000"/>
                        </a:lnSpc>
                        <a:spcAft>
                          <a:spcPts val="0"/>
                        </a:spcAft>
                      </a:pPr>
                      <a:r>
                        <a:rPr lang="ru-RU" sz="1200" b="1">
                          <a:effectLst/>
                          <a:latin typeface="Tahoma" panose="020B0604030504040204" pitchFamily="34" charset="0"/>
                          <a:ea typeface="Times New Roman" panose="02020603050405020304" pitchFamily="18" charset="0"/>
                          <a:cs typeface="Times New Roman" panose="02020603050405020304" pitchFamily="18" charset="0"/>
                        </a:rPr>
                        <a:t>16</a:t>
                      </a:r>
                      <a:endParaRPr lang="ru-RU" sz="1200" b="1">
                        <a:effectLst/>
                        <a:latin typeface="Calibri" panose="020F0502020204030204" pitchFamily="34" charset="0"/>
                        <a:ea typeface="Calibri" panose="020F0502020204030204" pitchFamily="34" charset="0"/>
                        <a:cs typeface="Times New Roman" panose="02020603050405020304" pitchFamily="18" charset="0"/>
                      </a:endParaRPr>
                    </a:p>
                  </a:txBody>
                  <a:tcPr marL="4163" marR="4163" marT="4163" marB="4163" anchor="ctr">
                    <a:lnL w="19050" cap="flat" cmpd="sng" algn="ctr">
                      <a:solidFill>
                        <a:srgbClr val="C3C3C3"/>
                      </a:solidFill>
                      <a:prstDash val="solid"/>
                      <a:round/>
                      <a:headEnd type="none" w="med" len="med"/>
                      <a:tailEnd type="none" w="med" len="med"/>
                    </a:lnL>
                    <a:lnR w="19050" cap="flat" cmpd="sng" algn="ctr">
                      <a:solidFill>
                        <a:srgbClr val="C3C3C3"/>
                      </a:solidFill>
                      <a:prstDash val="solid"/>
                      <a:round/>
                      <a:headEnd type="none" w="med" len="med"/>
                      <a:tailEnd type="none" w="med" len="med"/>
                    </a:lnR>
                    <a:lnT w="19050" cap="flat" cmpd="sng" algn="ctr">
                      <a:solidFill>
                        <a:srgbClr val="C3C3C3"/>
                      </a:solidFill>
                      <a:prstDash val="solid"/>
                      <a:round/>
                      <a:headEnd type="none" w="med" len="med"/>
                      <a:tailEnd type="none" w="med" len="med"/>
                    </a:lnT>
                    <a:lnB w="19050" cap="flat" cmpd="sng" algn="ctr">
                      <a:solidFill>
                        <a:srgbClr val="C3C3C3"/>
                      </a:solidFill>
                      <a:prstDash val="solid"/>
                      <a:round/>
                      <a:headEnd type="none" w="med" len="med"/>
                      <a:tailEnd type="none" w="med" len="med"/>
                    </a:lnB>
                    <a:solidFill>
                      <a:schemeClr val="bg1"/>
                    </a:solidFill>
                  </a:tcPr>
                </a:tc>
                <a:tc>
                  <a:txBody>
                    <a:bodyPr/>
                    <a:lstStyle/>
                    <a:p>
                      <a:pPr>
                        <a:lnSpc>
                          <a:spcPct val="107000"/>
                        </a:lnSpc>
                        <a:spcAft>
                          <a:spcPts val="0"/>
                        </a:spcAft>
                      </a:pPr>
                      <a:r>
                        <a:rPr lang="ru-RU" sz="1200" b="1">
                          <a:effectLst/>
                          <a:latin typeface="Tahoma" panose="020B0604030504040204" pitchFamily="34" charset="0"/>
                          <a:ea typeface="Times New Roman" panose="02020603050405020304" pitchFamily="18" charset="0"/>
                          <a:cs typeface="Times New Roman" panose="02020603050405020304" pitchFamily="18" charset="0"/>
                        </a:rPr>
                        <a:t>ИНН*</a:t>
                      </a:r>
                      <a:endParaRPr lang="ru-RU" sz="1200" b="1">
                        <a:effectLst/>
                        <a:latin typeface="Calibri" panose="020F0502020204030204" pitchFamily="34" charset="0"/>
                        <a:ea typeface="Calibri" panose="020F0502020204030204" pitchFamily="34" charset="0"/>
                        <a:cs typeface="Times New Roman" panose="02020603050405020304" pitchFamily="18" charset="0"/>
                      </a:endParaRPr>
                    </a:p>
                  </a:txBody>
                  <a:tcPr marL="4163" marR="4163" marT="4163" marB="4163" anchor="ctr">
                    <a:lnL w="19050" cap="flat" cmpd="sng" algn="ctr">
                      <a:solidFill>
                        <a:srgbClr val="C3C3C3"/>
                      </a:solidFill>
                      <a:prstDash val="solid"/>
                      <a:round/>
                      <a:headEnd type="none" w="med" len="med"/>
                      <a:tailEnd type="none" w="med" len="med"/>
                    </a:lnL>
                    <a:lnR w="19050" cap="flat" cmpd="sng" algn="ctr">
                      <a:solidFill>
                        <a:srgbClr val="C3C3C3"/>
                      </a:solidFill>
                      <a:prstDash val="solid"/>
                      <a:round/>
                      <a:headEnd type="none" w="med" len="med"/>
                      <a:tailEnd type="none" w="med" len="med"/>
                    </a:lnR>
                    <a:lnT w="19050" cap="flat" cmpd="sng" algn="ctr">
                      <a:solidFill>
                        <a:srgbClr val="C3C3C3"/>
                      </a:solidFill>
                      <a:prstDash val="solid"/>
                      <a:round/>
                      <a:headEnd type="none" w="med" len="med"/>
                      <a:tailEnd type="none" w="med" len="med"/>
                    </a:lnT>
                    <a:lnB w="19050" cap="flat" cmpd="sng" algn="ctr">
                      <a:solidFill>
                        <a:srgbClr val="C3C3C3"/>
                      </a:solidFill>
                      <a:prstDash val="solid"/>
                      <a:round/>
                      <a:headEnd type="none" w="med" len="med"/>
                      <a:tailEnd type="none" w="med" len="med"/>
                    </a:lnB>
                    <a:solidFill>
                      <a:schemeClr val="bg1"/>
                    </a:solidFill>
                  </a:tcPr>
                </a:tc>
                <a:tc>
                  <a:txBody>
                    <a:bodyPr/>
                    <a:lstStyle/>
                    <a:p>
                      <a:pPr>
                        <a:lnSpc>
                          <a:spcPct val="107000"/>
                        </a:lnSpc>
                        <a:spcAft>
                          <a:spcPts val="0"/>
                        </a:spcAft>
                      </a:pPr>
                      <a:r>
                        <a:rPr lang="ru-RU" sz="1200" b="1">
                          <a:effectLst/>
                          <a:latin typeface="Tahoma" panose="020B0604030504040204" pitchFamily="34" charset="0"/>
                          <a:ea typeface="Times New Roman" panose="02020603050405020304" pitchFamily="18" charset="0"/>
                          <a:cs typeface="Times New Roman" panose="02020603050405020304" pitchFamily="18" charset="0"/>
                        </a:rPr>
                        <a:t>Индивидуальный номер налогоплательщика, присвоенный учреждению, 10 цифр</a:t>
                      </a:r>
                      <a:endParaRPr lang="ru-RU" sz="1200" b="1">
                        <a:effectLst/>
                        <a:latin typeface="Calibri" panose="020F0502020204030204" pitchFamily="34" charset="0"/>
                        <a:ea typeface="Calibri" panose="020F0502020204030204" pitchFamily="34" charset="0"/>
                        <a:cs typeface="Times New Roman" panose="02020603050405020304" pitchFamily="18" charset="0"/>
                      </a:endParaRPr>
                    </a:p>
                  </a:txBody>
                  <a:tcPr marL="4163" marR="4163" marT="4163" marB="4163" anchor="ctr">
                    <a:lnL w="19050" cap="flat" cmpd="sng" algn="ctr">
                      <a:solidFill>
                        <a:srgbClr val="C3C3C3"/>
                      </a:solidFill>
                      <a:prstDash val="solid"/>
                      <a:round/>
                      <a:headEnd type="none" w="med" len="med"/>
                      <a:tailEnd type="none" w="med" len="med"/>
                    </a:lnL>
                    <a:lnR w="19050" cap="flat" cmpd="sng" algn="ctr">
                      <a:solidFill>
                        <a:srgbClr val="C3C3C3"/>
                      </a:solidFill>
                      <a:prstDash val="solid"/>
                      <a:round/>
                      <a:headEnd type="none" w="med" len="med"/>
                      <a:tailEnd type="none" w="med" len="med"/>
                    </a:lnR>
                    <a:lnT w="19050" cap="flat" cmpd="sng" algn="ctr">
                      <a:solidFill>
                        <a:srgbClr val="C3C3C3"/>
                      </a:solidFill>
                      <a:prstDash val="solid"/>
                      <a:round/>
                      <a:headEnd type="none" w="med" len="med"/>
                      <a:tailEnd type="none" w="med" len="med"/>
                    </a:lnT>
                    <a:lnB w="19050" cap="flat" cmpd="sng" algn="ctr">
                      <a:solidFill>
                        <a:srgbClr val="C3C3C3"/>
                      </a:solidFill>
                      <a:prstDash val="solid"/>
                      <a:round/>
                      <a:headEnd type="none" w="med" len="med"/>
                      <a:tailEnd type="none" w="med" len="med"/>
                    </a:lnB>
                    <a:solidFill>
                      <a:schemeClr val="bg1"/>
                    </a:solidFill>
                  </a:tcPr>
                </a:tc>
              </a:tr>
              <a:tr h="200723">
                <a:tc>
                  <a:txBody>
                    <a:bodyPr/>
                    <a:lstStyle/>
                    <a:p>
                      <a:pPr>
                        <a:lnSpc>
                          <a:spcPct val="107000"/>
                        </a:lnSpc>
                        <a:spcAft>
                          <a:spcPts val="0"/>
                        </a:spcAft>
                      </a:pPr>
                      <a:r>
                        <a:rPr lang="ru-RU" sz="1200" b="1">
                          <a:effectLst/>
                          <a:latin typeface="Tahoma" panose="020B0604030504040204" pitchFamily="34" charset="0"/>
                          <a:ea typeface="Times New Roman" panose="02020603050405020304" pitchFamily="18" charset="0"/>
                          <a:cs typeface="Times New Roman" panose="02020603050405020304" pitchFamily="18" charset="0"/>
                        </a:rPr>
                        <a:t>17</a:t>
                      </a:r>
                      <a:endParaRPr lang="ru-RU" sz="1200" b="1">
                        <a:effectLst/>
                        <a:latin typeface="Calibri" panose="020F0502020204030204" pitchFamily="34" charset="0"/>
                        <a:ea typeface="Calibri" panose="020F0502020204030204" pitchFamily="34" charset="0"/>
                        <a:cs typeface="Times New Roman" panose="02020603050405020304" pitchFamily="18" charset="0"/>
                      </a:endParaRPr>
                    </a:p>
                  </a:txBody>
                  <a:tcPr marL="4163" marR="4163" marT="4163" marB="4163" anchor="ctr">
                    <a:lnL w="19050" cap="flat" cmpd="sng" algn="ctr">
                      <a:solidFill>
                        <a:srgbClr val="C3C3C3"/>
                      </a:solidFill>
                      <a:prstDash val="solid"/>
                      <a:round/>
                      <a:headEnd type="none" w="med" len="med"/>
                      <a:tailEnd type="none" w="med" len="med"/>
                    </a:lnL>
                    <a:lnR w="19050" cap="flat" cmpd="sng" algn="ctr">
                      <a:solidFill>
                        <a:srgbClr val="C3C3C3"/>
                      </a:solidFill>
                      <a:prstDash val="solid"/>
                      <a:round/>
                      <a:headEnd type="none" w="med" len="med"/>
                      <a:tailEnd type="none" w="med" len="med"/>
                    </a:lnR>
                    <a:lnT w="19050" cap="flat" cmpd="sng" algn="ctr">
                      <a:solidFill>
                        <a:srgbClr val="C3C3C3"/>
                      </a:solidFill>
                      <a:prstDash val="solid"/>
                      <a:round/>
                      <a:headEnd type="none" w="med" len="med"/>
                      <a:tailEnd type="none" w="med" len="med"/>
                    </a:lnT>
                    <a:lnB w="19050" cap="flat" cmpd="sng" algn="ctr">
                      <a:solidFill>
                        <a:srgbClr val="C3C3C3"/>
                      </a:solidFill>
                      <a:prstDash val="solid"/>
                      <a:round/>
                      <a:headEnd type="none" w="med" len="med"/>
                      <a:tailEnd type="none" w="med" len="med"/>
                    </a:lnB>
                    <a:solidFill>
                      <a:schemeClr val="bg1"/>
                    </a:solidFill>
                  </a:tcPr>
                </a:tc>
                <a:tc>
                  <a:txBody>
                    <a:bodyPr/>
                    <a:lstStyle/>
                    <a:p>
                      <a:pPr>
                        <a:lnSpc>
                          <a:spcPct val="107000"/>
                        </a:lnSpc>
                        <a:spcAft>
                          <a:spcPts val="0"/>
                        </a:spcAft>
                      </a:pPr>
                      <a:r>
                        <a:rPr lang="ru-RU" sz="1200" b="1">
                          <a:effectLst/>
                          <a:latin typeface="Tahoma" panose="020B0604030504040204" pitchFamily="34" charset="0"/>
                          <a:ea typeface="Times New Roman" panose="02020603050405020304" pitchFamily="18" charset="0"/>
                          <a:cs typeface="Times New Roman" panose="02020603050405020304" pitchFamily="18" charset="0"/>
                        </a:rPr>
                        <a:t>КПП*</a:t>
                      </a:r>
                      <a:endParaRPr lang="ru-RU" sz="1200" b="1">
                        <a:effectLst/>
                        <a:latin typeface="Calibri" panose="020F0502020204030204" pitchFamily="34" charset="0"/>
                        <a:ea typeface="Calibri" panose="020F0502020204030204" pitchFamily="34" charset="0"/>
                        <a:cs typeface="Times New Roman" panose="02020603050405020304" pitchFamily="18" charset="0"/>
                      </a:endParaRPr>
                    </a:p>
                  </a:txBody>
                  <a:tcPr marL="4163" marR="4163" marT="4163" marB="4163" anchor="ctr">
                    <a:lnL w="19050" cap="flat" cmpd="sng" algn="ctr">
                      <a:solidFill>
                        <a:srgbClr val="C3C3C3"/>
                      </a:solidFill>
                      <a:prstDash val="solid"/>
                      <a:round/>
                      <a:headEnd type="none" w="med" len="med"/>
                      <a:tailEnd type="none" w="med" len="med"/>
                    </a:lnL>
                    <a:lnR w="19050" cap="flat" cmpd="sng" algn="ctr">
                      <a:solidFill>
                        <a:srgbClr val="C3C3C3"/>
                      </a:solidFill>
                      <a:prstDash val="solid"/>
                      <a:round/>
                      <a:headEnd type="none" w="med" len="med"/>
                      <a:tailEnd type="none" w="med" len="med"/>
                    </a:lnR>
                    <a:lnT w="19050" cap="flat" cmpd="sng" algn="ctr">
                      <a:solidFill>
                        <a:srgbClr val="C3C3C3"/>
                      </a:solidFill>
                      <a:prstDash val="solid"/>
                      <a:round/>
                      <a:headEnd type="none" w="med" len="med"/>
                      <a:tailEnd type="none" w="med" len="med"/>
                    </a:lnT>
                    <a:lnB w="19050" cap="flat" cmpd="sng" algn="ctr">
                      <a:solidFill>
                        <a:srgbClr val="C3C3C3"/>
                      </a:solidFill>
                      <a:prstDash val="solid"/>
                      <a:round/>
                      <a:headEnd type="none" w="med" len="med"/>
                      <a:tailEnd type="none" w="med" len="med"/>
                    </a:lnB>
                    <a:solidFill>
                      <a:schemeClr val="bg1"/>
                    </a:solidFill>
                  </a:tcPr>
                </a:tc>
                <a:tc>
                  <a:txBody>
                    <a:bodyPr/>
                    <a:lstStyle/>
                    <a:p>
                      <a:pPr>
                        <a:lnSpc>
                          <a:spcPct val="107000"/>
                        </a:lnSpc>
                        <a:spcAft>
                          <a:spcPts val="0"/>
                        </a:spcAft>
                      </a:pPr>
                      <a:r>
                        <a:rPr lang="ru-RU" sz="1200" b="1">
                          <a:effectLst/>
                          <a:latin typeface="Tahoma" panose="020B0604030504040204" pitchFamily="34" charset="0"/>
                          <a:ea typeface="Times New Roman" panose="02020603050405020304" pitchFamily="18" charset="0"/>
                          <a:cs typeface="Times New Roman" panose="02020603050405020304" pitchFamily="18" charset="0"/>
                        </a:rPr>
                        <a:t>Код причины постановки на учет учреждения (как налогоплательщика), 9 цифр</a:t>
                      </a:r>
                      <a:endParaRPr lang="ru-RU" sz="1200" b="1">
                        <a:effectLst/>
                        <a:latin typeface="Calibri" panose="020F0502020204030204" pitchFamily="34" charset="0"/>
                        <a:ea typeface="Calibri" panose="020F0502020204030204" pitchFamily="34" charset="0"/>
                        <a:cs typeface="Times New Roman" panose="02020603050405020304" pitchFamily="18" charset="0"/>
                      </a:endParaRPr>
                    </a:p>
                  </a:txBody>
                  <a:tcPr marL="4163" marR="4163" marT="4163" marB="4163" anchor="ctr">
                    <a:lnL w="19050" cap="flat" cmpd="sng" algn="ctr">
                      <a:solidFill>
                        <a:srgbClr val="C3C3C3"/>
                      </a:solidFill>
                      <a:prstDash val="solid"/>
                      <a:round/>
                      <a:headEnd type="none" w="med" len="med"/>
                      <a:tailEnd type="none" w="med" len="med"/>
                    </a:lnL>
                    <a:lnR w="19050" cap="flat" cmpd="sng" algn="ctr">
                      <a:solidFill>
                        <a:srgbClr val="C3C3C3"/>
                      </a:solidFill>
                      <a:prstDash val="solid"/>
                      <a:round/>
                      <a:headEnd type="none" w="med" len="med"/>
                      <a:tailEnd type="none" w="med" len="med"/>
                    </a:lnR>
                    <a:lnT w="19050" cap="flat" cmpd="sng" algn="ctr">
                      <a:solidFill>
                        <a:srgbClr val="C3C3C3"/>
                      </a:solidFill>
                      <a:prstDash val="solid"/>
                      <a:round/>
                      <a:headEnd type="none" w="med" len="med"/>
                      <a:tailEnd type="none" w="med" len="med"/>
                    </a:lnT>
                    <a:lnB w="19050" cap="flat" cmpd="sng" algn="ctr">
                      <a:solidFill>
                        <a:srgbClr val="C3C3C3"/>
                      </a:solidFill>
                      <a:prstDash val="solid"/>
                      <a:round/>
                      <a:headEnd type="none" w="med" len="med"/>
                      <a:tailEnd type="none" w="med" len="med"/>
                    </a:lnB>
                    <a:solidFill>
                      <a:schemeClr val="bg1"/>
                    </a:solidFill>
                  </a:tcPr>
                </a:tc>
              </a:tr>
              <a:tr h="200723">
                <a:tc>
                  <a:txBody>
                    <a:bodyPr/>
                    <a:lstStyle/>
                    <a:p>
                      <a:pPr>
                        <a:lnSpc>
                          <a:spcPct val="107000"/>
                        </a:lnSpc>
                        <a:spcAft>
                          <a:spcPts val="0"/>
                        </a:spcAft>
                      </a:pPr>
                      <a:r>
                        <a:rPr lang="ru-RU" sz="1200" b="1">
                          <a:effectLst/>
                          <a:latin typeface="Tahoma" panose="020B0604030504040204" pitchFamily="34" charset="0"/>
                          <a:ea typeface="Times New Roman" panose="02020603050405020304" pitchFamily="18" charset="0"/>
                          <a:cs typeface="Times New Roman" panose="02020603050405020304" pitchFamily="18" charset="0"/>
                        </a:rPr>
                        <a:t>18</a:t>
                      </a:r>
                      <a:endParaRPr lang="ru-RU" sz="1200" b="1">
                        <a:effectLst/>
                        <a:latin typeface="Calibri" panose="020F0502020204030204" pitchFamily="34" charset="0"/>
                        <a:ea typeface="Calibri" panose="020F0502020204030204" pitchFamily="34" charset="0"/>
                        <a:cs typeface="Times New Roman" panose="02020603050405020304" pitchFamily="18" charset="0"/>
                      </a:endParaRPr>
                    </a:p>
                  </a:txBody>
                  <a:tcPr marL="4163" marR="4163" marT="4163" marB="4163" anchor="ctr">
                    <a:lnL w="19050" cap="flat" cmpd="sng" algn="ctr">
                      <a:solidFill>
                        <a:srgbClr val="C3C3C3"/>
                      </a:solidFill>
                      <a:prstDash val="solid"/>
                      <a:round/>
                      <a:headEnd type="none" w="med" len="med"/>
                      <a:tailEnd type="none" w="med" len="med"/>
                    </a:lnL>
                    <a:lnR w="19050" cap="flat" cmpd="sng" algn="ctr">
                      <a:solidFill>
                        <a:srgbClr val="C3C3C3"/>
                      </a:solidFill>
                      <a:prstDash val="solid"/>
                      <a:round/>
                      <a:headEnd type="none" w="med" len="med"/>
                      <a:tailEnd type="none" w="med" len="med"/>
                    </a:lnR>
                    <a:lnT w="19050" cap="flat" cmpd="sng" algn="ctr">
                      <a:solidFill>
                        <a:srgbClr val="C3C3C3"/>
                      </a:solidFill>
                      <a:prstDash val="solid"/>
                      <a:round/>
                      <a:headEnd type="none" w="med" len="med"/>
                      <a:tailEnd type="none" w="med" len="med"/>
                    </a:lnT>
                    <a:lnB w="19050" cap="flat" cmpd="sng" algn="ctr">
                      <a:solidFill>
                        <a:srgbClr val="C3C3C3"/>
                      </a:solidFill>
                      <a:prstDash val="solid"/>
                      <a:round/>
                      <a:headEnd type="none" w="med" len="med"/>
                      <a:tailEnd type="none" w="med" len="med"/>
                    </a:lnB>
                    <a:solidFill>
                      <a:schemeClr val="bg1"/>
                    </a:solidFill>
                  </a:tcPr>
                </a:tc>
                <a:tc>
                  <a:txBody>
                    <a:bodyPr/>
                    <a:lstStyle/>
                    <a:p>
                      <a:pPr>
                        <a:lnSpc>
                          <a:spcPct val="107000"/>
                        </a:lnSpc>
                        <a:spcAft>
                          <a:spcPts val="0"/>
                        </a:spcAft>
                      </a:pPr>
                      <a:r>
                        <a:rPr lang="ru-RU" sz="1200" b="1">
                          <a:effectLst/>
                          <a:latin typeface="Tahoma" panose="020B0604030504040204" pitchFamily="34" charset="0"/>
                          <a:ea typeface="Times New Roman" panose="02020603050405020304" pitchFamily="18" charset="0"/>
                          <a:cs typeface="Times New Roman" panose="02020603050405020304" pitchFamily="18" charset="0"/>
                        </a:rPr>
                        <a:t>ОГРН*</a:t>
                      </a:r>
                      <a:endParaRPr lang="ru-RU" sz="1200" b="1">
                        <a:effectLst/>
                        <a:latin typeface="Calibri" panose="020F0502020204030204" pitchFamily="34" charset="0"/>
                        <a:ea typeface="Calibri" panose="020F0502020204030204" pitchFamily="34" charset="0"/>
                        <a:cs typeface="Times New Roman" panose="02020603050405020304" pitchFamily="18" charset="0"/>
                      </a:endParaRPr>
                    </a:p>
                  </a:txBody>
                  <a:tcPr marL="4163" marR="4163" marT="4163" marB="4163" anchor="ctr">
                    <a:lnL w="19050" cap="flat" cmpd="sng" algn="ctr">
                      <a:solidFill>
                        <a:srgbClr val="C3C3C3"/>
                      </a:solidFill>
                      <a:prstDash val="solid"/>
                      <a:round/>
                      <a:headEnd type="none" w="med" len="med"/>
                      <a:tailEnd type="none" w="med" len="med"/>
                    </a:lnL>
                    <a:lnR w="19050" cap="flat" cmpd="sng" algn="ctr">
                      <a:solidFill>
                        <a:srgbClr val="C3C3C3"/>
                      </a:solidFill>
                      <a:prstDash val="solid"/>
                      <a:round/>
                      <a:headEnd type="none" w="med" len="med"/>
                      <a:tailEnd type="none" w="med" len="med"/>
                    </a:lnR>
                    <a:lnT w="19050" cap="flat" cmpd="sng" algn="ctr">
                      <a:solidFill>
                        <a:srgbClr val="C3C3C3"/>
                      </a:solidFill>
                      <a:prstDash val="solid"/>
                      <a:round/>
                      <a:headEnd type="none" w="med" len="med"/>
                      <a:tailEnd type="none" w="med" len="med"/>
                    </a:lnT>
                    <a:lnB w="19050" cap="flat" cmpd="sng" algn="ctr">
                      <a:solidFill>
                        <a:srgbClr val="C3C3C3"/>
                      </a:solidFill>
                      <a:prstDash val="solid"/>
                      <a:round/>
                      <a:headEnd type="none" w="med" len="med"/>
                      <a:tailEnd type="none" w="med" len="med"/>
                    </a:lnB>
                    <a:solidFill>
                      <a:schemeClr val="bg1"/>
                    </a:solidFill>
                  </a:tcPr>
                </a:tc>
                <a:tc>
                  <a:txBody>
                    <a:bodyPr/>
                    <a:lstStyle/>
                    <a:p>
                      <a:pPr>
                        <a:lnSpc>
                          <a:spcPct val="107000"/>
                        </a:lnSpc>
                        <a:spcAft>
                          <a:spcPts val="0"/>
                        </a:spcAft>
                      </a:pPr>
                      <a:r>
                        <a:rPr lang="ru-RU" sz="1200" b="1" dirty="0">
                          <a:effectLst/>
                          <a:latin typeface="Tahoma" panose="020B0604030504040204" pitchFamily="34" charset="0"/>
                          <a:ea typeface="Times New Roman" panose="02020603050405020304" pitchFamily="18" charset="0"/>
                          <a:cs typeface="Times New Roman" panose="02020603050405020304" pitchFamily="18" charset="0"/>
                        </a:rPr>
                        <a:t>Основной государственный регистрационный номер учреждения, 13 цифр</a:t>
                      </a:r>
                      <a:endParaRPr lang="ru-RU" sz="1200" b="1" dirty="0">
                        <a:effectLst/>
                        <a:latin typeface="Calibri" panose="020F0502020204030204" pitchFamily="34" charset="0"/>
                        <a:ea typeface="Calibri" panose="020F0502020204030204" pitchFamily="34" charset="0"/>
                        <a:cs typeface="Times New Roman" panose="02020603050405020304" pitchFamily="18" charset="0"/>
                      </a:endParaRPr>
                    </a:p>
                  </a:txBody>
                  <a:tcPr marL="4163" marR="4163" marT="4163" marB="4163" anchor="ctr">
                    <a:lnL w="19050" cap="flat" cmpd="sng" algn="ctr">
                      <a:solidFill>
                        <a:srgbClr val="C3C3C3"/>
                      </a:solidFill>
                      <a:prstDash val="solid"/>
                      <a:round/>
                      <a:headEnd type="none" w="med" len="med"/>
                      <a:tailEnd type="none" w="med" len="med"/>
                    </a:lnL>
                    <a:lnR w="19050" cap="flat" cmpd="sng" algn="ctr">
                      <a:solidFill>
                        <a:srgbClr val="C3C3C3"/>
                      </a:solidFill>
                      <a:prstDash val="solid"/>
                      <a:round/>
                      <a:headEnd type="none" w="med" len="med"/>
                      <a:tailEnd type="none" w="med" len="med"/>
                    </a:lnR>
                    <a:lnT w="19050" cap="flat" cmpd="sng" algn="ctr">
                      <a:solidFill>
                        <a:srgbClr val="C3C3C3"/>
                      </a:solidFill>
                      <a:prstDash val="solid"/>
                      <a:round/>
                      <a:headEnd type="none" w="med" len="med"/>
                      <a:tailEnd type="none" w="med" len="med"/>
                    </a:lnT>
                    <a:lnB w="19050" cap="flat" cmpd="sng" algn="ctr">
                      <a:solidFill>
                        <a:srgbClr val="C3C3C3"/>
                      </a:solidFill>
                      <a:prstDash val="solid"/>
                      <a:round/>
                      <a:headEnd type="none" w="med" len="med"/>
                      <a:tailEnd type="none" w="med" len="med"/>
                    </a:lnB>
                    <a:solidFill>
                      <a:schemeClr val="bg1"/>
                    </a:solidFill>
                  </a:tcPr>
                </a:tc>
              </a:tr>
            </a:tbl>
          </a:graphicData>
        </a:graphic>
      </p:graphicFrame>
    </p:spTree>
    <p:extLst>
      <p:ext uri="{BB962C8B-B14F-4D97-AF65-F5344CB8AC3E}">
        <p14:creationId xmlns:p14="http://schemas.microsoft.com/office/powerpoint/2010/main" val="104295803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Рисунок 4"/>
          <p:cNvPicPr>
            <a:picLocks noChangeAspect="1"/>
          </p:cNvPicPr>
          <p:nvPr/>
        </p:nvPicPr>
        <p:blipFill>
          <a:blip r:embed="rId3"/>
          <a:stretch>
            <a:fillRect/>
          </a:stretch>
        </p:blipFill>
        <p:spPr>
          <a:xfrm>
            <a:off x="0" y="1153297"/>
            <a:ext cx="9163461" cy="5704703"/>
          </a:xfrm>
          <a:prstGeom prst="rect">
            <a:avLst/>
          </a:prstGeom>
        </p:spPr>
      </p:pic>
      <p:sp>
        <p:nvSpPr>
          <p:cNvPr id="2" name="Заголовок 1"/>
          <p:cNvSpPr>
            <a:spLocks noGrp="1"/>
          </p:cNvSpPr>
          <p:nvPr>
            <p:ph type="title"/>
          </p:nvPr>
        </p:nvSpPr>
        <p:spPr>
          <a:xfrm>
            <a:off x="4215780" y="358749"/>
            <a:ext cx="2542592" cy="479538"/>
          </a:xfrm>
        </p:spPr>
        <p:txBody>
          <a:bodyPr>
            <a:normAutofit/>
          </a:bodyPr>
          <a:lstStyle/>
          <a:p>
            <a:r>
              <a:rPr lang="ru-RU" sz="2400" b="1" dirty="0" smtClean="0">
                <a:solidFill>
                  <a:schemeClr val="accent2">
                    <a:lumMod val="75000"/>
                  </a:schemeClr>
                </a:solidFill>
              </a:rPr>
              <a:t>Паспорт МУ</a:t>
            </a:r>
            <a:endParaRPr lang="ru-RU" sz="2400" b="1" dirty="0">
              <a:solidFill>
                <a:schemeClr val="accent2">
                  <a:lumMod val="75000"/>
                </a:schemeClr>
              </a:solidFill>
            </a:endParaRPr>
          </a:p>
        </p:txBody>
      </p:sp>
      <p:graphicFrame>
        <p:nvGraphicFramePr>
          <p:cNvPr id="4" name="Объект 3"/>
          <p:cNvGraphicFramePr>
            <a:graphicFrameLocks noGrp="1"/>
          </p:cNvGraphicFramePr>
          <p:nvPr>
            <p:ph idx="1"/>
            <p:extLst>
              <p:ext uri="{D42A27DB-BD31-4B8C-83A1-F6EECF244321}">
                <p14:modId xmlns:p14="http://schemas.microsoft.com/office/powerpoint/2010/main" val="2397197070"/>
              </p:ext>
            </p:extLst>
          </p:nvPr>
        </p:nvGraphicFramePr>
        <p:xfrm>
          <a:off x="3641124" y="4802206"/>
          <a:ext cx="4654379" cy="1903392"/>
        </p:xfrm>
        <a:graphic>
          <a:graphicData uri="http://schemas.openxmlformats.org/drawingml/2006/table">
            <a:tbl>
              <a:tblPr>
                <a:tableStyleId>{5C22544A-7EE6-4342-B048-85BDC9FD1C3A}</a:tableStyleId>
              </a:tblPr>
              <a:tblGrid>
                <a:gridCol w="2665596"/>
                <a:gridCol w="1249497"/>
                <a:gridCol w="739286"/>
              </a:tblGrid>
              <a:tr h="240445">
                <a:tc>
                  <a:txBody>
                    <a:bodyPr/>
                    <a:lstStyle/>
                    <a:p>
                      <a:pPr algn="l" fontAlgn="b"/>
                      <a:r>
                        <a:rPr lang="ru-RU" sz="1100" b="1" u="none" strike="noStrike" dirty="0">
                          <a:effectLst/>
                        </a:rPr>
                        <a:t>Наименование ИС</a:t>
                      </a:r>
                      <a:endParaRPr lang="ru-RU" sz="1100" b="1" i="0" u="none" strike="noStrike" dirty="0">
                        <a:solidFill>
                          <a:srgbClr val="343434"/>
                        </a:solidFill>
                        <a:effectLst/>
                        <a:latin typeface="Tahoma" panose="020B0604030504040204" pitchFamily="34" charset="0"/>
                      </a:endParaRPr>
                    </a:p>
                  </a:txBody>
                  <a:tcPr marL="7144" marR="7144" marT="7144" marB="0" anchor="b"/>
                </a:tc>
                <a:tc>
                  <a:txBody>
                    <a:bodyPr/>
                    <a:lstStyle/>
                    <a:p>
                      <a:pPr algn="l" fontAlgn="b"/>
                      <a:r>
                        <a:rPr lang="ru-RU" sz="1100" b="1" u="none" strike="noStrike">
                          <a:effectLst/>
                        </a:rPr>
                        <a:t>Строка</a:t>
                      </a:r>
                      <a:endParaRPr lang="ru-RU" sz="1100" b="1" i="0" u="none" strike="noStrike">
                        <a:solidFill>
                          <a:srgbClr val="000000"/>
                        </a:solidFill>
                        <a:effectLst/>
                        <a:latin typeface="Tahoma" panose="020B0604030504040204" pitchFamily="34" charset="0"/>
                      </a:endParaRPr>
                    </a:p>
                  </a:txBody>
                  <a:tcPr marL="7144" marR="7144" marT="7144" marB="0" anchor="b"/>
                </a:tc>
                <a:tc>
                  <a:txBody>
                    <a:bodyPr/>
                    <a:lstStyle/>
                    <a:p>
                      <a:pPr algn="l" fontAlgn="b"/>
                      <a:r>
                        <a:rPr lang="ru-RU" sz="1100" b="1" u="none" strike="noStrike">
                          <a:effectLst/>
                        </a:rPr>
                        <a:t> </a:t>
                      </a:r>
                      <a:endParaRPr lang="ru-RU" sz="1100" b="1" i="0" u="none" strike="noStrike">
                        <a:solidFill>
                          <a:srgbClr val="000000"/>
                        </a:solidFill>
                        <a:effectLst/>
                        <a:latin typeface="Tahoma" panose="020B0604030504040204" pitchFamily="34" charset="0"/>
                      </a:endParaRPr>
                    </a:p>
                  </a:txBody>
                  <a:tcPr marL="7144" marR="7144" marT="7144" marB="0" anchor="b"/>
                </a:tc>
              </a:tr>
              <a:tr h="323045">
                <a:tc>
                  <a:txBody>
                    <a:bodyPr/>
                    <a:lstStyle/>
                    <a:p>
                      <a:pPr algn="l" fontAlgn="b"/>
                      <a:r>
                        <a:rPr lang="ru-RU" sz="1100" b="1" u="none" strike="noStrike">
                          <a:effectLst/>
                        </a:rPr>
                        <a:t>Тип ИС</a:t>
                      </a:r>
                      <a:endParaRPr lang="ru-RU" sz="1100" b="1" i="0" u="none" strike="noStrike">
                        <a:solidFill>
                          <a:srgbClr val="343434"/>
                        </a:solidFill>
                        <a:effectLst/>
                        <a:latin typeface="Tahoma" panose="020B0604030504040204" pitchFamily="34" charset="0"/>
                      </a:endParaRPr>
                    </a:p>
                  </a:txBody>
                  <a:tcPr marL="7144" marR="7144" marT="7144" marB="0" anchor="b"/>
                </a:tc>
                <a:tc>
                  <a:txBody>
                    <a:bodyPr/>
                    <a:lstStyle/>
                    <a:p>
                      <a:pPr algn="l" fontAlgn="b"/>
                      <a:r>
                        <a:rPr lang="ru-RU" sz="1100" b="1" u="none" strike="noStrike">
                          <a:effectLst/>
                        </a:rPr>
                        <a:t>Справочник</a:t>
                      </a:r>
                      <a:endParaRPr lang="ru-RU" sz="1100" b="1" i="0" u="none" strike="noStrike">
                        <a:solidFill>
                          <a:srgbClr val="000000"/>
                        </a:solidFill>
                        <a:effectLst/>
                        <a:latin typeface="Tahoma" panose="020B0604030504040204" pitchFamily="34" charset="0"/>
                      </a:endParaRPr>
                    </a:p>
                  </a:txBody>
                  <a:tcPr marL="7144" marR="7144" marT="7144" marB="0" anchor="b"/>
                </a:tc>
                <a:tc>
                  <a:txBody>
                    <a:bodyPr/>
                    <a:lstStyle/>
                    <a:p>
                      <a:pPr algn="l" fontAlgn="b"/>
                      <a:r>
                        <a:rPr lang="en-US" sz="1100" b="1" u="none" strike="noStrike">
                          <a:effectLst/>
                        </a:rPr>
                        <a:t>D_INF_SYS</a:t>
                      </a:r>
                      <a:endParaRPr lang="en-US" sz="1100" b="1" i="0" u="none" strike="noStrike">
                        <a:solidFill>
                          <a:srgbClr val="000000"/>
                        </a:solidFill>
                        <a:effectLst/>
                        <a:latin typeface="Tahoma" panose="020B0604030504040204" pitchFamily="34" charset="0"/>
                      </a:endParaRPr>
                    </a:p>
                  </a:txBody>
                  <a:tcPr marL="7144" marR="7144" marT="7144" marB="0" anchor="b"/>
                </a:tc>
              </a:tr>
              <a:tr h="240445">
                <a:tc>
                  <a:txBody>
                    <a:bodyPr/>
                    <a:lstStyle/>
                    <a:p>
                      <a:pPr algn="l" fontAlgn="b"/>
                      <a:r>
                        <a:rPr lang="ru-RU" sz="1100" b="1" u="none" strike="noStrike">
                          <a:effectLst/>
                        </a:rPr>
                        <a:t>Наименование разработчика</a:t>
                      </a:r>
                      <a:endParaRPr lang="ru-RU" sz="1100" b="1" i="0" u="none" strike="noStrike">
                        <a:solidFill>
                          <a:srgbClr val="343434"/>
                        </a:solidFill>
                        <a:effectLst/>
                        <a:latin typeface="Tahoma" panose="020B0604030504040204" pitchFamily="34" charset="0"/>
                      </a:endParaRPr>
                    </a:p>
                  </a:txBody>
                  <a:tcPr marL="7144" marR="7144" marT="7144" marB="0" anchor="b"/>
                </a:tc>
                <a:tc>
                  <a:txBody>
                    <a:bodyPr/>
                    <a:lstStyle/>
                    <a:p>
                      <a:pPr algn="l" fontAlgn="b"/>
                      <a:r>
                        <a:rPr lang="ru-RU" sz="1100" b="1" u="none" strike="noStrike">
                          <a:effectLst/>
                        </a:rPr>
                        <a:t>Строка</a:t>
                      </a:r>
                      <a:endParaRPr lang="ru-RU" sz="1100" b="1" i="0" u="none" strike="noStrike">
                        <a:solidFill>
                          <a:srgbClr val="000000"/>
                        </a:solidFill>
                        <a:effectLst/>
                        <a:latin typeface="Tahoma" panose="020B0604030504040204" pitchFamily="34" charset="0"/>
                      </a:endParaRPr>
                    </a:p>
                  </a:txBody>
                  <a:tcPr marL="7144" marR="7144" marT="7144" marB="0" anchor="b"/>
                </a:tc>
                <a:tc>
                  <a:txBody>
                    <a:bodyPr/>
                    <a:lstStyle/>
                    <a:p>
                      <a:pPr algn="l" fontAlgn="b"/>
                      <a:r>
                        <a:rPr lang="ru-RU" sz="1100" b="1" u="none" strike="noStrike" dirty="0">
                          <a:effectLst/>
                        </a:rPr>
                        <a:t> </a:t>
                      </a:r>
                      <a:endParaRPr lang="ru-RU" sz="1100" b="1" i="0" u="none" strike="noStrike" dirty="0">
                        <a:solidFill>
                          <a:srgbClr val="000000"/>
                        </a:solidFill>
                        <a:effectLst/>
                        <a:latin typeface="Tahoma" panose="020B0604030504040204" pitchFamily="34" charset="0"/>
                      </a:endParaRPr>
                    </a:p>
                  </a:txBody>
                  <a:tcPr marL="7144" marR="7144" marT="7144" marB="0" anchor="b"/>
                </a:tc>
              </a:tr>
              <a:tr h="323045">
                <a:tc>
                  <a:txBody>
                    <a:bodyPr/>
                    <a:lstStyle/>
                    <a:p>
                      <a:pPr algn="l" fontAlgn="b"/>
                      <a:r>
                        <a:rPr lang="ru-RU" sz="1100" b="1" u="none" strike="noStrike">
                          <a:effectLst/>
                        </a:rPr>
                        <a:t>Дата внедрения</a:t>
                      </a:r>
                      <a:endParaRPr lang="ru-RU" sz="1100" b="1" i="0" u="none" strike="noStrike">
                        <a:solidFill>
                          <a:srgbClr val="343434"/>
                        </a:solidFill>
                        <a:effectLst/>
                        <a:latin typeface="Tahoma" panose="020B0604030504040204" pitchFamily="34" charset="0"/>
                      </a:endParaRPr>
                    </a:p>
                  </a:txBody>
                  <a:tcPr marL="7144" marR="7144" marT="7144" marB="0" anchor="b"/>
                </a:tc>
                <a:tc>
                  <a:txBody>
                    <a:bodyPr/>
                    <a:lstStyle/>
                    <a:p>
                      <a:pPr algn="l" fontAlgn="b"/>
                      <a:r>
                        <a:rPr lang="ru-RU" sz="1100" b="1" u="none" strike="noStrike">
                          <a:effectLst/>
                        </a:rPr>
                        <a:t>Дата</a:t>
                      </a:r>
                      <a:endParaRPr lang="ru-RU" sz="1100" b="1" i="0" u="none" strike="noStrike">
                        <a:solidFill>
                          <a:srgbClr val="000000"/>
                        </a:solidFill>
                        <a:effectLst/>
                        <a:latin typeface="Tahoma" panose="020B0604030504040204" pitchFamily="34" charset="0"/>
                      </a:endParaRPr>
                    </a:p>
                  </a:txBody>
                  <a:tcPr marL="7144" marR="7144" marT="7144" marB="0" anchor="b"/>
                </a:tc>
                <a:tc>
                  <a:txBody>
                    <a:bodyPr/>
                    <a:lstStyle/>
                    <a:p>
                      <a:pPr algn="l" fontAlgn="b"/>
                      <a:r>
                        <a:rPr lang="ru-RU" sz="1100" b="1" u="none" strike="noStrike">
                          <a:effectLst/>
                        </a:rPr>
                        <a:t>дд.мм.гггг</a:t>
                      </a:r>
                      <a:endParaRPr lang="ru-RU" sz="1100" b="1" i="0" u="none" strike="noStrike">
                        <a:solidFill>
                          <a:srgbClr val="000000"/>
                        </a:solidFill>
                        <a:effectLst/>
                        <a:latin typeface="Tahoma" panose="020B0604030504040204" pitchFamily="34" charset="0"/>
                      </a:endParaRPr>
                    </a:p>
                  </a:txBody>
                  <a:tcPr marL="7144" marR="7144" marT="7144" marB="0" anchor="b"/>
                </a:tc>
              </a:tr>
              <a:tr h="240445">
                <a:tc>
                  <a:txBody>
                    <a:bodyPr/>
                    <a:lstStyle/>
                    <a:p>
                      <a:pPr algn="l" fontAlgn="b"/>
                      <a:r>
                        <a:rPr lang="ru-RU" sz="1100" b="1" u="none" strike="noStrike">
                          <a:effectLst/>
                        </a:rPr>
                        <a:t>Стоимость ИС, руб.</a:t>
                      </a:r>
                      <a:endParaRPr lang="ru-RU" sz="1100" b="1" i="0" u="none" strike="noStrike">
                        <a:solidFill>
                          <a:srgbClr val="343434"/>
                        </a:solidFill>
                        <a:effectLst/>
                        <a:latin typeface="Tahoma" panose="020B0604030504040204" pitchFamily="34" charset="0"/>
                      </a:endParaRPr>
                    </a:p>
                  </a:txBody>
                  <a:tcPr marL="7144" marR="7144" marT="7144" marB="0" anchor="b"/>
                </a:tc>
                <a:tc>
                  <a:txBody>
                    <a:bodyPr/>
                    <a:lstStyle/>
                    <a:p>
                      <a:pPr algn="l" fontAlgn="b"/>
                      <a:r>
                        <a:rPr lang="ru-RU" sz="1100" b="1" u="none" strike="noStrike">
                          <a:effectLst/>
                        </a:rPr>
                        <a:t>Число</a:t>
                      </a:r>
                      <a:endParaRPr lang="ru-RU" sz="1100" b="1" i="0" u="none" strike="noStrike">
                        <a:solidFill>
                          <a:srgbClr val="000000"/>
                        </a:solidFill>
                        <a:effectLst/>
                        <a:latin typeface="Tahoma" panose="020B0604030504040204" pitchFamily="34" charset="0"/>
                      </a:endParaRPr>
                    </a:p>
                  </a:txBody>
                  <a:tcPr marL="7144" marR="7144" marT="7144" marB="0" anchor="b"/>
                </a:tc>
                <a:tc>
                  <a:txBody>
                    <a:bodyPr/>
                    <a:lstStyle/>
                    <a:p>
                      <a:pPr algn="l" fontAlgn="b"/>
                      <a:r>
                        <a:rPr lang="ru-RU" sz="1100" b="1" u="none" strike="noStrike">
                          <a:effectLst/>
                        </a:rPr>
                        <a:t> </a:t>
                      </a:r>
                      <a:endParaRPr lang="ru-RU" sz="1100" b="1" i="0" u="none" strike="noStrike">
                        <a:solidFill>
                          <a:srgbClr val="000000"/>
                        </a:solidFill>
                        <a:effectLst/>
                        <a:latin typeface="Tahoma" panose="020B0604030504040204" pitchFamily="34" charset="0"/>
                      </a:endParaRPr>
                    </a:p>
                  </a:txBody>
                  <a:tcPr marL="7144" marR="7144" marT="7144" marB="0" anchor="b"/>
                </a:tc>
              </a:tr>
              <a:tr h="295522">
                <a:tc>
                  <a:txBody>
                    <a:bodyPr/>
                    <a:lstStyle/>
                    <a:p>
                      <a:pPr algn="l" fontAlgn="b"/>
                      <a:r>
                        <a:rPr lang="ru-RU" sz="1100" b="1" u="none" strike="noStrike">
                          <a:effectLst/>
                        </a:rPr>
                        <a:t>Признак сопровождения</a:t>
                      </a:r>
                      <a:endParaRPr lang="ru-RU" sz="1100" b="1" i="0" u="none" strike="noStrike">
                        <a:solidFill>
                          <a:srgbClr val="343434"/>
                        </a:solidFill>
                        <a:effectLst/>
                        <a:latin typeface="Tahoma" panose="020B0604030504040204" pitchFamily="34" charset="0"/>
                      </a:endParaRPr>
                    </a:p>
                  </a:txBody>
                  <a:tcPr marL="7144" marR="7144" marT="7144" marB="0" anchor="b"/>
                </a:tc>
                <a:tc>
                  <a:txBody>
                    <a:bodyPr/>
                    <a:lstStyle/>
                    <a:p>
                      <a:pPr algn="l" fontAlgn="b"/>
                      <a:r>
                        <a:rPr lang="ru-RU" sz="1100" b="1" u="none" strike="noStrike">
                          <a:effectLst/>
                        </a:rPr>
                        <a:t>Переключатель</a:t>
                      </a:r>
                      <a:endParaRPr lang="ru-RU" sz="1100" b="1" i="0" u="none" strike="noStrike">
                        <a:solidFill>
                          <a:srgbClr val="000000"/>
                        </a:solidFill>
                        <a:effectLst/>
                        <a:latin typeface="Tahoma" panose="020B0604030504040204" pitchFamily="34" charset="0"/>
                      </a:endParaRPr>
                    </a:p>
                  </a:txBody>
                  <a:tcPr marL="7144" marR="7144" marT="7144" marB="0" anchor="b"/>
                </a:tc>
                <a:tc>
                  <a:txBody>
                    <a:bodyPr/>
                    <a:lstStyle/>
                    <a:p>
                      <a:pPr algn="l" fontAlgn="b"/>
                      <a:r>
                        <a:rPr lang="ru-RU" sz="1100" b="1" u="none" strike="noStrike">
                          <a:effectLst/>
                        </a:rPr>
                        <a:t>Да\Нет</a:t>
                      </a:r>
                      <a:endParaRPr lang="ru-RU" sz="1100" b="1" i="0" u="none" strike="noStrike">
                        <a:solidFill>
                          <a:srgbClr val="000000"/>
                        </a:solidFill>
                        <a:effectLst/>
                        <a:latin typeface="Tahoma" panose="020B0604030504040204" pitchFamily="34" charset="0"/>
                      </a:endParaRPr>
                    </a:p>
                  </a:txBody>
                  <a:tcPr marL="7144" marR="7144" marT="7144" marB="0" anchor="b"/>
                </a:tc>
              </a:tr>
              <a:tr h="240445">
                <a:tc>
                  <a:txBody>
                    <a:bodyPr/>
                    <a:lstStyle/>
                    <a:p>
                      <a:pPr algn="l" fontAlgn="b"/>
                      <a:r>
                        <a:rPr lang="ru-RU" sz="1100" b="1" u="none" strike="noStrike" dirty="0">
                          <a:effectLst/>
                        </a:rPr>
                        <a:t>Сопровождение ИС в год, руб.</a:t>
                      </a:r>
                      <a:endParaRPr lang="ru-RU" sz="1100" b="1" i="0" u="none" strike="noStrike" dirty="0">
                        <a:solidFill>
                          <a:srgbClr val="343434"/>
                        </a:solidFill>
                        <a:effectLst/>
                        <a:latin typeface="Tahoma" panose="020B0604030504040204" pitchFamily="34" charset="0"/>
                      </a:endParaRPr>
                    </a:p>
                  </a:txBody>
                  <a:tcPr marL="7144" marR="7144" marT="7144" marB="0" anchor="b"/>
                </a:tc>
                <a:tc>
                  <a:txBody>
                    <a:bodyPr/>
                    <a:lstStyle/>
                    <a:p>
                      <a:pPr algn="l" fontAlgn="b"/>
                      <a:r>
                        <a:rPr lang="ru-RU" sz="1100" b="1" u="none" strike="noStrike">
                          <a:effectLst/>
                        </a:rPr>
                        <a:t>Число</a:t>
                      </a:r>
                      <a:endParaRPr lang="ru-RU" sz="1100" b="1" i="0" u="none" strike="noStrike">
                        <a:solidFill>
                          <a:srgbClr val="000000"/>
                        </a:solidFill>
                        <a:effectLst/>
                        <a:latin typeface="Tahoma" panose="020B0604030504040204" pitchFamily="34" charset="0"/>
                      </a:endParaRPr>
                    </a:p>
                  </a:txBody>
                  <a:tcPr marL="7144" marR="7144" marT="7144" marB="0" anchor="b"/>
                </a:tc>
                <a:tc>
                  <a:txBody>
                    <a:bodyPr/>
                    <a:lstStyle/>
                    <a:p>
                      <a:pPr algn="l" fontAlgn="b"/>
                      <a:r>
                        <a:rPr lang="ru-RU" sz="1100" b="1" u="none" strike="noStrike" dirty="0">
                          <a:effectLst/>
                        </a:rPr>
                        <a:t> </a:t>
                      </a:r>
                      <a:endParaRPr lang="ru-RU" sz="1100" b="1" i="0" u="none" strike="noStrike" dirty="0">
                        <a:solidFill>
                          <a:srgbClr val="000000"/>
                        </a:solidFill>
                        <a:effectLst/>
                        <a:latin typeface="Tahoma" panose="020B0604030504040204" pitchFamily="34" charset="0"/>
                      </a:endParaRPr>
                    </a:p>
                  </a:txBody>
                  <a:tcPr marL="7144" marR="7144" marT="7144" marB="0" anchor="b"/>
                </a:tc>
              </a:tr>
            </a:tbl>
          </a:graphicData>
        </a:graphic>
      </p:graphicFrame>
      <p:pic>
        <p:nvPicPr>
          <p:cNvPr id="3" name="Рисунок 2"/>
          <p:cNvPicPr>
            <a:picLocks noChangeAspect="1"/>
          </p:cNvPicPr>
          <p:nvPr/>
        </p:nvPicPr>
        <p:blipFill>
          <a:blip r:embed="rId4"/>
          <a:stretch>
            <a:fillRect/>
          </a:stretch>
        </p:blipFill>
        <p:spPr>
          <a:xfrm>
            <a:off x="0" y="119941"/>
            <a:ext cx="3450635" cy="957155"/>
          </a:xfrm>
          <a:prstGeom prst="rect">
            <a:avLst/>
          </a:prstGeom>
        </p:spPr>
      </p:pic>
    </p:spTree>
    <p:extLst>
      <p:ext uri="{BB962C8B-B14F-4D97-AF65-F5344CB8AC3E}">
        <p14:creationId xmlns:p14="http://schemas.microsoft.com/office/powerpoint/2010/main" val="384716057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152721" y="624110"/>
            <a:ext cx="6650159" cy="549370"/>
          </a:xfrm>
        </p:spPr>
        <p:txBody>
          <a:bodyPr>
            <a:normAutofit/>
          </a:bodyPr>
          <a:lstStyle/>
          <a:p>
            <a:pPr algn="ctr"/>
            <a:r>
              <a:rPr lang="ru-RU" sz="2400" b="1" dirty="0" smtClean="0">
                <a:solidFill>
                  <a:schemeClr val="accent2">
                    <a:lumMod val="75000"/>
                  </a:schemeClr>
                </a:solidFill>
              </a:rPr>
              <a:t>Подводя итоги - рекомендации:</a:t>
            </a:r>
            <a:endParaRPr lang="ru-RU" sz="2400" b="1" dirty="0">
              <a:solidFill>
                <a:schemeClr val="accent2">
                  <a:lumMod val="75000"/>
                </a:schemeClr>
              </a:solidFill>
            </a:endParaRPr>
          </a:p>
        </p:txBody>
      </p:sp>
      <p:sp>
        <p:nvSpPr>
          <p:cNvPr id="3" name="Объект 2"/>
          <p:cNvSpPr>
            <a:spLocks noGrp="1"/>
          </p:cNvSpPr>
          <p:nvPr>
            <p:ph idx="1"/>
          </p:nvPr>
        </p:nvSpPr>
        <p:spPr>
          <a:xfrm>
            <a:off x="1264921" y="1341120"/>
            <a:ext cx="7528560" cy="4084320"/>
          </a:xfrm>
        </p:spPr>
        <p:txBody>
          <a:bodyPr>
            <a:normAutofit lnSpcReduction="10000"/>
          </a:bodyPr>
          <a:lstStyle/>
          <a:p>
            <a:r>
              <a:rPr lang="ru-RU" sz="2000" b="1" dirty="0" smtClean="0"/>
              <a:t>Для создания справочника медицинских организаций использовать информационные ресурсы налоговой службы – ЕГРЮЛ и ЕГРИП</a:t>
            </a:r>
          </a:p>
          <a:p>
            <a:r>
              <a:rPr lang="ru-RU" sz="2000" b="1" dirty="0" smtClean="0"/>
              <a:t>В качестве идентификатора медицинских организаций использовать ИНН</a:t>
            </a:r>
          </a:p>
          <a:p>
            <a:r>
              <a:rPr lang="ru-RU" sz="2000" b="1" dirty="0" smtClean="0"/>
              <a:t>При заполнении паспортов медицинских учреждений использовать </a:t>
            </a:r>
            <a:r>
              <a:rPr lang="ru-RU" sz="2000" b="1" dirty="0"/>
              <a:t>возможности единой системы </a:t>
            </a:r>
            <a:r>
              <a:rPr lang="ru-RU" sz="2000" b="1" dirty="0" smtClean="0"/>
              <a:t>межведомственного </a:t>
            </a:r>
            <a:r>
              <a:rPr lang="ru-RU" sz="2000" b="1" dirty="0"/>
              <a:t>электронного </a:t>
            </a:r>
            <a:r>
              <a:rPr lang="ru-RU" sz="2000" b="1" dirty="0" smtClean="0"/>
              <a:t>взаимодействия</a:t>
            </a:r>
          </a:p>
          <a:p>
            <a:pPr marL="0" indent="0">
              <a:buNone/>
            </a:pPr>
            <a:r>
              <a:rPr lang="ru-RU" sz="2000" b="1" dirty="0" smtClean="0"/>
              <a:t>Создание справочника МИС является перспективной задачей, к решению которой приступили АРМИТ и Национальная Медицинская Палата (презентация решения 23 марта)</a:t>
            </a:r>
            <a:endParaRPr lang="ru-RU" sz="2000" b="1" dirty="0"/>
          </a:p>
        </p:txBody>
      </p:sp>
      <p:sp>
        <p:nvSpPr>
          <p:cNvPr id="4" name="Заголовок 1"/>
          <p:cNvSpPr txBox="1">
            <a:spLocks/>
          </p:cNvSpPr>
          <p:nvPr/>
        </p:nvSpPr>
        <p:spPr>
          <a:xfrm>
            <a:off x="1152721" y="5865502"/>
            <a:ext cx="6848279" cy="549370"/>
          </a:xfrm>
          <a:prstGeom prst="rect">
            <a:avLst/>
          </a:prstGeom>
        </p:spPr>
        <p:txBody>
          <a:bodyPr vert="horz" lIns="91440" tIns="45720" rIns="91440" bIns="45720" rtlCol="0" anchor="t">
            <a:normAutofit/>
          </a:bodyPr>
          <a:lst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ru-RU" sz="2400" b="1" dirty="0" smtClean="0">
                <a:solidFill>
                  <a:schemeClr val="accent2">
                    <a:lumMod val="75000"/>
                  </a:schemeClr>
                </a:solidFill>
              </a:rPr>
              <a:t>Благодарю за внимание!</a:t>
            </a:r>
            <a:endParaRPr lang="ru-RU" sz="2400" b="1" dirty="0">
              <a:solidFill>
                <a:schemeClr val="accent2">
                  <a:lumMod val="75000"/>
                </a:schemeClr>
              </a:solidFill>
            </a:endParaRPr>
          </a:p>
        </p:txBody>
      </p:sp>
    </p:spTree>
    <p:extLst>
      <p:ext uri="{BB962C8B-B14F-4D97-AF65-F5344CB8AC3E}">
        <p14:creationId xmlns:p14="http://schemas.microsoft.com/office/powerpoint/2010/main" val="42789746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321806" y="298185"/>
            <a:ext cx="7740713" cy="525680"/>
          </a:xfrm>
        </p:spPr>
        <p:txBody>
          <a:bodyPr>
            <a:normAutofit/>
          </a:bodyPr>
          <a:lstStyle/>
          <a:p>
            <a:r>
              <a:rPr lang="ru-RU" sz="2400" b="1" dirty="0">
                <a:solidFill>
                  <a:schemeClr val="accent2">
                    <a:lumMod val="75000"/>
                  </a:schemeClr>
                </a:solidFill>
              </a:rPr>
              <a:t>ХАРТИЯ ОТКРЫТЫХ ДАННЫХ </a:t>
            </a:r>
            <a:r>
              <a:rPr lang="ru-RU" sz="2400" b="1" dirty="0" smtClean="0">
                <a:solidFill>
                  <a:schemeClr val="accent2">
                    <a:lumMod val="75000"/>
                  </a:schemeClr>
                </a:solidFill>
              </a:rPr>
              <a:t>«ГРУППЫ </a:t>
            </a:r>
            <a:r>
              <a:rPr lang="ru-RU" sz="2400" b="1" dirty="0">
                <a:solidFill>
                  <a:schemeClr val="accent2">
                    <a:lumMod val="75000"/>
                  </a:schemeClr>
                </a:solidFill>
              </a:rPr>
              <a:t>ВОСЬМИ»</a:t>
            </a:r>
          </a:p>
        </p:txBody>
      </p:sp>
      <p:sp>
        <p:nvSpPr>
          <p:cNvPr id="3" name="Объект 2"/>
          <p:cNvSpPr>
            <a:spLocks noGrp="1"/>
          </p:cNvSpPr>
          <p:nvPr>
            <p:ph idx="1"/>
          </p:nvPr>
        </p:nvSpPr>
        <p:spPr>
          <a:xfrm>
            <a:off x="841972" y="1137719"/>
            <a:ext cx="8048531" cy="3777622"/>
          </a:xfrm>
        </p:spPr>
        <p:txBody>
          <a:bodyPr>
            <a:noAutofit/>
          </a:bodyPr>
          <a:lstStyle/>
          <a:p>
            <a:pPr marL="0" indent="0">
              <a:buNone/>
            </a:pPr>
            <a:r>
              <a:rPr lang="ru-RU" sz="1600" b="1" dirty="0" smtClean="0"/>
              <a:t>«Несмотря </a:t>
            </a:r>
            <a:r>
              <a:rPr lang="ru-RU" sz="1600" b="1" dirty="0"/>
              <a:t>на то, что государственные органы </a:t>
            </a:r>
            <a:r>
              <a:rPr lang="ru-RU" sz="1600" b="1" dirty="0" smtClean="0"/>
              <a:t>и бизнес </a:t>
            </a:r>
            <a:r>
              <a:rPr lang="ru-RU" sz="1600" b="1" dirty="0"/>
              <a:t>собирают широкий спектр данных, они не </a:t>
            </a:r>
            <a:r>
              <a:rPr lang="ru-RU" sz="1600" b="1" dirty="0" smtClean="0"/>
              <a:t>всегда делятся </a:t>
            </a:r>
            <a:r>
              <a:rPr lang="ru-RU" sz="1600" b="1" dirty="0"/>
              <a:t>ими таким образом, чтобы данные были </a:t>
            </a:r>
            <a:r>
              <a:rPr lang="ru-RU" sz="1600" b="1" dirty="0" smtClean="0"/>
              <a:t>легко обнаруживаемыми</a:t>
            </a:r>
            <a:r>
              <a:rPr lang="ru-RU" sz="1600" b="1" dirty="0"/>
              <a:t>, полезными или понятными </a:t>
            </a:r>
            <a:r>
              <a:rPr lang="ru-RU" sz="1600" b="1" dirty="0" smtClean="0"/>
              <a:t>для общественности»</a:t>
            </a:r>
          </a:p>
          <a:p>
            <a:pPr marL="0" indent="0">
              <a:buNone/>
            </a:pPr>
            <a:r>
              <a:rPr lang="ru-RU" sz="1600" b="1" dirty="0" smtClean="0"/>
              <a:t>«Мы </a:t>
            </a:r>
            <a:r>
              <a:rPr lang="ru-RU" sz="1600" b="1" dirty="0"/>
              <a:t>согласны, что опубликование открытых данных </a:t>
            </a:r>
            <a:r>
              <a:rPr lang="ru-RU" sz="1600" b="1" dirty="0" smtClean="0"/>
              <a:t>должно</a:t>
            </a:r>
            <a:r>
              <a:rPr lang="en-US" sz="1600" b="1" dirty="0" smtClean="0"/>
              <a:t> </a:t>
            </a:r>
            <a:r>
              <a:rPr lang="ru-RU" sz="1600" b="1" dirty="0" smtClean="0"/>
              <a:t>осуществляться </a:t>
            </a:r>
            <a:r>
              <a:rPr lang="ru-RU" sz="1600" b="1" u="sng" dirty="0">
                <a:solidFill>
                  <a:schemeClr val="accent2">
                    <a:lumMod val="75000"/>
                  </a:schemeClr>
                </a:solidFill>
              </a:rPr>
              <a:t>без бюрократических или </a:t>
            </a:r>
            <a:r>
              <a:rPr lang="ru-RU" sz="1600" b="1" u="sng" dirty="0" smtClean="0">
                <a:solidFill>
                  <a:schemeClr val="accent2">
                    <a:lumMod val="75000"/>
                  </a:schemeClr>
                </a:solidFill>
              </a:rPr>
              <a:t>административных</a:t>
            </a:r>
            <a:r>
              <a:rPr lang="en-US" sz="1600" b="1" u="sng" dirty="0" smtClean="0">
                <a:solidFill>
                  <a:schemeClr val="accent2">
                    <a:lumMod val="75000"/>
                  </a:schemeClr>
                </a:solidFill>
              </a:rPr>
              <a:t> </a:t>
            </a:r>
            <a:r>
              <a:rPr lang="ru-RU" sz="1600" b="1" u="sng" dirty="0" smtClean="0">
                <a:solidFill>
                  <a:schemeClr val="accent2">
                    <a:lumMod val="75000"/>
                  </a:schemeClr>
                </a:solidFill>
              </a:rPr>
              <a:t>барьеров</a:t>
            </a:r>
            <a:r>
              <a:rPr lang="ru-RU" sz="1600" b="1" u="sng" dirty="0">
                <a:solidFill>
                  <a:schemeClr val="accent2">
                    <a:lumMod val="75000"/>
                  </a:schemeClr>
                </a:solidFill>
              </a:rPr>
              <a:t>, таких как требования регистрации</a:t>
            </a:r>
            <a:r>
              <a:rPr lang="ru-RU" sz="1600" b="1" dirty="0"/>
              <a:t>, которые </a:t>
            </a:r>
            <a:r>
              <a:rPr lang="ru-RU" sz="1600" b="1" dirty="0" smtClean="0"/>
              <a:t>могут</a:t>
            </a:r>
            <a:r>
              <a:rPr lang="en-US" sz="1600" b="1" dirty="0" smtClean="0"/>
              <a:t> </a:t>
            </a:r>
            <a:r>
              <a:rPr lang="ru-RU" sz="1600" b="1" dirty="0" err="1" smtClean="0"/>
              <a:t>демотивировать</a:t>
            </a:r>
            <a:r>
              <a:rPr lang="ru-RU" sz="1600" b="1" dirty="0" smtClean="0"/>
              <a:t> </a:t>
            </a:r>
            <a:r>
              <a:rPr lang="ru-RU" sz="1600" b="1" dirty="0"/>
              <a:t>людей получать доступ к </a:t>
            </a:r>
            <a:r>
              <a:rPr lang="ru-RU" sz="1600" b="1" dirty="0" smtClean="0"/>
              <a:t>данным»</a:t>
            </a:r>
          </a:p>
          <a:p>
            <a:pPr marL="0" indent="0">
              <a:buNone/>
            </a:pPr>
            <a:r>
              <a:rPr lang="ru-RU" sz="1600" b="1" dirty="0" smtClean="0">
                <a:solidFill>
                  <a:schemeClr val="accent2">
                    <a:lumMod val="75000"/>
                  </a:schemeClr>
                </a:solidFill>
              </a:rPr>
              <a:t>Наши </a:t>
            </a:r>
            <a:r>
              <a:rPr lang="ru-RU" sz="1600" b="1" dirty="0">
                <a:solidFill>
                  <a:schemeClr val="accent2">
                    <a:lumMod val="75000"/>
                  </a:schemeClr>
                </a:solidFill>
              </a:rPr>
              <a:t>обязательства</a:t>
            </a:r>
            <a:r>
              <a:rPr lang="ru-RU" sz="1600" b="1" dirty="0" smtClean="0">
                <a:solidFill>
                  <a:schemeClr val="accent2">
                    <a:lumMod val="75000"/>
                  </a:schemeClr>
                </a:solidFill>
              </a:rPr>
              <a:t>:</a:t>
            </a:r>
            <a:endParaRPr lang="en-US" sz="1600" b="1" dirty="0" smtClean="0">
              <a:solidFill>
                <a:schemeClr val="accent2">
                  <a:lumMod val="75000"/>
                </a:schemeClr>
              </a:solidFill>
            </a:endParaRPr>
          </a:p>
          <a:p>
            <a:r>
              <a:rPr lang="ru-RU" sz="1600" b="1" dirty="0" smtClean="0"/>
              <a:t>публиковать </a:t>
            </a:r>
            <a:r>
              <a:rPr lang="ru-RU" sz="1600" b="1" dirty="0"/>
              <a:t>как можно больше данных, а если на </a:t>
            </a:r>
            <a:r>
              <a:rPr lang="ru-RU" sz="1600" b="1" dirty="0" smtClean="0"/>
              <a:t>текущий</a:t>
            </a:r>
            <a:r>
              <a:rPr lang="en-US" sz="1600" b="1" dirty="0" smtClean="0"/>
              <a:t> </a:t>
            </a:r>
            <a:r>
              <a:rPr lang="ru-RU" sz="1600" b="1" dirty="0" smtClean="0"/>
              <a:t>момент </a:t>
            </a:r>
            <a:r>
              <a:rPr lang="ru-RU" sz="1600" b="1" dirty="0"/>
              <a:t>предложить свободный доступ невозможно – </a:t>
            </a:r>
            <a:r>
              <a:rPr lang="ru-RU" sz="1600" b="1" dirty="0" smtClean="0"/>
              <a:t>мы</a:t>
            </a:r>
            <a:r>
              <a:rPr lang="en-US" sz="1600" b="1" dirty="0" smtClean="0"/>
              <a:t> </a:t>
            </a:r>
            <a:r>
              <a:rPr lang="ru-RU" sz="1600" b="1" dirty="0" smtClean="0">
                <a:solidFill>
                  <a:schemeClr val="accent2">
                    <a:lumMod val="75000"/>
                  </a:schemeClr>
                </a:solidFill>
              </a:rPr>
              <a:t>будем </a:t>
            </a:r>
            <a:r>
              <a:rPr lang="ru-RU" sz="1600" b="1" dirty="0">
                <a:solidFill>
                  <a:schemeClr val="accent2">
                    <a:lumMod val="75000"/>
                  </a:schemeClr>
                </a:solidFill>
              </a:rPr>
              <a:t>популяризировать преимущества и </a:t>
            </a:r>
            <a:r>
              <a:rPr lang="ru-RU" sz="1600" b="1" dirty="0" smtClean="0">
                <a:solidFill>
                  <a:schemeClr val="accent2">
                    <a:lumMod val="75000"/>
                  </a:schemeClr>
                </a:solidFill>
              </a:rPr>
              <a:t>стимулировать</a:t>
            </a:r>
            <a:r>
              <a:rPr lang="en-US" sz="1600" b="1" dirty="0" smtClean="0">
                <a:solidFill>
                  <a:schemeClr val="accent2">
                    <a:lumMod val="75000"/>
                  </a:schemeClr>
                </a:solidFill>
              </a:rPr>
              <a:t> </a:t>
            </a:r>
            <a:r>
              <a:rPr lang="ru-RU" sz="1600" b="1" dirty="0" smtClean="0">
                <a:solidFill>
                  <a:schemeClr val="accent2">
                    <a:lumMod val="75000"/>
                  </a:schemeClr>
                </a:solidFill>
              </a:rPr>
              <a:t>предоставление </a:t>
            </a:r>
            <a:r>
              <a:rPr lang="ru-RU" sz="1600" b="1" dirty="0">
                <a:solidFill>
                  <a:schemeClr val="accent2">
                    <a:lumMod val="75000"/>
                  </a:schemeClr>
                </a:solidFill>
              </a:rPr>
              <a:t>свободного доступа к данным</a:t>
            </a:r>
            <a:r>
              <a:rPr lang="ru-RU" sz="1600" b="1" dirty="0"/>
              <a:t>.</a:t>
            </a:r>
          </a:p>
          <a:p>
            <a:r>
              <a:rPr lang="ru-RU" sz="1600" b="1" dirty="0"/>
              <a:t>работать в направлении </a:t>
            </a:r>
            <a:r>
              <a:rPr lang="ru-RU" sz="1600" b="1" dirty="0">
                <a:solidFill>
                  <a:schemeClr val="accent2">
                    <a:lumMod val="75000"/>
                  </a:schemeClr>
                </a:solidFill>
              </a:rPr>
              <a:t>повышения грамотности </a:t>
            </a:r>
            <a:r>
              <a:rPr lang="ru-RU" sz="1600" b="1" dirty="0" smtClean="0">
                <a:solidFill>
                  <a:schemeClr val="accent2">
                    <a:lumMod val="75000"/>
                  </a:schemeClr>
                </a:solidFill>
              </a:rPr>
              <a:t>по вопросам </a:t>
            </a:r>
            <a:r>
              <a:rPr lang="ru-RU" sz="1600" b="1" dirty="0">
                <a:solidFill>
                  <a:schemeClr val="accent2">
                    <a:lumMod val="75000"/>
                  </a:schemeClr>
                </a:solidFill>
              </a:rPr>
              <a:t>открытых данных </a:t>
            </a:r>
            <a:r>
              <a:rPr lang="ru-RU" sz="1600" b="1" dirty="0"/>
              <a:t>и стимулировать людей, </a:t>
            </a:r>
            <a:r>
              <a:rPr lang="ru-RU" sz="1600" b="1" dirty="0" smtClean="0"/>
              <a:t>таких как </a:t>
            </a:r>
            <a:r>
              <a:rPr lang="ru-RU" sz="1600" b="1" dirty="0"/>
              <a:t>разработчики приложений и представители </a:t>
            </a:r>
            <a:r>
              <a:rPr lang="ru-RU" sz="1600" b="1" dirty="0" smtClean="0"/>
              <a:t>общественных организаций</a:t>
            </a:r>
            <a:r>
              <a:rPr lang="ru-RU" sz="1600" b="1" dirty="0"/>
              <a:t>, работающих в сфере продвижения </a:t>
            </a:r>
            <a:r>
              <a:rPr lang="ru-RU" sz="1600" b="1" dirty="0" smtClean="0"/>
              <a:t>открытых данных</a:t>
            </a:r>
            <a:r>
              <a:rPr lang="ru-RU" sz="1600" b="1" dirty="0"/>
              <a:t>, к использованию потенциала открытых данных;</a:t>
            </a:r>
          </a:p>
          <a:p>
            <a:r>
              <a:rPr lang="ru-RU" sz="1600" b="1" dirty="0"/>
              <a:t>открывать возможности будущему поколению новаторов </a:t>
            </a:r>
            <a:r>
              <a:rPr lang="ru-RU" sz="1600" b="1" dirty="0" smtClean="0"/>
              <a:t>в области </a:t>
            </a:r>
            <a:r>
              <a:rPr lang="ru-RU" sz="1600" b="1" dirty="0"/>
              <a:t>данных, </a:t>
            </a:r>
            <a:r>
              <a:rPr lang="ru-RU" sz="1600" b="1" dirty="0">
                <a:solidFill>
                  <a:schemeClr val="accent2">
                    <a:lumMod val="75000"/>
                  </a:schemeClr>
                </a:solidFill>
              </a:rPr>
              <a:t>предоставляя данные в </a:t>
            </a:r>
            <a:r>
              <a:rPr lang="ru-RU" sz="1600" b="1" dirty="0" smtClean="0">
                <a:solidFill>
                  <a:schemeClr val="accent2">
                    <a:lumMod val="75000"/>
                  </a:schemeClr>
                </a:solidFill>
              </a:rPr>
              <a:t>машиночитаемых форматах</a:t>
            </a:r>
            <a:r>
              <a:rPr lang="ru-RU" sz="1600" b="1" dirty="0" smtClean="0"/>
              <a:t>.</a:t>
            </a:r>
            <a:endParaRPr lang="en-US" sz="1600" b="1" dirty="0" smtClean="0"/>
          </a:p>
        </p:txBody>
      </p:sp>
    </p:spTree>
    <p:extLst>
      <p:ext uri="{BB962C8B-B14F-4D97-AF65-F5344CB8AC3E}">
        <p14:creationId xmlns:p14="http://schemas.microsoft.com/office/powerpoint/2010/main" val="18487430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53807" y="69208"/>
            <a:ext cx="7569199" cy="1107742"/>
          </a:xfrm>
        </p:spPr>
        <p:txBody>
          <a:bodyPr>
            <a:noAutofit/>
          </a:bodyPr>
          <a:lstStyle/>
          <a:p>
            <a:r>
              <a:rPr lang="ru-RU" sz="2400" b="1" dirty="0">
                <a:solidFill>
                  <a:schemeClr val="accent2">
                    <a:lumMod val="75000"/>
                  </a:schemeClr>
                </a:solidFill>
              </a:rPr>
              <a:t>Перечень первоочередных наборов данных федеральных органов </a:t>
            </a:r>
            <a:r>
              <a:rPr lang="ru-RU" sz="2400" b="1" dirty="0" smtClean="0">
                <a:solidFill>
                  <a:schemeClr val="accent2">
                    <a:lumMod val="75000"/>
                  </a:schemeClr>
                </a:solidFill>
              </a:rPr>
              <a:t>исполнительной власти</a:t>
            </a:r>
            <a:r>
              <a:rPr lang="ru-RU" sz="2400" b="1" dirty="0">
                <a:solidFill>
                  <a:schemeClr val="accent2">
                    <a:lumMod val="75000"/>
                  </a:schemeClr>
                </a:solidFill>
              </a:rPr>
              <a:t>, подлежащих публикации в форме открытых </a:t>
            </a:r>
            <a:r>
              <a:rPr lang="ru-RU" sz="2400" b="1" dirty="0" smtClean="0">
                <a:solidFill>
                  <a:schemeClr val="accent2">
                    <a:lumMod val="75000"/>
                  </a:schemeClr>
                </a:solidFill>
              </a:rPr>
              <a:t>данных</a:t>
            </a:r>
            <a:endParaRPr lang="ru-RU" sz="2400" b="1" dirty="0">
              <a:solidFill>
                <a:schemeClr val="accent2">
                  <a:lumMod val="75000"/>
                </a:schemeClr>
              </a:solidFill>
            </a:endParaRPr>
          </a:p>
        </p:txBody>
      </p:sp>
      <p:sp>
        <p:nvSpPr>
          <p:cNvPr id="3" name="Объект 2"/>
          <p:cNvSpPr>
            <a:spLocks noGrp="1"/>
          </p:cNvSpPr>
          <p:nvPr>
            <p:ph idx="1"/>
          </p:nvPr>
        </p:nvSpPr>
        <p:spPr>
          <a:xfrm>
            <a:off x="1496447" y="1792585"/>
            <a:ext cx="7483917" cy="1593410"/>
          </a:xfrm>
        </p:spPr>
        <p:txBody>
          <a:bodyPr>
            <a:normAutofit/>
          </a:bodyPr>
          <a:lstStyle/>
          <a:p>
            <a:r>
              <a:rPr lang="ru-RU" sz="1600" b="1" dirty="0" smtClean="0"/>
              <a:t>2</a:t>
            </a:r>
            <a:r>
              <a:rPr lang="ru-RU" sz="1600" b="1" dirty="0"/>
              <a:t>. </a:t>
            </a:r>
            <a:r>
              <a:rPr lang="ru-RU" sz="1600" b="1" dirty="0">
                <a:solidFill>
                  <a:schemeClr val="accent2">
                    <a:lumMod val="75000"/>
                  </a:schemeClr>
                </a:solidFill>
              </a:rPr>
              <a:t>Перечень подведомственных организаций </a:t>
            </a:r>
            <a:r>
              <a:rPr lang="ru-RU" sz="1600" b="1" dirty="0"/>
              <a:t>(при наличии);</a:t>
            </a:r>
          </a:p>
          <a:p>
            <a:r>
              <a:rPr lang="ru-RU" sz="1600" b="1" dirty="0" smtClean="0"/>
              <a:t>5</a:t>
            </a:r>
            <a:r>
              <a:rPr lang="ru-RU" sz="1600" b="1" dirty="0"/>
              <a:t>. Статистическая информация, сформированная федеральным органом </a:t>
            </a:r>
            <a:r>
              <a:rPr lang="ru-RU" sz="1600" b="1" dirty="0" smtClean="0"/>
              <a:t>исполнительной власти </a:t>
            </a:r>
            <a:r>
              <a:rPr lang="ru-RU" sz="1600" b="1" dirty="0"/>
              <a:t>в соответствии с федеральным планом статистических </a:t>
            </a:r>
            <a:r>
              <a:rPr lang="ru-RU" sz="1600" b="1" dirty="0" smtClean="0"/>
              <a:t>работ…;</a:t>
            </a:r>
            <a:endParaRPr lang="ru-RU" sz="1600" b="1" dirty="0"/>
          </a:p>
        </p:txBody>
      </p:sp>
      <p:sp>
        <p:nvSpPr>
          <p:cNvPr id="4" name="Объект 2"/>
          <p:cNvSpPr txBox="1">
            <a:spLocks/>
          </p:cNvSpPr>
          <p:nvPr/>
        </p:nvSpPr>
        <p:spPr>
          <a:xfrm>
            <a:off x="1688918" y="3277354"/>
            <a:ext cx="6744385" cy="2633868"/>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a:lstStyle>
          <a:p>
            <a:pPr marL="0" indent="0">
              <a:buNone/>
            </a:pPr>
            <a:r>
              <a:rPr lang="ru-RU" b="1" dirty="0">
                <a:solidFill>
                  <a:schemeClr val="accent2">
                    <a:lumMod val="75000"/>
                  </a:schemeClr>
                </a:solidFill>
              </a:rPr>
              <a:t>Федеральный план статистических работ</a:t>
            </a:r>
            <a:endParaRPr lang="ru-RU" b="1" dirty="0" smtClean="0">
              <a:solidFill>
                <a:schemeClr val="accent2">
                  <a:lumMod val="75000"/>
                </a:schemeClr>
              </a:solidFill>
            </a:endParaRPr>
          </a:p>
          <a:p>
            <a:r>
              <a:rPr lang="ru-RU" sz="1600" b="1" dirty="0" smtClean="0"/>
              <a:t>15.17. </a:t>
            </a:r>
            <a:r>
              <a:rPr lang="ru-RU" sz="1600" b="1" dirty="0" smtClean="0">
                <a:solidFill>
                  <a:schemeClr val="accent2">
                    <a:lumMod val="75000"/>
                  </a:schemeClr>
                </a:solidFill>
              </a:rPr>
              <a:t>Сеть и деятельность учреждений здравоохранения </a:t>
            </a:r>
            <a:r>
              <a:rPr lang="ru-RU" sz="1600" b="1" dirty="0" smtClean="0"/>
              <a:t>по субъектам Российской Федерации, федеральным округам, городским округам и муниципальным районам &lt;7&gt;</a:t>
            </a:r>
          </a:p>
          <a:p>
            <a:pPr marL="0" indent="0" algn="r">
              <a:buNone/>
            </a:pPr>
            <a:r>
              <a:rPr lang="ru-RU" sz="1600" b="1" i="1" dirty="0" smtClean="0"/>
              <a:t>&lt;7&gt; Без представления на федеральный уровень</a:t>
            </a:r>
            <a:endParaRPr lang="ru-RU" sz="1600" b="1" i="1" dirty="0"/>
          </a:p>
        </p:txBody>
      </p:sp>
    </p:spTree>
    <p:extLst>
      <p:ext uri="{BB962C8B-B14F-4D97-AF65-F5344CB8AC3E}">
        <p14:creationId xmlns:p14="http://schemas.microsoft.com/office/powerpoint/2010/main" val="17782852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831341" y="575751"/>
            <a:ext cx="4805666" cy="516627"/>
          </a:xfrm>
        </p:spPr>
        <p:txBody>
          <a:bodyPr>
            <a:normAutofit/>
          </a:bodyPr>
          <a:lstStyle/>
          <a:p>
            <a:r>
              <a:rPr lang="ru-RU" sz="2400" b="1" dirty="0" smtClean="0">
                <a:solidFill>
                  <a:schemeClr val="accent2">
                    <a:lumMod val="75000"/>
                  </a:schemeClr>
                </a:solidFill>
              </a:rPr>
              <a:t>Реестр открытых данных</a:t>
            </a:r>
            <a:endParaRPr lang="ru-RU" sz="2400" b="1" dirty="0">
              <a:solidFill>
                <a:schemeClr val="accent2">
                  <a:lumMod val="75000"/>
                </a:schemeClr>
              </a:solidFill>
            </a:endParaRPr>
          </a:p>
        </p:txBody>
      </p:sp>
      <p:sp>
        <p:nvSpPr>
          <p:cNvPr id="3" name="Объект 2"/>
          <p:cNvSpPr>
            <a:spLocks noGrp="1"/>
          </p:cNvSpPr>
          <p:nvPr>
            <p:ph idx="1"/>
          </p:nvPr>
        </p:nvSpPr>
        <p:spPr>
          <a:xfrm>
            <a:off x="1077362" y="1617552"/>
            <a:ext cx="7930835" cy="3777622"/>
          </a:xfrm>
        </p:spPr>
        <p:txBody>
          <a:bodyPr>
            <a:normAutofit/>
          </a:bodyPr>
          <a:lstStyle/>
          <a:p>
            <a:pPr marL="0" fontAlgn="b">
              <a:spcBef>
                <a:spcPts val="0"/>
              </a:spcBef>
            </a:pPr>
            <a:endParaRPr lang="ru-RU" sz="2000" b="1" dirty="0" smtClean="0">
              <a:solidFill>
                <a:srgbClr val="000000"/>
              </a:solidFill>
              <a:latin typeface="Calibri" panose="020F0502020204030204" pitchFamily="34" charset="0"/>
            </a:endParaRPr>
          </a:p>
          <a:p>
            <a:pPr marL="0" fontAlgn="b">
              <a:spcBef>
                <a:spcPts val="0"/>
              </a:spcBef>
            </a:pPr>
            <a:r>
              <a:rPr lang="ru-RU" sz="2000" b="1" dirty="0" smtClean="0">
                <a:solidFill>
                  <a:srgbClr val="000000"/>
                </a:solidFill>
                <a:latin typeface="Calibri" panose="020F0502020204030204" pitchFamily="34" charset="0"/>
              </a:rPr>
              <a:t>Перечень </a:t>
            </a:r>
            <a:r>
              <a:rPr lang="ru-RU" sz="2000" b="1" dirty="0">
                <a:solidFill>
                  <a:srgbClr val="000000"/>
                </a:solidFill>
                <a:latin typeface="Calibri" panose="020F0502020204030204" pitchFamily="34" charset="0"/>
              </a:rPr>
              <a:t>государственных информационных систем</a:t>
            </a:r>
            <a:endParaRPr lang="ru-RU" sz="2000" b="1" dirty="0">
              <a:latin typeface="Arial" panose="020B0604020202020204" pitchFamily="34" charset="0"/>
            </a:endParaRPr>
          </a:p>
          <a:p>
            <a:pPr marL="0" fontAlgn="b">
              <a:spcBef>
                <a:spcPts val="0"/>
              </a:spcBef>
            </a:pPr>
            <a:r>
              <a:rPr lang="ru-RU" sz="2000" b="1" dirty="0">
                <a:solidFill>
                  <a:srgbClr val="000000"/>
                </a:solidFill>
                <a:latin typeface="Calibri" panose="020F0502020204030204" pitchFamily="34" charset="0"/>
              </a:rPr>
              <a:t>Реестр медицинских организаций Российской Федерации</a:t>
            </a:r>
            <a:endParaRPr lang="ru-RU" sz="2000" b="1" dirty="0">
              <a:latin typeface="Arial" panose="020B0604020202020204" pitchFamily="34" charset="0"/>
            </a:endParaRPr>
          </a:p>
          <a:p>
            <a:pPr marL="0" fontAlgn="b">
              <a:spcBef>
                <a:spcPts val="0"/>
              </a:spcBef>
            </a:pPr>
            <a:r>
              <a:rPr lang="ru-RU" sz="2000" b="1" dirty="0" smtClean="0">
                <a:solidFill>
                  <a:srgbClr val="000000"/>
                </a:solidFill>
                <a:latin typeface="Calibri" panose="020F0502020204030204" pitchFamily="34" charset="0"/>
              </a:rPr>
              <a:t>Реестр </a:t>
            </a:r>
            <a:r>
              <a:rPr lang="ru-RU" sz="2000" b="1" dirty="0">
                <a:solidFill>
                  <a:srgbClr val="000000"/>
                </a:solidFill>
                <a:latin typeface="Calibri" panose="020F0502020204030204" pitchFamily="34" charset="0"/>
              </a:rPr>
              <a:t>подведомственных организаций Министерства здравоохранения Российской Федерации</a:t>
            </a:r>
            <a:endParaRPr lang="ru-RU" sz="2000" b="1" dirty="0">
              <a:latin typeface="Arial" panose="020B0604020202020204" pitchFamily="34" charset="0"/>
            </a:endParaRPr>
          </a:p>
          <a:p>
            <a:pPr marL="0" fontAlgn="b">
              <a:spcBef>
                <a:spcPts val="0"/>
              </a:spcBef>
            </a:pPr>
            <a:r>
              <a:rPr lang="ru-RU" sz="2000" b="1" dirty="0">
                <a:solidFill>
                  <a:srgbClr val="000000"/>
                </a:solidFill>
                <a:latin typeface="Calibri" panose="020F0502020204030204" pitchFamily="34" charset="0"/>
              </a:rPr>
              <a:t>Реестр подведомственных организаций Министерства здравоохранения Российской Федерации </a:t>
            </a:r>
            <a:endParaRPr lang="ru-RU" sz="2000" b="1" dirty="0" smtClean="0">
              <a:solidFill>
                <a:srgbClr val="000000"/>
              </a:solidFill>
              <a:latin typeface="Calibri" panose="020F0502020204030204" pitchFamily="34" charset="0"/>
            </a:endParaRPr>
          </a:p>
          <a:p>
            <a:pPr marL="0" indent="0" fontAlgn="b">
              <a:spcBef>
                <a:spcPts val="0"/>
              </a:spcBef>
              <a:buNone/>
            </a:pPr>
            <a:r>
              <a:rPr lang="ru-RU" sz="2000" b="1" dirty="0" smtClean="0">
                <a:solidFill>
                  <a:srgbClr val="000000"/>
                </a:solidFill>
                <a:latin typeface="Calibri" panose="020F0502020204030204" pitchFamily="34" charset="0"/>
              </a:rPr>
              <a:t>… </a:t>
            </a:r>
          </a:p>
          <a:p>
            <a:pPr marL="0" indent="0" fontAlgn="b">
              <a:spcBef>
                <a:spcPts val="0"/>
              </a:spcBef>
              <a:buNone/>
            </a:pPr>
            <a:r>
              <a:rPr lang="ru-RU" sz="2000" b="1" dirty="0" smtClean="0">
                <a:solidFill>
                  <a:srgbClr val="000000"/>
                </a:solidFill>
                <a:latin typeface="Calibri" panose="020F0502020204030204" pitchFamily="34" charset="0"/>
              </a:rPr>
              <a:t>(всего 25)</a:t>
            </a:r>
            <a:endParaRPr lang="ru-RU" sz="2000" b="1" dirty="0">
              <a:latin typeface="Arial" panose="020B0604020202020204" pitchFamily="34" charset="0"/>
            </a:endParaRPr>
          </a:p>
          <a:p>
            <a:endParaRPr lang="ru-RU" sz="2000" b="1" dirty="0"/>
          </a:p>
        </p:txBody>
      </p:sp>
      <p:pic>
        <p:nvPicPr>
          <p:cNvPr id="4" name="Рисунок 3"/>
          <p:cNvPicPr>
            <a:picLocks noChangeAspect="1"/>
          </p:cNvPicPr>
          <p:nvPr/>
        </p:nvPicPr>
        <p:blipFill>
          <a:blip r:embed="rId3"/>
          <a:stretch>
            <a:fillRect/>
          </a:stretch>
        </p:blipFill>
        <p:spPr>
          <a:xfrm>
            <a:off x="148749" y="424934"/>
            <a:ext cx="3450635" cy="957155"/>
          </a:xfrm>
          <a:prstGeom prst="rect">
            <a:avLst/>
          </a:prstGeom>
        </p:spPr>
      </p:pic>
    </p:spTree>
    <p:extLst>
      <p:ext uri="{BB962C8B-B14F-4D97-AF65-F5344CB8AC3E}">
        <p14:creationId xmlns:p14="http://schemas.microsoft.com/office/powerpoint/2010/main" val="24542421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4" name="Таблица 13"/>
          <p:cNvGraphicFramePr>
            <a:graphicFrameLocks noGrp="1"/>
          </p:cNvGraphicFramePr>
          <p:nvPr>
            <p:extLst>
              <p:ext uri="{D42A27DB-BD31-4B8C-83A1-F6EECF244321}">
                <p14:modId xmlns:p14="http://schemas.microsoft.com/office/powerpoint/2010/main" val="1003210177"/>
              </p:ext>
            </p:extLst>
          </p:nvPr>
        </p:nvGraphicFramePr>
        <p:xfrm>
          <a:off x="298764" y="1470707"/>
          <a:ext cx="8745648" cy="4872255"/>
        </p:xfrm>
        <a:graphic>
          <a:graphicData uri="http://schemas.openxmlformats.org/drawingml/2006/table">
            <a:tbl>
              <a:tblPr firstRow="1" firstCol="1" bandRow="1"/>
              <a:tblGrid>
                <a:gridCol w="541931"/>
                <a:gridCol w="8203717"/>
              </a:tblGrid>
              <a:tr h="696772">
                <a:tc>
                  <a:txBody>
                    <a:bodyPr/>
                    <a:lstStyle/>
                    <a:p>
                      <a:pPr>
                        <a:lnSpc>
                          <a:spcPct val="107000"/>
                        </a:lnSpc>
                        <a:spcAft>
                          <a:spcPts val="0"/>
                        </a:spcAft>
                      </a:pPr>
                      <a:r>
                        <a:rPr lang="ru-RU" sz="1600" dirty="0">
                          <a:effectLst/>
                          <a:latin typeface="Calibri" panose="020F0502020204030204" pitchFamily="34" charset="0"/>
                          <a:ea typeface="Calibri" panose="020F0502020204030204" pitchFamily="34" charset="0"/>
                          <a:cs typeface="Times New Roman" panose="02020603050405020304" pitchFamily="18" charset="0"/>
                        </a:rPr>
                        <a:t>1</a:t>
                      </a:r>
                    </a:p>
                  </a:txBody>
                  <a:tcPr marL="66594" marR="66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07000"/>
                        </a:lnSpc>
                        <a:spcAft>
                          <a:spcPts val="0"/>
                        </a:spcAft>
                      </a:pPr>
                      <a:r>
                        <a:rPr lang="ru-RU" sz="1600" dirty="0">
                          <a:effectLst/>
                          <a:latin typeface="Calibri" panose="020F0502020204030204" pitchFamily="34" charset="0"/>
                          <a:ea typeface="Calibri" panose="020F0502020204030204" pitchFamily="34" charset="0"/>
                          <a:cs typeface="Times New Roman" panose="02020603050405020304" pitchFamily="18" charset="0"/>
                        </a:rPr>
                        <a:t>Подсистема ведения расписания приемов специалистов проведения консультаций в том числе телемедицинских и загрузки мощностей медицинской организации а также электронной записи на прием к врачу</a:t>
                      </a:r>
                    </a:p>
                  </a:txBody>
                  <a:tcPr marL="66594" marR="66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r h="348386">
                <a:tc>
                  <a:txBody>
                    <a:bodyPr/>
                    <a:lstStyle/>
                    <a:p>
                      <a:pPr>
                        <a:lnSpc>
                          <a:spcPct val="107000"/>
                        </a:lnSpc>
                        <a:spcAft>
                          <a:spcPts val="0"/>
                        </a:spcAft>
                      </a:pPr>
                      <a:r>
                        <a:rPr lang="ru-RU" sz="1600">
                          <a:effectLst/>
                          <a:latin typeface="Calibri" panose="020F0502020204030204" pitchFamily="34" charset="0"/>
                          <a:ea typeface="Calibri" panose="020F0502020204030204" pitchFamily="34" charset="0"/>
                          <a:cs typeface="Times New Roman" panose="02020603050405020304" pitchFamily="18" charset="0"/>
                        </a:rPr>
                        <a:t>2</a:t>
                      </a:r>
                    </a:p>
                  </a:txBody>
                  <a:tcPr marL="66594" marR="66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07000"/>
                        </a:lnSpc>
                        <a:spcAft>
                          <a:spcPts val="0"/>
                        </a:spcAft>
                      </a:pPr>
                      <a:r>
                        <a:rPr lang="ru-RU" sz="1600">
                          <a:effectLst/>
                          <a:latin typeface="Calibri" panose="020F0502020204030204" pitchFamily="34" charset="0"/>
                          <a:ea typeface="Calibri" panose="020F0502020204030204" pitchFamily="34" charset="0"/>
                          <a:cs typeface="Times New Roman" panose="02020603050405020304" pitchFamily="18" charset="0"/>
                        </a:rPr>
                        <a:t>Подсистема ведения интегрированной электронной медицинской карты и сервисов доступа к ней</a:t>
                      </a:r>
                    </a:p>
                  </a:txBody>
                  <a:tcPr marL="66594" marR="66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r h="184984">
                <a:tc>
                  <a:txBody>
                    <a:bodyPr/>
                    <a:lstStyle/>
                    <a:p>
                      <a:pPr>
                        <a:lnSpc>
                          <a:spcPct val="107000"/>
                        </a:lnSpc>
                        <a:spcAft>
                          <a:spcPts val="0"/>
                        </a:spcAft>
                      </a:pPr>
                      <a:r>
                        <a:rPr lang="ru-RU" sz="1600">
                          <a:effectLst/>
                          <a:latin typeface="Calibri" panose="020F0502020204030204" pitchFamily="34" charset="0"/>
                          <a:ea typeface="Calibri" panose="020F0502020204030204" pitchFamily="34" charset="0"/>
                          <a:cs typeface="Times New Roman" panose="02020603050405020304" pitchFamily="18" charset="0"/>
                        </a:rPr>
                        <a:t>3</a:t>
                      </a:r>
                    </a:p>
                  </a:txBody>
                  <a:tcPr marL="66594" marR="66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07000"/>
                        </a:lnSpc>
                        <a:spcAft>
                          <a:spcPts val="0"/>
                        </a:spcAft>
                      </a:pPr>
                      <a:r>
                        <a:rPr lang="ru-RU" sz="1600">
                          <a:effectLst/>
                          <a:latin typeface="Calibri" panose="020F0502020204030204" pitchFamily="34" charset="0"/>
                          <a:ea typeface="Calibri" panose="020F0502020204030204" pitchFamily="34" charset="0"/>
                          <a:cs typeface="Times New Roman" panose="02020603050405020304" pitchFamily="18" charset="0"/>
                        </a:rPr>
                        <a:t>Подсистема ведения федерального регистра медицинского персонала</a:t>
                      </a:r>
                    </a:p>
                  </a:txBody>
                  <a:tcPr marL="66594" marR="66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r h="184984">
                <a:tc>
                  <a:txBody>
                    <a:bodyPr/>
                    <a:lstStyle/>
                    <a:p>
                      <a:pPr>
                        <a:lnSpc>
                          <a:spcPct val="107000"/>
                        </a:lnSpc>
                        <a:spcAft>
                          <a:spcPts val="0"/>
                        </a:spcAft>
                      </a:pPr>
                      <a:r>
                        <a:rPr lang="ru-RU" sz="1600">
                          <a:effectLst/>
                          <a:latin typeface="Calibri" panose="020F0502020204030204" pitchFamily="34" charset="0"/>
                          <a:ea typeface="Calibri" panose="020F0502020204030204" pitchFamily="34" charset="0"/>
                          <a:cs typeface="Times New Roman" panose="02020603050405020304" pitchFamily="18" charset="0"/>
                        </a:rPr>
                        <a:t>4</a:t>
                      </a:r>
                    </a:p>
                  </a:txBody>
                  <a:tcPr marL="66594" marR="66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07000"/>
                        </a:lnSpc>
                        <a:spcAft>
                          <a:spcPts val="0"/>
                        </a:spcAft>
                      </a:pPr>
                      <a:r>
                        <a:rPr lang="ru-RU" sz="1600">
                          <a:effectLst/>
                          <a:latin typeface="Calibri" panose="020F0502020204030204" pitchFamily="34" charset="0"/>
                          <a:ea typeface="Calibri" panose="020F0502020204030204" pitchFamily="34" charset="0"/>
                          <a:cs typeface="Times New Roman" panose="02020603050405020304" pitchFamily="18" charset="0"/>
                        </a:rPr>
                        <a:t>Подсистема мониторинга реализации Федеральных целевых программ</a:t>
                      </a:r>
                    </a:p>
                  </a:txBody>
                  <a:tcPr marL="66594" marR="66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r h="348386">
                <a:tc>
                  <a:txBody>
                    <a:bodyPr/>
                    <a:lstStyle/>
                    <a:p>
                      <a:pPr>
                        <a:lnSpc>
                          <a:spcPct val="107000"/>
                        </a:lnSpc>
                        <a:spcAft>
                          <a:spcPts val="0"/>
                        </a:spcAft>
                      </a:pPr>
                      <a:r>
                        <a:rPr lang="ru-RU" sz="1600" b="1">
                          <a:solidFill>
                            <a:schemeClr val="accent2">
                              <a:lumMod val="75000"/>
                            </a:schemeClr>
                          </a:solidFill>
                          <a:effectLst/>
                          <a:latin typeface="Calibri" panose="020F0502020204030204" pitchFamily="34" charset="0"/>
                          <a:ea typeface="Calibri" panose="020F0502020204030204" pitchFamily="34" charset="0"/>
                          <a:cs typeface="Times New Roman" panose="02020603050405020304" pitchFamily="18" charset="0"/>
                        </a:rPr>
                        <a:t>5</a:t>
                      </a:r>
                    </a:p>
                  </a:txBody>
                  <a:tcPr marL="66594" marR="66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07000"/>
                        </a:lnSpc>
                        <a:spcAft>
                          <a:spcPts val="0"/>
                        </a:spcAft>
                      </a:pPr>
                      <a:r>
                        <a:rPr lang="ru-RU" sz="1800" b="1" dirty="0">
                          <a:solidFill>
                            <a:schemeClr val="accent2">
                              <a:lumMod val="75000"/>
                            </a:schemeClr>
                          </a:solidFill>
                          <a:effectLst/>
                          <a:latin typeface="Calibri" panose="020F0502020204030204" pitchFamily="34" charset="0"/>
                          <a:ea typeface="Calibri" panose="020F0502020204030204" pitchFamily="34" charset="0"/>
                          <a:cs typeface="Times New Roman" panose="02020603050405020304" pitchFamily="18" charset="0"/>
                        </a:rPr>
                        <a:t>Программный комплекс по ведению паспортов медицинских учреждений</a:t>
                      </a:r>
                    </a:p>
                  </a:txBody>
                  <a:tcPr marL="66594" marR="66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r h="348386">
                <a:tc>
                  <a:txBody>
                    <a:bodyPr/>
                    <a:lstStyle/>
                    <a:p>
                      <a:pPr>
                        <a:lnSpc>
                          <a:spcPct val="107000"/>
                        </a:lnSpc>
                        <a:spcAft>
                          <a:spcPts val="0"/>
                        </a:spcAft>
                      </a:pPr>
                      <a:r>
                        <a:rPr lang="ru-RU" sz="1600">
                          <a:effectLst/>
                          <a:latin typeface="Calibri" panose="020F0502020204030204" pitchFamily="34" charset="0"/>
                          <a:ea typeface="Calibri" panose="020F0502020204030204" pitchFamily="34" charset="0"/>
                          <a:cs typeface="Times New Roman" panose="02020603050405020304" pitchFamily="18" charset="0"/>
                        </a:rPr>
                        <a:t>6</a:t>
                      </a:r>
                    </a:p>
                  </a:txBody>
                  <a:tcPr marL="66594" marR="66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07000"/>
                        </a:lnSpc>
                        <a:spcAft>
                          <a:spcPts val="0"/>
                        </a:spcAft>
                      </a:pPr>
                      <a:r>
                        <a:rPr lang="ru-RU" sz="1600">
                          <a:effectLst/>
                          <a:latin typeface="Calibri" panose="020F0502020204030204" pitchFamily="34" charset="0"/>
                          <a:ea typeface="Calibri" panose="020F0502020204030204" pitchFamily="34" charset="0"/>
                          <a:cs typeface="Times New Roman" panose="02020603050405020304" pitchFamily="18" charset="0"/>
                        </a:rPr>
                        <a:t>Централизованный сервис информирования о взаимодействии лекарственных средств</a:t>
                      </a:r>
                    </a:p>
                  </a:txBody>
                  <a:tcPr marL="66594" marR="66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r h="348386">
                <a:tc>
                  <a:txBody>
                    <a:bodyPr/>
                    <a:lstStyle/>
                    <a:p>
                      <a:pPr>
                        <a:lnSpc>
                          <a:spcPct val="107000"/>
                        </a:lnSpc>
                        <a:spcAft>
                          <a:spcPts val="0"/>
                        </a:spcAft>
                      </a:pPr>
                      <a:r>
                        <a:rPr lang="ru-RU" sz="1600">
                          <a:effectLst/>
                          <a:latin typeface="Calibri" panose="020F0502020204030204" pitchFamily="34" charset="0"/>
                          <a:ea typeface="Calibri" panose="020F0502020204030204" pitchFamily="34" charset="0"/>
                          <a:cs typeface="Times New Roman" panose="02020603050405020304" pitchFamily="18" charset="0"/>
                        </a:rPr>
                        <a:t>7</a:t>
                      </a:r>
                    </a:p>
                  </a:txBody>
                  <a:tcPr marL="66594" marR="66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07000"/>
                        </a:lnSpc>
                        <a:spcAft>
                          <a:spcPts val="0"/>
                        </a:spcAft>
                      </a:pPr>
                      <a:r>
                        <a:rPr lang="ru-RU" sz="1600" dirty="0">
                          <a:effectLst/>
                          <a:latin typeface="Calibri" panose="020F0502020204030204" pitchFamily="34" charset="0"/>
                          <a:ea typeface="Calibri" panose="020F0502020204030204" pitchFamily="34" charset="0"/>
                          <a:cs typeface="Times New Roman" panose="02020603050405020304" pitchFamily="18" charset="0"/>
                        </a:rPr>
                        <a:t>Программный комплекс «Реестр нормативно-справочной информации системы здравоохранения»</a:t>
                      </a:r>
                    </a:p>
                  </a:txBody>
                  <a:tcPr marL="66594" marR="66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r h="522579">
                <a:tc>
                  <a:txBody>
                    <a:bodyPr/>
                    <a:lstStyle/>
                    <a:p>
                      <a:pPr>
                        <a:lnSpc>
                          <a:spcPct val="107000"/>
                        </a:lnSpc>
                        <a:spcAft>
                          <a:spcPts val="0"/>
                        </a:spcAft>
                      </a:pPr>
                      <a:r>
                        <a:rPr lang="ru-RU" sz="1600">
                          <a:effectLst/>
                          <a:latin typeface="Calibri" panose="020F0502020204030204" pitchFamily="34" charset="0"/>
                          <a:ea typeface="Calibri" panose="020F0502020204030204" pitchFamily="34" charset="0"/>
                          <a:cs typeface="Times New Roman" panose="02020603050405020304" pitchFamily="18" charset="0"/>
                        </a:rPr>
                        <a:t>8</a:t>
                      </a:r>
                    </a:p>
                  </a:txBody>
                  <a:tcPr marL="66594" marR="66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07000"/>
                        </a:lnSpc>
                        <a:spcAft>
                          <a:spcPts val="0"/>
                        </a:spcAft>
                      </a:pPr>
                      <a:r>
                        <a:rPr lang="ru-RU" sz="1600">
                          <a:effectLst/>
                          <a:latin typeface="Calibri" panose="020F0502020204030204" pitchFamily="34" charset="0"/>
                          <a:ea typeface="Calibri" panose="020F0502020204030204" pitchFamily="34" charset="0"/>
                          <a:cs typeface="Times New Roman" panose="02020603050405020304" pitchFamily="18" charset="0"/>
                        </a:rPr>
                        <a:t>Подсистема мониторинга реализации государственного задания по оказанию высокотехнологичной медицинской помощи за счет средств федерального бюджета</a:t>
                      </a:r>
                    </a:p>
                  </a:txBody>
                  <a:tcPr marL="66594" marR="66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r h="184984">
                <a:tc>
                  <a:txBody>
                    <a:bodyPr/>
                    <a:lstStyle/>
                    <a:p>
                      <a:pPr>
                        <a:lnSpc>
                          <a:spcPct val="107000"/>
                        </a:lnSpc>
                        <a:spcAft>
                          <a:spcPts val="0"/>
                        </a:spcAft>
                      </a:pPr>
                      <a:r>
                        <a:rPr lang="ru-RU" sz="1600">
                          <a:effectLst/>
                          <a:latin typeface="Calibri" panose="020F0502020204030204" pitchFamily="34" charset="0"/>
                          <a:ea typeface="Calibri" panose="020F0502020204030204" pitchFamily="34" charset="0"/>
                          <a:cs typeface="Times New Roman" panose="02020603050405020304" pitchFamily="18" charset="0"/>
                        </a:rPr>
                        <a:t>9</a:t>
                      </a:r>
                    </a:p>
                  </a:txBody>
                  <a:tcPr marL="66594" marR="66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07000"/>
                        </a:lnSpc>
                        <a:spcAft>
                          <a:spcPts val="0"/>
                        </a:spcAft>
                      </a:pPr>
                      <a:r>
                        <a:rPr lang="ru-RU" sz="1600">
                          <a:effectLst/>
                          <a:latin typeface="Calibri" panose="020F0502020204030204" pitchFamily="34" charset="0"/>
                          <a:ea typeface="Calibri" panose="020F0502020204030204" pitchFamily="34" charset="0"/>
                          <a:cs typeface="Times New Roman" panose="02020603050405020304" pitchFamily="18" charset="0"/>
                        </a:rPr>
                        <a:t>Государственный реестр лекарственных средств</a:t>
                      </a:r>
                    </a:p>
                  </a:txBody>
                  <a:tcPr marL="66594" marR="66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r h="184984">
                <a:tc>
                  <a:txBody>
                    <a:bodyPr/>
                    <a:lstStyle/>
                    <a:p>
                      <a:pPr>
                        <a:lnSpc>
                          <a:spcPct val="107000"/>
                        </a:lnSpc>
                        <a:spcAft>
                          <a:spcPts val="0"/>
                        </a:spcAft>
                      </a:pPr>
                      <a:r>
                        <a:rPr lang="ru-RU" sz="1600">
                          <a:effectLst/>
                          <a:latin typeface="Calibri" panose="020F0502020204030204" pitchFamily="34" charset="0"/>
                          <a:ea typeface="Calibri" panose="020F0502020204030204" pitchFamily="34" charset="0"/>
                          <a:cs typeface="Times New Roman" panose="02020603050405020304" pitchFamily="18" charset="0"/>
                        </a:rPr>
                        <a:t>10</a:t>
                      </a:r>
                    </a:p>
                  </a:txBody>
                  <a:tcPr marL="66594" marR="66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07000"/>
                        </a:lnSpc>
                        <a:spcAft>
                          <a:spcPts val="0"/>
                        </a:spcAft>
                      </a:pPr>
                      <a:r>
                        <a:rPr lang="ru-RU" sz="1600">
                          <a:effectLst/>
                          <a:latin typeface="Calibri" panose="020F0502020204030204" pitchFamily="34" charset="0"/>
                          <a:ea typeface="Calibri" panose="020F0502020204030204" pitchFamily="34" charset="0"/>
                          <a:cs typeface="Times New Roman" panose="02020603050405020304" pitchFamily="18" charset="0"/>
                        </a:rPr>
                        <a:t>Государственный реестр предельных отпускных цен</a:t>
                      </a:r>
                    </a:p>
                  </a:txBody>
                  <a:tcPr marL="66594" marR="66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r h="348386">
                <a:tc>
                  <a:txBody>
                    <a:bodyPr/>
                    <a:lstStyle/>
                    <a:p>
                      <a:pPr>
                        <a:lnSpc>
                          <a:spcPct val="107000"/>
                        </a:lnSpc>
                        <a:spcAft>
                          <a:spcPts val="0"/>
                        </a:spcAft>
                      </a:pPr>
                      <a:r>
                        <a:rPr lang="ru-RU" sz="1600">
                          <a:effectLst/>
                          <a:latin typeface="Calibri" panose="020F0502020204030204" pitchFamily="34" charset="0"/>
                          <a:ea typeface="Calibri" panose="020F0502020204030204" pitchFamily="34" charset="0"/>
                          <a:cs typeface="Times New Roman" panose="02020603050405020304" pitchFamily="18" charset="0"/>
                        </a:rPr>
                        <a:t>11</a:t>
                      </a:r>
                    </a:p>
                  </a:txBody>
                  <a:tcPr marL="66594" marR="66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07000"/>
                        </a:lnSpc>
                        <a:spcAft>
                          <a:spcPts val="0"/>
                        </a:spcAft>
                      </a:pPr>
                      <a:r>
                        <a:rPr lang="ru-RU" sz="1600">
                          <a:effectLst/>
                          <a:latin typeface="Calibri" panose="020F0502020204030204" pitchFamily="34" charset="0"/>
                          <a:ea typeface="Calibri" panose="020F0502020204030204" pitchFamily="34" charset="0"/>
                          <a:cs typeface="Times New Roman" panose="02020603050405020304" pitchFamily="18" charset="0"/>
                        </a:rPr>
                        <a:t>Государственный реестр выданных разрешений на проведение клинических исследований лекарственных препаратов</a:t>
                      </a:r>
                    </a:p>
                  </a:txBody>
                  <a:tcPr marL="66594" marR="66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r h="184984">
                <a:tc>
                  <a:txBody>
                    <a:bodyPr/>
                    <a:lstStyle/>
                    <a:p>
                      <a:pPr>
                        <a:lnSpc>
                          <a:spcPct val="107000"/>
                        </a:lnSpc>
                        <a:spcAft>
                          <a:spcPts val="0"/>
                        </a:spcAft>
                      </a:pPr>
                      <a:r>
                        <a:rPr lang="ru-RU" sz="1600" dirty="0">
                          <a:effectLst/>
                          <a:latin typeface="Calibri" panose="020F0502020204030204" pitchFamily="34" charset="0"/>
                          <a:ea typeface="Calibri" panose="020F0502020204030204" pitchFamily="34" charset="0"/>
                          <a:cs typeface="Times New Roman" panose="02020603050405020304" pitchFamily="18" charset="0"/>
                        </a:rPr>
                        <a:t>12</a:t>
                      </a:r>
                    </a:p>
                  </a:txBody>
                  <a:tcPr marL="66594" marR="66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07000"/>
                        </a:lnSpc>
                        <a:spcAft>
                          <a:spcPts val="0"/>
                        </a:spcAft>
                      </a:pPr>
                      <a:r>
                        <a:rPr lang="ru-RU" sz="1600" dirty="0">
                          <a:effectLst/>
                          <a:latin typeface="Calibri" panose="020F0502020204030204" pitchFamily="34" charset="0"/>
                          <a:ea typeface="Calibri" panose="020F0502020204030204" pitchFamily="34" charset="0"/>
                          <a:cs typeface="Times New Roman" panose="02020603050405020304" pitchFamily="18" charset="0"/>
                        </a:rPr>
                        <a:t>Федеральная электронная медицинская библиотека</a:t>
                      </a:r>
                    </a:p>
                  </a:txBody>
                  <a:tcPr marL="66594" marR="66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bl>
          </a:graphicData>
        </a:graphic>
      </p:graphicFrame>
      <p:pic>
        <p:nvPicPr>
          <p:cNvPr id="15" name="Рисунок 1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91443" y="281978"/>
            <a:ext cx="3448050" cy="952500"/>
          </a:xfrm>
          <a:prstGeom prst="rect">
            <a:avLst/>
          </a:prstGeom>
        </p:spPr>
      </p:pic>
      <p:sp>
        <p:nvSpPr>
          <p:cNvPr id="16" name="Прямоугольник 15"/>
          <p:cNvSpPr/>
          <p:nvPr/>
        </p:nvSpPr>
        <p:spPr>
          <a:xfrm>
            <a:off x="3978998" y="281978"/>
            <a:ext cx="4572000" cy="830997"/>
          </a:xfrm>
          <a:prstGeom prst="rect">
            <a:avLst/>
          </a:prstGeom>
        </p:spPr>
        <p:txBody>
          <a:bodyPr>
            <a:spAutoFit/>
          </a:bodyPr>
          <a:lstStyle/>
          <a:p>
            <a:pPr lvl="0" defTabSz="457200" fontAlgn="b">
              <a:buClr>
                <a:srgbClr val="A53010"/>
              </a:buClr>
            </a:pPr>
            <a:r>
              <a:rPr lang="ru-RU" sz="2400" b="1" dirty="0">
                <a:solidFill>
                  <a:schemeClr val="accent2">
                    <a:lumMod val="75000"/>
                  </a:schemeClr>
                </a:solidFill>
                <a:latin typeface="Calibri" panose="020F0502020204030204" pitchFamily="34" charset="0"/>
              </a:rPr>
              <a:t>Перечень государственных информационных систем</a:t>
            </a:r>
            <a:endParaRPr lang="ru-RU" sz="2400" b="1" dirty="0">
              <a:solidFill>
                <a:schemeClr val="accent2">
                  <a:lumMod val="75000"/>
                </a:schemeClr>
              </a:solidFill>
              <a:latin typeface="Arial" panose="020B0604020202020204" pitchFamily="34" charset="0"/>
            </a:endParaRPr>
          </a:p>
        </p:txBody>
      </p:sp>
    </p:spTree>
    <p:extLst>
      <p:ext uri="{BB962C8B-B14F-4D97-AF65-F5344CB8AC3E}">
        <p14:creationId xmlns:p14="http://schemas.microsoft.com/office/powerpoint/2010/main" val="12325829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635598" y="391789"/>
            <a:ext cx="5426921" cy="1050781"/>
          </a:xfrm>
        </p:spPr>
        <p:txBody>
          <a:bodyPr>
            <a:noAutofit/>
          </a:bodyPr>
          <a:lstStyle/>
          <a:p>
            <a:r>
              <a:rPr lang="ru-RU" sz="1400" b="1" dirty="0">
                <a:solidFill>
                  <a:schemeClr val="accent2">
                    <a:lumMod val="75000"/>
                  </a:schemeClr>
                </a:solidFill>
              </a:rPr>
              <a:t>Реестр подведомственных организаций Министерства здравоохранения Российской Федерации</a:t>
            </a:r>
            <a:br>
              <a:rPr lang="ru-RU" sz="1400" b="1" dirty="0">
                <a:solidFill>
                  <a:schemeClr val="accent2">
                    <a:lumMod val="75000"/>
                  </a:schemeClr>
                </a:solidFill>
              </a:rPr>
            </a:br>
            <a:r>
              <a:rPr lang="ru-RU" sz="1400" b="1" dirty="0" smtClean="0">
                <a:solidFill>
                  <a:schemeClr val="accent2">
                    <a:lumMod val="75000"/>
                  </a:schemeClr>
                </a:solidFill>
              </a:rPr>
              <a:t>Материал </a:t>
            </a:r>
            <a:r>
              <a:rPr lang="ru-RU" sz="1400" b="1" dirty="0">
                <a:solidFill>
                  <a:schemeClr val="accent2">
                    <a:lumMod val="75000"/>
                  </a:schemeClr>
                </a:solidFill>
              </a:rPr>
              <a:t>опубликован 15 января 2014 в 00:25. </a:t>
            </a:r>
            <a:br>
              <a:rPr lang="ru-RU" sz="1400" b="1" dirty="0">
                <a:solidFill>
                  <a:schemeClr val="accent2">
                    <a:lumMod val="75000"/>
                  </a:schemeClr>
                </a:solidFill>
              </a:rPr>
            </a:br>
            <a:r>
              <a:rPr lang="ru-RU" sz="1400" b="1" dirty="0">
                <a:solidFill>
                  <a:schemeClr val="accent2">
                    <a:lumMod val="75000"/>
                  </a:schemeClr>
                </a:solidFill>
              </a:rPr>
              <a:t>Обновлён 19 августа 2015 в 11:23. </a:t>
            </a:r>
          </a:p>
        </p:txBody>
      </p:sp>
      <p:graphicFrame>
        <p:nvGraphicFramePr>
          <p:cNvPr id="8" name="Объект 7"/>
          <p:cNvGraphicFramePr>
            <a:graphicFrameLocks noGrp="1"/>
          </p:cNvGraphicFramePr>
          <p:nvPr>
            <p:ph idx="1"/>
            <p:extLst>
              <p:ext uri="{D42A27DB-BD31-4B8C-83A1-F6EECF244321}">
                <p14:modId xmlns:p14="http://schemas.microsoft.com/office/powerpoint/2010/main" val="115262776"/>
              </p:ext>
            </p:extLst>
          </p:nvPr>
        </p:nvGraphicFramePr>
        <p:xfrm>
          <a:off x="1008769" y="1416566"/>
          <a:ext cx="8053749" cy="1823981"/>
        </p:xfrm>
        <a:graphic>
          <a:graphicData uri="http://schemas.openxmlformats.org/drawingml/2006/table">
            <a:tbl>
              <a:tblPr firstRow="1" firstCol="1" bandRow="1"/>
              <a:tblGrid>
                <a:gridCol w="609600"/>
                <a:gridCol w="1523182"/>
                <a:gridCol w="3838670"/>
                <a:gridCol w="2082297"/>
              </a:tblGrid>
              <a:tr h="258325">
                <a:tc>
                  <a:txBody>
                    <a:bodyPr/>
                    <a:lstStyle/>
                    <a:p>
                      <a:pPr>
                        <a:lnSpc>
                          <a:spcPct val="107000"/>
                        </a:lnSpc>
                        <a:spcAft>
                          <a:spcPts val="0"/>
                        </a:spcAft>
                      </a:pPr>
                      <a:r>
                        <a:rPr lang="ru-RU" sz="1200" b="1" dirty="0">
                          <a:solidFill>
                            <a:schemeClr val="accent2">
                              <a:lumMod val="75000"/>
                            </a:schemeClr>
                          </a:solidFill>
                          <a:effectLst/>
                          <a:latin typeface="Calibri" panose="020F0502020204030204" pitchFamily="34" charset="0"/>
                          <a:ea typeface="Calibri" panose="020F0502020204030204" pitchFamily="34" charset="0"/>
                          <a:cs typeface="Times New Roman" panose="02020603050405020304" pitchFamily="18" charset="0"/>
                        </a:rPr>
                        <a: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07000"/>
                        </a:lnSpc>
                        <a:spcAft>
                          <a:spcPts val="0"/>
                        </a:spcAft>
                      </a:pPr>
                      <a:r>
                        <a:rPr lang="ru-RU" sz="1200" b="1" dirty="0">
                          <a:solidFill>
                            <a:schemeClr val="accent2">
                              <a:lumMod val="75000"/>
                            </a:schemeClr>
                          </a:solidFill>
                          <a:effectLst/>
                          <a:latin typeface="Calibri" panose="020F0502020204030204" pitchFamily="34" charset="0"/>
                          <a:ea typeface="Calibri" panose="020F0502020204030204" pitchFamily="34" charset="0"/>
                          <a:cs typeface="Times New Roman" panose="02020603050405020304" pitchFamily="18" charset="0"/>
                        </a:rPr>
                        <a:t>Наименование поля</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07000"/>
                        </a:lnSpc>
                        <a:spcAft>
                          <a:spcPts val="0"/>
                        </a:spcAft>
                      </a:pPr>
                      <a:r>
                        <a:rPr lang="ru-RU" sz="1200" b="1" dirty="0">
                          <a:solidFill>
                            <a:schemeClr val="accent2">
                              <a:lumMod val="75000"/>
                            </a:schemeClr>
                          </a:solidFill>
                          <a:effectLst/>
                          <a:latin typeface="Calibri" panose="020F0502020204030204" pitchFamily="34" charset="0"/>
                          <a:ea typeface="Calibri" panose="020F0502020204030204" pitchFamily="34" charset="0"/>
                          <a:cs typeface="Times New Roman" panose="02020603050405020304" pitchFamily="18" charset="0"/>
                        </a:rPr>
                        <a:t>Описание</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07000"/>
                        </a:lnSpc>
                        <a:spcAft>
                          <a:spcPts val="0"/>
                        </a:spcAft>
                      </a:pPr>
                      <a:r>
                        <a:rPr lang="ru-RU" sz="1200" b="1" dirty="0">
                          <a:solidFill>
                            <a:schemeClr val="accent2">
                              <a:lumMod val="75000"/>
                            </a:schemeClr>
                          </a:solidFill>
                          <a:effectLst/>
                          <a:latin typeface="Calibri" panose="020F0502020204030204" pitchFamily="34" charset="0"/>
                          <a:ea typeface="Calibri" panose="020F0502020204030204" pitchFamily="34" charset="0"/>
                          <a:cs typeface="Times New Roman" panose="02020603050405020304" pitchFamily="18" charset="0"/>
                        </a:rPr>
                        <a:t>Формат значения поля</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r h="190500">
                <a:tc>
                  <a:txBody>
                    <a:bodyPr/>
                    <a:lstStyle/>
                    <a:p>
                      <a:pPr>
                        <a:lnSpc>
                          <a:spcPct val="107000"/>
                        </a:lnSpc>
                        <a:spcAft>
                          <a:spcPts val="0"/>
                        </a:spcAft>
                      </a:pPr>
                      <a:r>
                        <a:rPr lang="ru-RU" sz="1200" b="1">
                          <a:effectLst/>
                          <a:latin typeface="Calibri" panose="020F0502020204030204" pitchFamily="34" charset="0"/>
                          <a:ea typeface="Calibri" panose="020F0502020204030204" pitchFamily="34" charset="0"/>
                          <a:cs typeface="Times New Roman" panose="02020603050405020304" pitchFamily="18" charset="0"/>
                        </a:rPr>
                        <a:t>1</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07000"/>
                        </a:lnSpc>
                        <a:spcAft>
                          <a:spcPts val="0"/>
                        </a:spcAft>
                      </a:pPr>
                      <a:r>
                        <a:rPr lang="ru-RU" sz="1200" b="1" dirty="0" err="1">
                          <a:effectLst/>
                          <a:latin typeface="Calibri" panose="020F0502020204030204" pitchFamily="34" charset="0"/>
                          <a:ea typeface="Calibri" panose="020F0502020204030204" pitchFamily="34" charset="0"/>
                          <a:cs typeface="Times New Roman" panose="02020603050405020304" pitchFamily="18" charset="0"/>
                        </a:rPr>
                        <a:t>type</a:t>
                      </a:r>
                      <a:endParaRPr lang="ru-RU" sz="12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07000"/>
                        </a:lnSpc>
                        <a:spcAft>
                          <a:spcPts val="0"/>
                        </a:spcAft>
                      </a:pPr>
                      <a:r>
                        <a:rPr lang="ru-RU" sz="1200" b="1" dirty="0">
                          <a:effectLst/>
                          <a:latin typeface="Calibri" panose="020F0502020204030204" pitchFamily="34" charset="0"/>
                          <a:ea typeface="Calibri" panose="020F0502020204030204" pitchFamily="34" charset="0"/>
                          <a:cs typeface="Times New Roman" panose="02020603050405020304" pitchFamily="18" charset="0"/>
                        </a:rPr>
                        <a:t>Тип организации</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07000"/>
                        </a:lnSpc>
                        <a:spcAft>
                          <a:spcPts val="0"/>
                        </a:spcAft>
                      </a:pPr>
                      <a:r>
                        <a:rPr lang="ru-RU" sz="1200" b="1">
                          <a:effectLst/>
                          <a:latin typeface="Calibri" panose="020F0502020204030204" pitchFamily="34" charset="0"/>
                          <a:ea typeface="Calibri" panose="020F0502020204030204" pitchFamily="34" charset="0"/>
                          <a:cs typeface="Times New Roman" panose="02020603050405020304" pitchFamily="18" charset="0"/>
                        </a:rPr>
                        <a:t>xsd:string</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r h="190500">
                <a:tc>
                  <a:txBody>
                    <a:bodyPr/>
                    <a:lstStyle/>
                    <a:p>
                      <a:pPr>
                        <a:lnSpc>
                          <a:spcPct val="107000"/>
                        </a:lnSpc>
                        <a:spcAft>
                          <a:spcPts val="0"/>
                        </a:spcAft>
                      </a:pPr>
                      <a:r>
                        <a:rPr lang="ru-RU" sz="1200" b="1">
                          <a:effectLst/>
                          <a:latin typeface="Calibri" panose="020F0502020204030204" pitchFamily="34" charset="0"/>
                          <a:ea typeface="Calibri" panose="020F0502020204030204" pitchFamily="34" charset="0"/>
                          <a:cs typeface="Times New Roman" panose="02020603050405020304" pitchFamily="18" charset="0"/>
                        </a:rPr>
                        <a:t>2</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07000"/>
                        </a:lnSpc>
                        <a:spcAft>
                          <a:spcPts val="0"/>
                        </a:spcAft>
                      </a:pPr>
                      <a:r>
                        <a:rPr lang="ru-RU" sz="1200" b="1">
                          <a:effectLst/>
                          <a:latin typeface="Calibri" panose="020F0502020204030204" pitchFamily="34" charset="0"/>
                          <a:ea typeface="Calibri" panose="020F0502020204030204" pitchFamily="34" charset="0"/>
                          <a:cs typeface="Times New Roman" panose="02020603050405020304" pitchFamily="18" charset="0"/>
                        </a:rPr>
                        <a:t>kind</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07000"/>
                        </a:lnSpc>
                        <a:spcAft>
                          <a:spcPts val="0"/>
                        </a:spcAft>
                      </a:pPr>
                      <a:r>
                        <a:rPr lang="ru-RU" sz="1200" b="1" dirty="0">
                          <a:effectLst/>
                          <a:latin typeface="Calibri" panose="020F0502020204030204" pitchFamily="34" charset="0"/>
                          <a:ea typeface="Calibri" panose="020F0502020204030204" pitchFamily="34" charset="0"/>
                          <a:cs typeface="Times New Roman" panose="02020603050405020304" pitchFamily="18" charset="0"/>
                        </a:rPr>
                        <a:t>Вид организации</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07000"/>
                        </a:lnSpc>
                        <a:spcAft>
                          <a:spcPts val="0"/>
                        </a:spcAft>
                      </a:pPr>
                      <a:r>
                        <a:rPr lang="ru-RU" sz="1200" b="1">
                          <a:effectLst/>
                          <a:latin typeface="Calibri" panose="020F0502020204030204" pitchFamily="34" charset="0"/>
                          <a:ea typeface="Calibri" panose="020F0502020204030204" pitchFamily="34" charset="0"/>
                          <a:cs typeface="Times New Roman" panose="02020603050405020304" pitchFamily="18" charset="0"/>
                        </a:rPr>
                        <a:t>xsd:string</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r h="190500">
                <a:tc>
                  <a:txBody>
                    <a:bodyPr/>
                    <a:lstStyle/>
                    <a:p>
                      <a:pPr>
                        <a:lnSpc>
                          <a:spcPct val="107000"/>
                        </a:lnSpc>
                        <a:spcAft>
                          <a:spcPts val="0"/>
                        </a:spcAft>
                      </a:pPr>
                      <a:r>
                        <a:rPr lang="ru-RU" sz="1200" b="1">
                          <a:effectLst/>
                          <a:latin typeface="Calibri" panose="020F0502020204030204" pitchFamily="34" charset="0"/>
                          <a:ea typeface="Calibri" panose="020F0502020204030204" pitchFamily="34" charset="0"/>
                          <a:cs typeface="Times New Roman" panose="02020603050405020304" pitchFamily="18" charset="0"/>
                        </a:rPr>
                        <a:t>3</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07000"/>
                        </a:lnSpc>
                        <a:spcAft>
                          <a:spcPts val="0"/>
                        </a:spcAft>
                      </a:pPr>
                      <a:r>
                        <a:rPr lang="ru-RU" sz="1200" b="1">
                          <a:effectLst/>
                          <a:latin typeface="Calibri" panose="020F0502020204030204" pitchFamily="34" charset="0"/>
                          <a:ea typeface="Calibri" panose="020F0502020204030204" pitchFamily="34" charset="0"/>
                          <a:cs typeface="Times New Roman" panose="02020603050405020304" pitchFamily="18" charset="0"/>
                        </a:rPr>
                        <a:t>name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07000"/>
                        </a:lnSpc>
                        <a:spcAft>
                          <a:spcPts val="0"/>
                        </a:spcAft>
                      </a:pPr>
                      <a:r>
                        <a:rPr lang="ru-RU" sz="1200" b="1">
                          <a:effectLst/>
                          <a:latin typeface="Calibri" panose="020F0502020204030204" pitchFamily="34" charset="0"/>
                          <a:ea typeface="Calibri" panose="020F0502020204030204" pitchFamily="34" charset="0"/>
                          <a:cs typeface="Times New Roman" panose="02020603050405020304" pitchFamily="18" charset="0"/>
                        </a:rPr>
                        <a:t>Наименование организации</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07000"/>
                        </a:lnSpc>
                        <a:spcAft>
                          <a:spcPts val="0"/>
                        </a:spcAft>
                      </a:pPr>
                      <a:r>
                        <a:rPr lang="ru-RU" sz="1200" b="1">
                          <a:effectLst/>
                          <a:latin typeface="Calibri" panose="020F0502020204030204" pitchFamily="34" charset="0"/>
                          <a:ea typeface="Calibri" panose="020F0502020204030204" pitchFamily="34" charset="0"/>
                          <a:cs typeface="Times New Roman" panose="02020603050405020304" pitchFamily="18" charset="0"/>
                        </a:rPr>
                        <a:t>xsd:string</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r h="190500">
                <a:tc>
                  <a:txBody>
                    <a:bodyPr/>
                    <a:lstStyle/>
                    <a:p>
                      <a:pPr>
                        <a:lnSpc>
                          <a:spcPct val="107000"/>
                        </a:lnSpc>
                        <a:spcAft>
                          <a:spcPts val="0"/>
                        </a:spcAft>
                      </a:pPr>
                      <a:r>
                        <a:rPr lang="ru-RU" sz="1200" b="1">
                          <a:effectLst/>
                          <a:latin typeface="Calibri" panose="020F0502020204030204" pitchFamily="34" charset="0"/>
                          <a:ea typeface="Calibri" panose="020F0502020204030204" pitchFamily="34" charset="0"/>
                          <a:cs typeface="Times New Roman" panose="02020603050405020304" pitchFamily="18" charset="0"/>
                        </a:rPr>
                        <a:t>4</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07000"/>
                        </a:lnSpc>
                        <a:spcAft>
                          <a:spcPts val="0"/>
                        </a:spcAft>
                      </a:pPr>
                      <a:r>
                        <a:rPr lang="ru-RU" sz="1200" b="1">
                          <a:effectLst/>
                          <a:latin typeface="Calibri" panose="020F0502020204030204" pitchFamily="34" charset="0"/>
                          <a:ea typeface="Calibri" panose="020F0502020204030204" pitchFamily="34" charset="0"/>
                          <a:cs typeface="Times New Roman" panose="02020603050405020304" pitchFamily="18" charset="0"/>
                        </a:rPr>
                        <a:t>rank</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07000"/>
                        </a:lnSpc>
                        <a:spcAft>
                          <a:spcPts val="0"/>
                        </a:spcAft>
                      </a:pPr>
                      <a:r>
                        <a:rPr lang="ru-RU" sz="1200" b="1" dirty="0">
                          <a:effectLst/>
                          <a:latin typeface="Calibri" panose="020F0502020204030204" pitchFamily="34" charset="0"/>
                          <a:ea typeface="Calibri" panose="020F0502020204030204" pitchFamily="34" charset="0"/>
                          <a:cs typeface="Times New Roman" panose="02020603050405020304" pitchFamily="18" charset="0"/>
                        </a:rPr>
                        <a:t>Должность</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07000"/>
                        </a:lnSpc>
                        <a:spcAft>
                          <a:spcPts val="0"/>
                        </a:spcAft>
                      </a:pPr>
                      <a:r>
                        <a:rPr lang="ru-RU" sz="1200" b="1">
                          <a:effectLst/>
                          <a:latin typeface="Calibri" panose="020F0502020204030204" pitchFamily="34" charset="0"/>
                          <a:ea typeface="Calibri" panose="020F0502020204030204" pitchFamily="34" charset="0"/>
                          <a:cs typeface="Times New Roman" panose="02020603050405020304" pitchFamily="18" charset="0"/>
                        </a:rPr>
                        <a:t>xsd:string</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r h="190500">
                <a:tc>
                  <a:txBody>
                    <a:bodyPr/>
                    <a:lstStyle/>
                    <a:p>
                      <a:pPr>
                        <a:lnSpc>
                          <a:spcPct val="107000"/>
                        </a:lnSpc>
                        <a:spcAft>
                          <a:spcPts val="0"/>
                        </a:spcAft>
                      </a:pPr>
                      <a:r>
                        <a:rPr lang="ru-RU" sz="1200" b="1">
                          <a:effectLst/>
                          <a:latin typeface="Calibri" panose="020F0502020204030204" pitchFamily="34" charset="0"/>
                          <a:ea typeface="Calibri" panose="020F0502020204030204" pitchFamily="34" charset="0"/>
                          <a:cs typeface="Times New Roman" panose="02020603050405020304" pitchFamily="18" charset="0"/>
                        </a:rPr>
                        <a:t>5</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07000"/>
                        </a:lnSpc>
                        <a:spcAft>
                          <a:spcPts val="0"/>
                        </a:spcAft>
                      </a:pPr>
                      <a:r>
                        <a:rPr lang="ru-RU" sz="1200" b="1">
                          <a:effectLst/>
                          <a:latin typeface="Calibri" panose="020F0502020204030204" pitchFamily="34" charset="0"/>
                          <a:ea typeface="Calibri" panose="020F0502020204030204" pitchFamily="34" charset="0"/>
                          <a:cs typeface="Times New Roman" panose="02020603050405020304" pitchFamily="18" charset="0"/>
                        </a:rPr>
                        <a:t>name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07000"/>
                        </a:lnSpc>
                        <a:spcAft>
                          <a:spcPts val="0"/>
                        </a:spcAft>
                      </a:pPr>
                      <a:r>
                        <a:rPr lang="ru-RU" sz="1200" b="1">
                          <a:effectLst/>
                          <a:latin typeface="Calibri" panose="020F0502020204030204" pitchFamily="34" charset="0"/>
                          <a:ea typeface="Calibri" panose="020F0502020204030204" pitchFamily="34" charset="0"/>
                          <a:cs typeface="Times New Roman" panose="02020603050405020304" pitchFamily="18" charset="0"/>
                        </a:rPr>
                        <a:t>ФИО</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07000"/>
                        </a:lnSpc>
                        <a:spcAft>
                          <a:spcPts val="0"/>
                        </a:spcAft>
                      </a:pPr>
                      <a:r>
                        <a:rPr lang="ru-RU" sz="1200" b="1">
                          <a:effectLst/>
                          <a:latin typeface="Calibri" panose="020F0502020204030204" pitchFamily="34" charset="0"/>
                          <a:ea typeface="Calibri" panose="020F0502020204030204" pitchFamily="34" charset="0"/>
                          <a:cs typeface="Times New Roman" panose="02020603050405020304" pitchFamily="18" charset="0"/>
                        </a:rPr>
                        <a:t>xsd:string</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r h="190500">
                <a:tc>
                  <a:txBody>
                    <a:bodyPr/>
                    <a:lstStyle/>
                    <a:p>
                      <a:pPr>
                        <a:lnSpc>
                          <a:spcPct val="107000"/>
                        </a:lnSpc>
                        <a:spcAft>
                          <a:spcPts val="0"/>
                        </a:spcAft>
                      </a:pPr>
                      <a:r>
                        <a:rPr lang="ru-RU" sz="1200" b="1">
                          <a:effectLst/>
                          <a:latin typeface="Calibri" panose="020F0502020204030204" pitchFamily="34" charset="0"/>
                          <a:ea typeface="Calibri" panose="020F0502020204030204" pitchFamily="34" charset="0"/>
                          <a:cs typeface="Times New Roman" panose="02020603050405020304" pitchFamily="18" charset="0"/>
                        </a:rPr>
                        <a:t>6</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07000"/>
                        </a:lnSpc>
                        <a:spcAft>
                          <a:spcPts val="0"/>
                        </a:spcAft>
                      </a:pPr>
                      <a:r>
                        <a:rPr lang="ru-RU" sz="1200" b="1">
                          <a:effectLst/>
                          <a:latin typeface="Calibri" panose="020F0502020204030204" pitchFamily="34" charset="0"/>
                          <a:ea typeface="Calibri" panose="020F0502020204030204" pitchFamily="34" charset="0"/>
                          <a:cs typeface="Times New Roman" panose="02020603050405020304" pitchFamily="18" charset="0"/>
                        </a:rPr>
                        <a:t>phone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07000"/>
                        </a:lnSpc>
                        <a:spcAft>
                          <a:spcPts val="0"/>
                        </a:spcAft>
                      </a:pPr>
                      <a:r>
                        <a:rPr lang="ru-RU" sz="1200" b="1">
                          <a:effectLst/>
                          <a:latin typeface="Calibri" panose="020F0502020204030204" pitchFamily="34" charset="0"/>
                          <a:ea typeface="Calibri" panose="020F0502020204030204" pitchFamily="34" charset="0"/>
                          <a:cs typeface="Times New Roman" panose="02020603050405020304" pitchFamily="18" charset="0"/>
                        </a:rPr>
                        <a:t>Телефон, факс</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07000"/>
                        </a:lnSpc>
                        <a:spcAft>
                          <a:spcPts val="0"/>
                        </a:spcAft>
                      </a:pPr>
                      <a:r>
                        <a:rPr lang="ru-RU" sz="1200" b="1">
                          <a:effectLst/>
                          <a:latin typeface="Calibri" panose="020F0502020204030204" pitchFamily="34" charset="0"/>
                          <a:ea typeface="Calibri" panose="020F0502020204030204" pitchFamily="34" charset="0"/>
                          <a:cs typeface="Times New Roman" panose="02020603050405020304" pitchFamily="18" charset="0"/>
                        </a:rPr>
                        <a:t>xsd:string</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r h="190500">
                <a:tc>
                  <a:txBody>
                    <a:bodyPr/>
                    <a:lstStyle/>
                    <a:p>
                      <a:pPr>
                        <a:lnSpc>
                          <a:spcPct val="107000"/>
                        </a:lnSpc>
                        <a:spcAft>
                          <a:spcPts val="0"/>
                        </a:spcAft>
                      </a:pPr>
                      <a:r>
                        <a:rPr lang="ru-RU" sz="1200" b="1">
                          <a:effectLst/>
                          <a:latin typeface="Calibri" panose="020F0502020204030204" pitchFamily="34" charset="0"/>
                          <a:ea typeface="Calibri" panose="020F0502020204030204" pitchFamily="34" charset="0"/>
                          <a:cs typeface="Times New Roman" panose="02020603050405020304" pitchFamily="18" charset="0"/>
                        </a:rPr>
                        <a:t>7</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07000"/>
                        </a:lnSpc>
                        <a:spcAft>
                          <a:spcPts val="0"/>
                        </a:spcAft>
                      </a:pPr>
                      <a:r>
                        <a:rPr lang="ru-RU" sz="1200" b="1">
                          <a:effectLst/>
                          <a:latin typeface="Calibri" panose="020F0502020204030204" pitchFamily="34" charset="0"/>
                          <a:ea typeface="Calibri" panose="020F0502020204030204" pitchFamily="34" charset="0"/>
                          <a:cs typeface="Times New Roman" panose="02020603050405020304" pitchFamily="18" charset="0"/>
                        </a:rPr>
                        <a:t>email</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07000"/>
                        </a:lnSpc>
                        <a:spcAft>
                          <a:spcPts val="0"/>
                        </a:spcAft>
                      </a:pPr>
                      <a:r>
                        <a:rPr lang="ru-RU" sz="1200" b="1">
                          <a:effectLst/>
                          <a:latin typeface="Calibri" panose="020F0502020204030204" pitchFamily="34" charset="0"/>
                          <a:ea typeface="Calibri" panose="020F0502020204030204" pitchFamily="34" charset="0"/>
                          <a:cs typeface="Times New Roman" panose="02020603050405020304" pitchFamily="18" charset="0"/>
                        </a:rPr>
                        <a:t>Адрес электронной почты</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07000"/>
                        </a:lnSpc>
                        <a:spcAft>
                          <a:spcPts val="0"/>
                        </a:spcAft>
                      </a:pPr>
                      <a:r>
                        <a:rPr lang="ru-RU" sz="1200" b="1">
                          <a:effectLst/>
                          <a:latin typeface="Calibri" panose="020F0502020204030204" pitchFamily="34" charset="0"/>
                          <a:ea typeface="Calibri" panose="020F0502020204030204" pitchFamily="34" charset="0"/>
                          <a:cs typeface="Times New Roman" panose="02020603050405020304" pitchFamily="18" charset="0"/>
                        </a:rPr>
                        <a:t>xsd:string</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r h="190500">
                <a:tc>
                  <a:txBody>
                    <a:bodyPr/>
                    <a:lstStyle/>
                    <a:p>
                      <a:pPr>
                        <a:lnSpc>
                          <a:spcPct val="107000"/>
                        </a:lnSpc>
                        <a:spcAft>
                          <a:spcPts val="0"/>
                        </a:spcAft>
                      </a:pPr>
                      <a:r>
                        <a:rPr lang="ru-RU" sz="1200" b="1">
                          <a:effectLst/>
                          <a:latin typeface="Calibri" panose="020F0502020204030204" pitchFamily="34" charset="0"/>
                          <a:ea typeface="Calibri" panose="020F0502020204030204" pitchFamily="34" charset="0"/>
                          <a:cs typeface="Times New Roman" panose="02020603050405020304" pitchFamily="18" charset="0"/>
                        </a:rPr>
                        <a:t>8</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07000"/>
                        </a:lnSpc>
                        <a:spcAft>
                          <a:spcPts val="0"/>
                        </a:spcAft>
                      </a:pPr>
                      <a:r>
                        <a:rPr lang="ru-RU" sz="1200" b="1">
                          <a:effectLst/>
                          <a:latin typeface="Calibri" panose="020F0502020204030204" pitchFamily="34" charset="0"/>
                          <a:ea typeface="Calibri" panose="020F0502020204030204" pitchFamily="34" charset="0"/>
                          <a:cs typeface="Times New Roman" panose="02020603050405020304" pitchFamily="18" charset="0"/>
                        </a:rPr>
                        <a:t>address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07000"/>
                        </a:lnSpc>
                        <a:spcAft>
                          <a:spcPts val="0"/>
                        </a:spcAft>
                      </a:pPr>
                      <a:r>
                        <a:rPr lang="ru-RU" sz="1200" b="1">
                          <a:effectLst/>
                          <a:latin typeface="Calibri" panose="020F0502020204030204" pitchFamily="34" charset="0"/>
                          <a:ea typeface="Calibri" panose="020F0502020204030204" pitchFamily="34" charset="0"/>
                          <a:cs typeface="Times New Roman" panose="02020603050405020304" pitchFamily="18" charset="0"/>
                        </a:rPr>
                        <a:t>Местонахождение</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07000"/>
                        </a:lnSpc>
                        <a:spcAft>
                          <a:spcPts val="0"/>
                        </a:spcAft>
                      </a:pPr>
                      <a:r>
                        <a:rPr lang="ru-RU" sz="1200" b="1" dirty="0" err="1">
                          <a:effectLst/>
                          <a:latin typeface="Calibri" panose="020F0502020204030204" pitchFamily="34" charset="0"/>
                          <a:ea typeface="Calibri" panose="020F0502020204030204" pitchFamily="34" charset="0"/>
                          <a:cs typeface="Times New Roman" panose="02020603050405020304" pitchFamily="18" charset="0"/>
                        </a:rPr>
                        <a:t>xsd:string</a:t>
                      </a:r>
                      <a:endParaRPr lang="ru-RU" sz="12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bl>
          </a:graphicData>
        </a:graphic>
      </p:graphicFrame>
      <p:graphicFrame>
        <p:nvGraphicFramePr>
          <p:cNvPr id="9" name="Таблица 8"/>
          <p:cNvGraphicFramePr>
            <a:graphicFrameLocks noGrp="1"/>
          </p:cNvGraphicFramePr>
          <p:nvPr>
            <p:extLst>
              <p:ext uri="{D42A27DB-BD31-4B8C-83A1-F6EECF244321}">
                <p14:modId xmlns:p14="http://schemas.microsoft.com/office/powerpoint/2010/main" val="2832558185"/>
              </p:ext>
            </p:extLst>
          </p:nvPr>
        </p:nvGraphicFramePr>
        <p:xfrm>
          <a:off x="1008769" y="4455163"/>
          <a:ext cx="8053749" cy="2152777"/>
        </p:xfrm>
        <a:graphic>
          <a:graphicData uri="http://schemas.openxmlformats.org/drawingml/2006/table">
            <a:tbl>
              <a:tblPr firstRow="1" firstCol="1" bandRow="1"/>
              <a:tblGrid>
                <a:gridCol w="611800"/>
                <a:gridCol w="1593410"/>
                <a:gridCol w="3748135"/>
                <a:gridCol w="2100404"/>
              </a:tblGrid>
              <a:tr h="170759">
                <a:tc>
                  <a:txBody>
                    <a:bodyPr/>
                    <a:lstStyle/>
                    <a:p>
                      <a:pPr>
                        <a:lnSpc>
                          <a:spcPct val="107000"/>
                        </a:lnSpc>
                        <a:spcAft>
                          <a:spcPts val="0"/>
                        </a:spcAft>
                      </a:pPr>
                      <a:r>
                        <a:rPr lang="ru-RU" sz="1200" b="1" dirty="0">
                          <a:solidFill>
                            <a:schemeClr val="accent2">
                              <a:lumMod val="75000"/>
                            </a:schemeClr>
                          </a:solidFill>
                          <a:effectLst/>
                          <a:latin typeface="Calibri" panose="020F0502020204030204" pitchFamily="34" charset="0"/>
                          <a:ea typeface="Calibri" panose="020F0502020204030204" pitchFamily="34" charset="0"/>
                          <a:cs typeface="Times New Roman" panose="02020603050405020304" pitchFamily="18" charset="0"/>
                        </a:rPr>
                        <a:t>№</a:t>
                      </a:r>
                    </a:p>
                  </a:txBody>
                  <a:tcPr marL="61473" marR="6147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07000"/>
                        </a:lnSpc>
                        <a:spcAft>
                          <a:spcPts val="0"/>
                        </a:spcAft>
                      </a:pPr>
                      <a:r>
                        <a:rPr lang="ru-RU" sz="1200" b="1" dirty="0">
                          <a:solidFill>
                            <a:schemeClr val="accent2">
                              <a:lumMod val="75000"/>
                            </a:schemeClr>
                          </a:solidFill>
                          <a:effectLst/>
                          <a:latin typeface="Calibri" panose="020F0502020204030204" pitchFamily="34" charset="0"/>
                          <a:ea typeface="Calibri" panose="020F0502020204030204" pitchFamily="34" charset="0"/>
                          <a:cs typeface="Times New Roman" panose="02020603050405020304" pitchFamily="18" charset="0"/>
                        </a:rPr>
                        <a:t>Наименование поля</a:t>
                      </a:r>
                    </a:p>
                  </a:txBody>
                  <a:tcPr marL="61473" marR="6147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07000"/>
                        </a:lnSpc>
                        <a:spcAft>
                          <a:spcPts val="0"/>
                        </a:spcAft>
                      </a:pPr>
                      <a:r>
                        <a:rPr lang="ru-RU" sz="1200" b="1" dirty="0">
                          <a:solidFill>
                            <a:schemeClr val="accent2">
                              <a:lumMod val="75000"/>
                            </a:schemeClr>
                          </a:solidFill>
                          <a:effectLst/>
                          <a:latin typeface="Calibri" panose="020F0502020204030204" pitchFamily="34" charset="0"/>
                          <a:ea typeface="Calibri" panose="020F0502020204030204" pitchFamily="34" charset="0"/>
                          <a:cs typeface="Times New Roman" panose="02020603050405020304" pitchFamily="18" charset="0"/>
                        </a:rPr>
                        <a:t>Описание</a:t>
                      </a:r>
                    </a:p>
                  </a:txBody>
                  <a:tcPr marL="61473" marR="6147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07000"/>
                        </a:lnSpc>
                        <a:spcAft>
                          <a:spcPts val="0"/>
                        </a:spcAft>
                      </a:pPr>
                      <a:r>
                        <a:rPr lang="ru-RU" sz="1200" b="1" dirty="0">
                          <a:solidFill>
                            <a:schemeClr val="accent2">
                              <a:lumMod val="75000"/>
                            </a:schemeClr>
                          </a:solidFill>
                          <a:effectLst/>
                          <a:latin typeface="Calibri" panose="020F0502020204030204" pitchFamily="34" charset="0"/>
                          <a:ea typeface="Calibri" panose="020F0502020204030204" pitchFamily="34" charset="0"/>
                          <a:cs typeface="Times New Roman" panose="02020603050405020304" pitchFamily="18" charset="0"/>
                        </a:rPr>
                        <a:t>Формат значения поля</a:t>
                      </a:r>
                    </a:p>
                  </a:txBody>
                  <a:tcPr marL="61473" marR="6147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r h="170759">
                <a:tc>
                  <a:txBody>
                    <a:bodyPr/>
                    <a:lstStyle/>
                    <a:p>
                      <a:pPr>
                        <a:lnSpc>
                          <a:spcPct val="107000"/>
                        </a:lnSpc>
                        <a:spcAft>
                          <a:spcPts val="0"/>
                        </a:spcAft>
                      </a:pPr>
                      <a:r>
                        <a:rPr lang="ru-RU" sz="1200" b="1">
                          <a:effectLst/>
                          <a:latin typeface="Calibri" panose="020F0502020204030204" pitchFamily="34" charset="0"/>
                          <a:ea typeface="Calibri" panose="020F0502020204030204" pitchFamily="34" charset="0"/>
                          <a:cs typeface="Times New Roman" panose="02020603050405020304" pitchFamily="18" charset="0"/>
                        </a:rPr>
                        <a:t>1</a:t>
                      </a:r>
                    </a:p>
                  </a:txBody>
                  <a:tcPr marL="61473" marR="6147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07000"/>
                        </a:lnSpc>
                        <a:spcAft>
                          <a:spcPts val="0"/>
                        </a:spcAft>
                      </a:pPr>
                      <a:r>
                        <a:rPr lang="ru-RU" sz="1200" b="1">
                          <a:effectLst/>
                          <a:latin typeface="Calibri" panose="020F0502020204030204" pitchFamily="34" charset="0"/>
                          <a:ea typeface="Calibri" panose="020F0502020204030204" pitchFamily="34" charset="0"/>
                          <a:cs typeface="Times New Roman" panose="02020603050405020304" pitchFamily="18" charset="0"/>
                        </a:rPr>
                        <a:t>Тип организации</a:t>
                      </a:r>
                    </a:p>
                  </a:txBody>
                  <a:tcPr marL="61473" marR="6147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07000"/>
                        </a:lnSpc>
                        <a:spcAft>
                          <a:spcPts val="0"/>
                        </a:spcAft>
                      </a:pPr>
                      <a:r>
                        <a:rPr lang="ru-RU" sz="1200" b="1">
                          <a:effectLst/>
                          <a:latin typeface="Calibri" panose="020F0502020204030204" pitchFamily="34" charset="0"/>
                          <a:ea typeface="Calibri" panose="020F0502020204030204" pitchFamily="34" charset="0"/>
                          <a:cs typeface="Times New Roman" panose="02020603050405020304" pitchFamily="18" charset="0"/>
                        </a:rPr>
                        <a:t>Тип организации, входящей в реестр</a:t>
                      </a:r>
                    </a:p>
                  </a:txBody>
                  <a:tcPr marL="61473" marR="6147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07000"/>
                        </a:lnSpc>
                        <a:spcAft>
                          <a:spcPts val="0"/>
                        </a:spcAft>
                      </a:pPr>
                      <a:r>
                        <a:rPr lang="ru-RU" sz="1200" b="1">
                          <a:effectLst/>
                          <a:latin typeface="Calibri" panose="020F0502020204030204" pitchFamily="34" charset="0"/>
                          <a:ea typeface="Calibri" panose="020F0502020204030204" pitchFamily="34" charset="0"/>
                          <a:cs typeface="Times New Roman" panose="02020603050405020304" pitchFamily="18" charset="0"/>
                        </a:rPr>
                        <a:t>xsd:string</a:t>
                      </a:r>
                    </a:p>
                  </a:txBody>
                  <a:tcPr marL="61473" marR="6147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r h="170759">
                <a:tc>
                  <a:txBody>
                    <a:bodyPr/>
                    <a:lstStyle/>
                    <a:p>
                      <a:pPr>
                        <a:lnSpc>
                          <a:spcPct val="107000"/>
                        </a:lnSpc>
                        <a:spcAft>
                          <a:spcPts val="0"/>
                        </a:spcAft>
                      </a:pPr>
                      <a:r>
                        <a:rPr lang="ru-RU" sz="1200" b="1">
                          <a:effectLst/>
                          <a:latin typeface="Calibri" panose="020F0502020204030204" pitchFamily="34" charset="0"/>
                          <a:ea typeface="Calibri" panose="020F0502020204030204" pitchFamily="34" charset="0"/>
                          <a:cs typeface="Times New Roman" panose="02020603050405020304" pitchFamily="18" charset="0"/>
                        </a:rPr>
                        <a:t>2</a:t>
                      </a:r>
                    </a:p>
                  </a:txBody>
                  <a:tcPr marL="61473" marR="6147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07000"/>
                        </a:lnSpc>
                        <a:spcAft>
                          <a:spcPts val="0"/>
                        </a:spcAft>
                      </a:pPr>
                      <a:r>
                        <a:rPr lang="ru-RU" sz="1200" b="1">
                          <a:effectLst/>
                          <a:latin typeface="Calibri" panose="020F0502020204030204" pitchFamily="34" charset="0"/>
                          <a:ea typeface="Calibri" panose="020F0502020204030204" pitchFamily="34" charset="0"/>
                          <a:cs typeface="Times New Roman" panose="02020603050405020304" pitchFamily="18" charset="0"/>
                        </a:rPr>
                        <a:t>Вид организации</a:t>
                      </a:r>
                    </a:p>
                  </a:txBody>
                  <a:tcPr marL="61473" marR="6147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07000"/>
                        </a:lnSpc>
                        <a:spcAft>
                          <a:spcPts val="0"/>
                        </a:spcAft>
                      </a:pPr>
                      <a:r>
                        <a:rPr lang="ru-RU" sz="1200" b="1">
                          <a:effectLst/>
                          <a:latin typeface="Calibri" panose="020F0502020204030204" pitchFamily="34" charset="0"/>
                          <a:ea typeface="Calibri" panose="020F0502020204030204" pitchFamily="34" charset="0"/>
                          <a:cs typeface="Times New Roman" panose="02020603050405020304" pitchFamily="18" charset="0"/>
                        </a:rPr>
                        <a:t>Вид организации, входящей в реестр</a:t>
                      </a:r>
                    </a:p>
                  </a:txBody>
                  <a:tcPr marL="61473" marR="6147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07000"/>
                        </a:lnSpc>
                        <a:spcAft>
                          <a:spcPts val="0"/>
                        </a:spcAft>
                      </a:pPr>
                      <a:r>
                        <a:rPr lang="ru-RU" sz="1200" b="1">
                          <a:effectLst/>
                          <a:latin typeface="Calibri" panose="020F0502020204030204" pitchFamily="34" charset="0"/>
                          <a:ea typeface="Calibri" panose="020F0502020204030204" pitchFamily="34" charset="0"/>
                          <a:cs typeface="Times New Roman" panose="02020603050405020304" pitchFamily="18" charset="0"/>
                        </a:rPr>
                        <a:t>xsd:string</a:t>
                      </a:r>
                    </a:p>
                  </a:txBody>
                  <a:tcPr marL="61473" marR="6147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r h="170759">
                <a:tc>
                  <a:txBody>
                    <a:bodyPr/>
                    <a:lstStyle/>
                    <a:p>
                      <a:pPr>
                        <a:lnSpc>
                          <a:spcPct val="107000"/>
                        </a:lnSpc>
                        <a:spcAft>
                          <a:spcPts val="0"/>
                        </a:spcAft>
                      </a:pPr>
                      <a:r>
                        <a:rPr lang="ru-RU" sz="1200" b="1">
                          <a:effectLst/>
                          <a:latin typeface="Calibri" panose="020F0502020204030204" pitchFamily="34" charset="0"/>
                          <a:ea typeface="Calibri" panose="020F0502020204030204" pitchFamily="34" charset="0"/>
                          <a:cs typeface="Times New Roman" panose="02020603050405020304" pitchFamily="18" charset="0"/>
                        </a:rPr>
                        <a:t>3</a:t>
                      </a:r>
                    </a:p>
                  </a:txBody>
                  <a:tcPr marL="61473" marR="6147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07000"/>
                        </a:lnSpc>
                        <a:spcAft>
                          <a:spcPts val="0"/>
                        </a:spcAft>
                      </a:pPr>
                      <a:r>
                        <a:rPr lang="ru-RU" sz="1200" b="1">
                          <a:effectLst/>
                          <a:latin typeface="Calibri" panose="020F0502020204030204" pitchFamily="34" charset="0"/>
                          <a:ea typeface="Calibri" panose="020F0502020204030204" pitchFamily="34" charset="0"/>
                          <a:cs typeface="Times New Roman" panose="02020603050405020304" pitchFamily="18" charset="0"/>
                        </a:rPr>
                        <a:t>Наименование организации</a:t>
                      </a:r>
                    </a:p>
                  </a:txBody>
                  <a:tcPr marL="61473" marR="6147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07000"/>
                        </a:lnSpc>
                        <a:spcAft>
                          <a:spcPts val="0"/>
                        </a:spcAft>
                      </a:pPr>
                      <a:r>
                        <a:rPr lang="ru-RU" sz="1200" b="1">
                          <a:effectLst/>
                          <a:latin typeface="Calibri" panose="020F0502020204030204" pitchFamily="34" charset="0"/>
                          <a:ea typeface="Calibri" panose="020F0502020204030204" pitchFamily="34" charset="0"/>
                          <a:cs typeface="Times New Roman" panose="02020603050405020304" pitchFamily="18" charset="0"/>
                        </a:rPr>
                        <a:t>Наименование организации, входящей в реестр</a:t>
                      </a:r>
                    </a:p>
                  </a:txBody>
                  <a:tcPr marL="61473" marR="6147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07000"/>
                        </a:lnSpc>
                        <a:spcAft>
                          <a:spcPts val="0"/>
                        </a:spcAft>
                      </a:pPr>
                      <a:r>
                        <a:rPr lang="ru-RU" sz="1200" b="1">
                          <a:effectLst/>
                          <a:latin typeface="Calibri" panose="020F0502020204030204" pitchFamily="34" charset="0"/>
                          <a:ea typeface="Calibri" panose="020F0502020204030204" pitchFamily="34" charset="0"/>
                          <a:cs typeface="Times New Roman" panose="02020603050405020304" pitchFamily="18" charset="0"/>
                        </a:rPr>
                        <a:t>xsd:string</a:t>
                      </a:r>
                    </a:p>
                  </a:txBody>
                  <a:tcPr marL="61473" marR="6147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r h="170759">
                <a:tc>
                  <a:txBody>
                    <a:bodyPr/>
                    <a:lstStyle/>
                    <a:p>
                      <a:pPr>
                        <a:lnSpc>
                          <a:spcPct val="107000"/>
                        </a:lnSpc>
                        <a:spcAft>
                          <a:spcPts val="0"/>
                        </a:spcAft>
                      </a:pPr>
                      <a:r>
                        <a:rPr lang="ru-RU" sz="1200" b="1">
                          <a:effectLst/>
                          <a:latin typeface="Calibri" panose="020F0502020204030204" pitchFamily="34" charset="0"/>
                          <a:ea typeface="Calibri" panose="020F0502020204030204" pitchFamily="34" charset="0"/>
                          <a:cs typeface="Times New Roman" panose="02020603050405020304" pitchFamily="18" charset="0"/>
                        </a:rPr>
                        <a:t>4</a:t>
                      </a:r>
                    </a:p>
                  </a:txBody>
                  <a:tcPr marL="61473" marR="6147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07000"/>
                        </a:lnSpc>
                        <a:spcAft>
                          <a:spcPts val="0"/>
                        </a:spcAft>
                      </a:pPr>
                      <a:r>
                        <a:rPr lang="ru-RU" sz="1200" b="1">
                          <a:effectLst/>
                          <a:latin typeface="Calibri" panose="020F0502020204030204" pitchFamily="34" charset="0"/>
                          <a:ea typeface="Calibri" panose="020F0502020204030204" pitchFamily="34" charset="0"/>
                          <a:cs typeface="Times New Roman" panose="02020603050405020304" pitchFamily="18" charset="0"/>
                        </a:rPr>
                        <a:t>Должность</a:t>
                      </a:r>
                    </a:p>
                  </a:txBody>
                  <a:tcPr marL="61473" marR="6147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07000"/>
                        </a:lnSpc>
                        <a:spcAft>
                          <a:spcPts val="0"/>
                        </a:spcAft>
                      </a:pPr>
                      <a:r>
                        <a:rPr lang="ru-RU" sz="1200" b="1">
                          <a:effectLst/>
                          <a:latin typeface="Calibri" panose="020F0502020204030204" pitchFamily="34" charset="0"/>
                          <a:ea typeface="Calibri" panose="020F0502020204030204" pitchFamily="34" charset="0"/>
                          <a:cs typeface="Times New Roman" panose="02020603050405020304" pitchFamily="18" charset="0"/>
                        </a:rPr>
                        <a:t>Должность контактного лица в организации</a:t>
                      </a:r>
                    </a:p>
                  </a:txBody>
                  <a:tcPr marL="61473" marR="6147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07000"/>
                        </a:lnSpc>
                        <a:spcAft>
                          <a:spcPts val="0"/>
                        </a:spcAft>
                      </a:pPr>
                      <a:r>
                        <a:rPr lang="ru-RU" sz="1200" b="1">
                          <a:effectLst/>
                          <a:latin typeface="Calibri" panose="020F0502020204030204" pitchFamily="34" charset="0"/>
                          <a:ea typeface="Calibri" panose="020F0502020204030204" pitchFamily="34" charset="0"/>
                          <a:cs typeface="Times New Roman" panose="02020603050405020304" pitchFamily="18" charset="0"/>
                        </a:rPr>
                        <a:t>xsd:string</a:t>
                      </a:r>
                    </a:p>
                  </a:txBody>
                  <a:tcPr marL="61473" marR="6147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r h="170759">
                <a:tc>
                  <a:txBody>
                    <a:bodyPr/>
                    <a:lstStyle/>
                    <a:p>
                      <a:pPr>
                        <a:lnSpc>
                          <a:spcPct val="107000"/>
                        </a:lnSpc>
                        <a:spcAft>
                          <a:spcPts val="0"/>
                        </a:spcAft>
                      </a:pPr>
                      <a:r>
                        <a:rPr lang="ru-RU" sz="1200" b="1">
                          <a:effectLst/>
                          <a:latin typeface="Calibri" panose="020F0502020204030204" pitchFamily="34" charset="0"/>
                          <a:ea typeface="Calibri" panose="020F0502020204030204" pitchFamily="34" charset="0"/>
                          <a:cs typeface="Times New Roman" panose="02020603050405020304" pitchFamily="18" charset="0"/>
                        </a:rPr>
                        <a:t>5</a:t>
                      </a:r>
                    </a:p>
                  </a:txBody>
                  <a:tcPr marL="61473" marR="6147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07000"/>
                        </a:lnSpc>
                        <a:spcAft>
                          <a:spcPts val="0"/>
                        </a:spcAft>
                      </a:pPr>
                      <a:r>
                        <a:rPr lang="ru-RU" sz="1200" b="1">
                          <a:effectLst/>
                          <a:latin typeface="Calibri" panose="020F0502020204030204" pitchFamily="34" charset="0"/>
                          <a:ea typeface="Calibri" panose="020F0502020204030204" pitchFamily="34" charset="0"/>
                          <a:cs typeface="Times New Roman" panose="02020603050405020304" pitchFamily="18" charset="0"/>
                        </a:rPr>
                        <a:t>ФИО</a:t>
                      </a:r>
                    </a:p>
                  </a:txBody>
                  <a:tcPr marL="61473" marR="6147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07000"/>
                        </a:lnSpc>
                        <a:spcAft>
                          <a:spcPts val="0"/>
                        </a:spcAft>
                      </a:pPr>
                      <a:r>
                        <a:rPr lang="ru-RU" sz="1200" b="1">
                          <a:effectLst/>
                          <a:latin typeface="Calibri" panose="020F0502020204030204" pitchFamily="34" charset="0"/>
                          <a:ea typeface="Calibri" panose="020F0502020204030204" pitchFamily="34" charset="0"/>
                          <a:cs typeface="Times New Roman" panose="02020603050405020304" pitchFamily="18" charset="0"/>
                        </a:rPr>
                        <a:t>Ф.И.О. контактного лица в организации</a:t>
                      </a:r>
                    </a:p>
                  </a:txBody>
                  <a:tcPr marL="61473" marR="6147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07000"/>
                        </a:lnSpc>
                        <a:spcAft>
                          <a:spcPts val="0"/>
                        </a:spcAft>
                      </a:pPr>
                      <a:r>
                        <a:rPr lang="ru-RU" sz="1200" b="1">
                          <a:effectLst/>
                          <a:latin typeface="Calibri" panose="020F0502020204030204" pitchFamily="34" charset="0"/>
                          <a:ea typeface="Calibri" panose="020F0502020204030204" pitchFamily="34" charset="0"/>
                          <a:cs typeface="Times New Roman" panose="02020603050405020304" pitchFamily="18" charset="0"/>
                        </a:rPr>
                        <a:t>xsd:string</a:t>
                      </a:r>
                    </a:p>
                  </a:txBody>
                  <a:tcPr marL="61473" marR="6147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r h="170759">
                <a:tc>
                  <a:txBody>
                    <a:bodyPr/>
                    <a:lstStyle/>
                    <a:p>
                      <a:pPr>
                        <a:lnSpc>
                          <a:spcPct val="107000"/>
                        </a:lnSpc>
                        <a:spcAft>
                          <a:spcPts val="0"/>
                        </a:spcAft>
                      </a:pPr>
                      <a:r>
                        <a:rPr lang="ru-RU" sz="1200" b="1">
                          <a:effectLst/>
                          <a:latin typeface="Calibri" panose="020F0502020204030204" pitchFamily="34" charset="0"/>
                          <a:ea typeface="Calibri" panose="020F0502020204030204" pitchFamily="34" charset="0"/>
                          <a:cs typeface="Times New Roman" panose="02020603050405020304" pitchFamily="18" charset="0"/>
                        </a:rPr>
                        <a:t>6</a:t>
                      </a:r>
                    </a:p>
                  </a:txBody>
                  <a:tcPr marL="61473" marR="6147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07000"/>
                        </a:lnSpc>
                        <a:spcAft>
                          <a:spcPts val="0"/>
                        </a:spcAft>
                      </a:pPr>
                      <a:r>
                        <a:rPr lang="ru-RU" sz="1200" b="1">
                          <a:effectLst/>
                          <a:latin typeface="Calibri" panose="020F0502020204030204" pitchFamily="34" charset="0"/>
                          <a:ea typeface="Calibri" panose="020F0502020204030204" pitchFamily="34" charset="0"/>
                          <a:cs typeface="Times New Roman" panose="02020603050405020304" pitchFamily="18" charset="0"/>
                        </a:rPr>
                        <a:t>телефон, факс</a:t>
                      </a:r>
                    </a:p>
                  </a:txBody>
                  <a:tcPr marL="61473" marR="6147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07000"/>
                        </a:lnSpc>
                        <a:spcAft>
                          <a:spcPts val="0"/>
                        </a:spcAft>
                      </a:pPr>
                      <a:r>
                        <a:rPr lang="ru-RU" sz="1200" b="1">
                          <a:effectLst/>
                          <a:latin typeface="Calibri" panose="020F0502020204030204" pitchFamily="34" charset="0"/>
                          <a:ea typeface="Calibri" panose="020F0502020204030204" pitchFamily="34" charset="0"/>
                          <a:cs typeface="Times New Roman" panose="02020603050405020304" pitchFamily="18" charset="0"/>
                        </a:rPr>
                        <a:t>телефон, факс контактного лица</a:t>
                      </a:r>
                    </a:p>
                  </a:txBody>
                  <a:tcPr marL="61473" marR="6147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07000"/>
                        </a:lnSpc>
                        <a:spcAft>
                          <a:spcPts val="0"/>
                        </a:spcAft>
                      </a:pPr>
                      <a:r>
                        <a:rPr lang="ru-RU" sz="1200" b="1">
                          <a:effectLst/>
                          <a:latin typeface="Calibri" panose="020F0502020204030204" pitchFamily="34" charset="0"/>
                          <a:ea typeface="Calibri" panose="020F0502020204030204" pitchFamily="34" charset="0"/>
                          <a:cs typeface="Times New Roman" panose="02020603050405020304" pitchFamily="18" charset="0"/>
                        </a:rPr>
                        <a:t>xsd:string</a:t>
                      </a:r>
                    </a:p>
                  </a:txBody>
                  <a:tcPr marL="61473" marR="6147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r h="170759">
                <a:tc>
                  <a:txBody>
                    <a:bodyPr/>
                    <a:lstStyle/>
                    <a:p>
                      <a:pPr>
                        <a:lnSpc>
                          <a:spcPct val="107000"/>
                        </a:lnSpc>
                        <a:spcAft>
                          <a:spcPts val="0"/>
                        </a:spcAft>
                      </a:pPr>
                      <a:r>
                        <a:rPr lang="ru-RU" sz="1200" b="1">
                          <a:effectLst/>
                          <a:latin typeface="Calibri" panose="020F0502020204030204" pitchFamily="34" charset="0"/>
                          <a:ea typeface="Calibri" panose="020F0502020204030204" pitchFamily="34" charset="0"/>
                          <a:cs typeface="Times New Roman" panose="02020603050405020304" pitchFamily="18" charset="0"/>
                        </a:rPr>
                        <a:t>7</a:t>
                      </a:r>
                    </a:p>
                  </a:txBody>
                  <a:tcPr marL="61473" marR="6147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07000"/>
                        </a:lnSpc>
                        <a:spcAft>
                          <a:spcPts val="0"/>
                        </a:spcAft>
                      </a:pPr>
                      <a:r>
                        <a:rPr lang="ru-RU" sz="1200" b="1">
                          <a:effectLst/>
                          <a:latin typeface="Calibri" panose="020F0502020204030204" pitchFamily="34" charset="0"/>
                          <a:ea typeface="Calibri" panose="020F0502020204030204" pitchFamily="34" charset="0"/>
                          <a:cs typeface="Times New Roman" panose="02020603050405020304" pitchFamily="18" charset="0"/>
                        </a:rPr>
                        <a:t>Адрес сайта</a:t>
                      </a:r>
                    </a:p>
                  </a:txBody>
                  <a:tcPr marL="61473" marR="6147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07000"/>
                        </a:lnSpc>
                        <a:spcAft>
                          <a:spcPts val="0"/>
                        </a:spcAft>
                      </a:pPr>
                      <a:r>
                        <a:rPr lang="ru-RU" sz="1200" b="1">
                          <a:effectLst/>
                          <a:latin typeface="Calibri" panose="020F0502020204030204" pitchFamily="34" charset="0"/>
                          <a:ea typeface="Calibri" panose="020F0502020204030204" pitchFamily="34" charset="0"/>
                          <a:cs typeface="Times New Roman" panose="02020603050405020304" pitchFamily="18" charset="0"/>
                        </a:rPr>
                        <a:t>Адрес сайта организации</a:t>
                      </a:r>
                    </a:p>
                  </a:txBody>
                  <a:tcPr marL="61473" marR="6147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07000"/>
                        </a:lnSpc>
                        <a:spcAft>
                          <a:spcPts val="0"/>
                        </a:spcAft>
                      </a:pPr>
                      <a:r>
                        <a:rPr lang="ru-RU" sz="1200" b="1">
                          <a:effectLst/>
                          <a:latin typeface="Calibri" panose="020F0502020204030204" pitchFamily="34" charset="0"/>
                          <a:ea typeface="Calibri" panose="020F0502020204030204" pitchFamily="34" charset="0"/>
                          <a:cs typeface="Times New Roman" panose="02020603050405020304" pitchFamily="18" charset="0"/>
                        </a:rPr>
                        <a:t>xsd:string</a:t>
                      </a:r>
                    </a:p>
                  </a:txBody>
                  <a:tcPr marL="61473" marR="6147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r h="170759">
                <a:tc>
                  <a:txBody>
                    <a:bodyPr/>
                    <a:lstStyle/>
                    <a:p>
                      <a:pPr>
                        <a:lnSpc>
                          <a:spcPct val="107000"/>
                        </a:lnSpc>
                        <a:spcAft>
                          <a:spcPts val="0"/>
                        </a:spcAft>
                      </a:pPr>
                      <a:r>
                        <a:rPr lang="ru-RU" sz="1200" b="1">
                          <a:effectLst/>
                          <a:latin typeface="Calibri" panose="020F0502020204030204" pitchFamily="34" charset="0"/>
                          <a:ea typeface="Calibri" panose="020F0502020204030204" pitchFamily="34" charset="0"/>
                          <a:cs typeface="Times New Roman" panose="02020603050405020304" pitchFamily="18" charset="0"/>
                        </a:rPr>
                        <a:t>8</a:t>
                      </a:r>
                    </a:p>
                  </a:txBody>
                  <a:tcPr marL="61473" marR="6147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07000"/>
                        </a:lnSpc>
                        <a:spcAft>
                          <a:spcPts val="0"/>
                        </a:spcAft>
                      </a:pPr>
                      <a:r>
                        <a:rPr lang="ru-RU" sz="1200" b="1">
                          <a:effectLst/>
                          <a:latin typeface="Calibri" panose="020F0502020204030204" pitchFamily="34" charset="0"/>
                          <a:ea typeface="Calibri" panose="020F0502020204030204" pitchFamily="34" charset="0"/>
                          <a:cs typeface="Times New Roman" panose="02020603050405020304" pitchFamily="18" charset="0"/>
                        </a:rPr>
                        <a:t>E-mail</a:t>
                      </a:r>
                    </a:p>
                  </a:txBody>
                  <a:tcPr marL="61473" marR="6147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07000"/>
                        </a:lnSpc>
                        <a:spcAft>
                          <a:spcPts val="0"/>
                        </a:spcAft>
                      </a:pPr>
                      <a:r>
                        <a:rPr lang="ru-RU" sz="1200" b="1">
                          <a:effectLst/>
                          <a:latin typeface="Calibri" panose="020F0502020204030204" pitchFamily="34" charset="0"/>
                          <a:ea typeface="Calibri" panose="020F0502020204030204" pitchFamily="34" charset="0"/>
                          <a:cs typeface="Times New Roman" panose="02020603050405020304" pitchFamily="18" charset="0"/>
                        </a:rPr>
                        <a:t>E-mail организации</a:t>
                      </a:r>
                    </a:p>
                  </a:txBody>
                  <a:tcPr marL="61473" marR="6147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07000"/>
                        </a:lnSpc>
                        <a:spcAft>
                          <a:spcPts val="0"/>
                        </a:spcAft>
                      </a:pPr>
                      <a:r>
                        <a:rPr lang="ru-RU" sz="1200" b="1">
                          <a:effectLst/>
                          <a:latin typeface="Calibri" panose="020F0502020204030204" pitchFamily="34" charset="0"/>
                          <a:ea typeface="Calibri" panose="020F0502020204030204" pitchFamily="34" charset="0"/>
                          <a:cs typeface="Times New Roman" panose="02020603050405020304" pitchFamily="18" charset="0"/>
                        </a:rPr>
                        <a:t>xsd:string</a:t>
                      </a:r>
                    </a:p>
                  </a:txBody>
                  <a:tcPr marL="61473" marR="6147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r h="170759">
                <a:tc>
                  <a:txBody>
                    <a:bodyPr/>
                    <a:lstStyle/>
                    <a:p>
                      <a:pPr>
                        <a:lnSpc>
                          <a:spcPct val="107000"/>
                        </a:lnSpc>
                        <a:spcAft>
                          <a:spcPts val="0"/>
                        </a:spcAft>
                      </a:pPr>
                      <a:r>
                        <a:rPr lang="ru-RU" sz="1200" b="1">
                          <a:effectLst/>
                          <a:latin typeface="Calibri" panose="020F0502020204030204" pitchFamily="34" charset="0"/>
                          <a:ea typeface="Calibri" panose="020F0502020204030204" pitchFamily="34" charset="0"/>
                          <a:cs typeface="Times New Roman" panose="02020603050405020304" pitchFamily="18" charset="0"/>
                        </a:rPr>
                        <a:t>9</a:t>
                      </a:r>
                    </a:p>
                  </a:txBody>
                  <a:tcPr marL="61473" marR="6147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07000"/>
                        </a:lnSpc>
                        <a:spcAft>
                          <a:spcPts val="0"/>
                        </a:spcAft>
                      </a:pPr>
                      <a:r>
                        <a:rPr lang="ru-RU" sz="1200" b="1">
                          <a:effectLst/>
                          <a:latin typeface="Calibri" panose="020F0502020204030204" pitchFamily="34" charset="0"/>
                          <a:ea typeface="Calibri" panose="020F0502020204030204" pitchFamily="34" charset="0"/>
                          <a:cs typeface="Times New Roman" panose="02020603050405020304" pitchFamily="18" charset="0"/>
                        </a:rPr>
                        <a:t>Местонахождение</a:t>
                      </a:r>
                    </a:p>
                  </a:txBody>
                  <a:tcPr marL="61473" marR="6147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07000"/>
                        </a:lnSpc>
                        <a:spcAft>
                          <a:spcPts val="0"/>
                        </a:spcAft>
                      </a:pPr>
                      <a:r>
                        <a:rPr lang="ru-RU" sz="1200" b="1">
                          <a:effectLst/>
                          <a:latin typeface="Calibri" panose="020F0502020204030204" pitchFamily="34" charset="0"/>
                          <a:ea typeface="Calibri" panose="020F0502020204030204" pitchFamily="34" charset="0"/>
                          <a:cs typeface="Times New Roman" panose="02020603050405020304" pitchFamily="18" charset="0"/>
                        </a:rPr>
                        <a:t>Местонахожждение организации</a:t>
                      </a:r>
                    </a:p>
                  </a:txBody>
                  <a:tcPr marL="61473" marR="6147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07000"/>
                        </a:lnSpc>
                        <a:spcAft>
                          <a:spcPts val="0"/>
                        </a:spcAft>
                      </a:pPr>
                      <a:r>
                        <a:rPr lang="ru-RU" sz="1200" b="1" dirty="0" err="1">
                          <a:effectLst/>
                          <a:latin typeface="Calibri" panose="020F0502020204030204" pitchFamily="34" charset="0"/>
                          <a:ea typeface="Calibri" panose="020F0502020204030204" pitchFamily="34" charset="0"/>
                          <a:cs typeface="Times New Roman" panose="02020603050405020304" pitchFamily="18" charset="0"/>
                        </a:rPr>
                        <a:t>xsd:string</a:t>
                      </a:r>
                      <a:endParaRPr lang="ru-RU" sz="1200" b="1" dirty="0">
                        <a:effectLst/>
                        <a:latin typeface="Calibri" panose="020F0502020204030204" pitchFamily="34" charset="0"/>
                        <a:ea typeface="Calibri" panose="020F0502020204030204" pitchFamily="34" charset="0"/>
                        <a:cs typeface="Times New Roman" panose="02020603050405020304" pitchFamily="18" charset="0"/>
                      </a:endParaRPr>
                    </a:p>
                  </a:txBody>
                  <a:tcPr marL="61473" marR="6147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bl>
          </a:graphicData>
        </a:graphic>
      </p:graphicFrame>
      <p:sp>
        <p:nvSpPr>
          <p:cNvPr id="10" name="Прямоугольник 9"/>
          <p:cNvSpPr/>
          <p:nvPr/>
        </p:nvSpPr>
        <p:spPr>
          <a:xfrm>
            <a:off x="3635598" y="3501056"/>
            <a:ext cx="5359652" cy="954107"/>
          </a:xfrm>
          <a:prstGeom prst="rect">
            <a:avLst/>
          </a:prstGeom>
        </p:spPr>
        <p:txBody>
          <a:bodyPr wrap="square">
            <a:spAutoFit/>
          </a:bodyPr>
          <a:lstStyle/>
          <a:p>
            <a:r>
              <a:rPr lang="ru-RU" sz="1400" b="1" dirty="0">
                <a:solidFill>
                  <a:schemeClr val="accent2">
                    <a:lumMod val="75000"/>
                  </a:schemeClr>
                </a:solidFill>
              </a:rPr>
              <a:t>Реестр подведомственных организаций Министерства здравоохранения Российской Федерации </a:t>
            </a:r>
          </a:p>
          <a:p>
            <a:r>
              <a:rPr lang="ru-RU" sz="1400" b="1" dirty="0">
                <a:solidFill>
                  <a:schemeClr val="accent2">
                    <a:lumMod val="75000"/>
                  </a:schemeClr>
                </a:solidFill>
              </a:rPr>
              <a:t>Материал опубликован 09 июня 2015 в 18:46. </a:t>
            </a:r>
            <a:br>
              <a:rPr lang="ru-RU" sz="1400" b="1" dirty="0">
                <a:solidFill>
                  <a:schemeClr val="accent2">
                    <a:lumMod val="75000"/>
                  </a:schemeClr>
                </a:solidFill>
              </a:rPr>
            </a:br>
            <a:r>
              <a:rPr lang="ru-RU" sz="1400" b="1" dirty="0">
                <a:solidFill>
                  <a:schemeClr val="accent2">
                    <a:lumMod val="75000"/>
                  </a:schemeClr>
                </a:solidFill>
              </a:rPr>
              <a:t>Обновлён 19 августа 2015 в 11:06. </a:t>
            </a:r>
          </a:p>
        </p:txBody>
      </p:sp>
      <p:pic>
        <p:nvPicPr>
          <p:cNvPr id="11" name="Рисунок 10"/>
          <p:cNvPicPr>
            <a:picLocks noChangeAspect="1"/>
          </p:cNvPicPr>
          <p:nvPr/>
        </p:nvPicPr>
        <p:blipFill>
          <a:blip r:embed="rId3"/>
          <a:stretch>
            <a:fillRect/>
          </a:stretch>
        </p:blipFill>
        <p:spPr>
          <a:xfrm>
            <a:off x="103482" y="293457"/>
            <a:ext cx="3450635" cy="957155"/>
          </a:xfrm>
          <a:prstGeom prst="rect">
            <a:avLst/>
          </a:prstGeom>
        </p:spPr>
      </p:pic>
      <p:sp>
        <p:nvSpPr>
          <p:cNvPr id="12" name="TextBox 11"/>
          <p:cNvSpPr txBox="1"/>
          <p:nvPr/>
        </p:nvSpPr>
        <p:spPr>
          <a:xfrm>
            <a:off x="7758821" y="1018827"/>
            <a:ext cx="1385180" cy="338554"/>
          </a:xfrm>
          <a:prstGeom prst="rect">
            <a:avLst/>
          </a:prstGeom>
          <a:noFill/>
        </p:spPr>
        <p:txBody>
          <a:bodyPr wrap="square" rtlCol="0">
            <a:spAutoFit/>
          </a:bodyPr>
          <a:lstStyle/>
          <a:p>
            <a:pPr algn="r"/>
            <a:r>
              <a:rPr lang="ru-RU" sz="1600" b="1" u="sng" dirty="0" smtClean="0">
                <a:solidFill>
                  <a:schemeClr val="accent2">
                    <a:lumMod val="75000"/>
                  </a:schemeClr>
                </a:solidFill>
              </a:rPr>
              <a:t>Всего 195</a:t>
            </a:r>
            <a:endParaRPr lang="ru-RU" sz="1600" b="1" u="sng" dirty="0">
              <a:solidFill>
                <a:schemeClr val="accent2">
                  <a:lumMod val="75000"/>
                </a:schemeClr>
              </a:solidFill>
            </a:endParaRPr>
          </a:p>
        </p:txBody>
      </p:sp>
      <p:sp>
        <p:nvSpPr>
          <p:cNvPr id="13" name="TextBox 12"/>
          <p:cNvSpPr txBox="1"/>
          <p:nvPr/>
        </p:nvSpPr>
        <p:spPr>
          <a:xfrm>
            <a:off x="7758820" y="4096047"/>
            <a:ext cx="1385180" cy="338554"/>
          </a:xfrm>
          <a:prstGeom prst="rect">
            <a:avLst/>
          </a:prstGeom>
          <a:noFill/>
        </p:spPr>
        <p:txBody>
          <a:bodyPr wrap="square" rtlCol="0">
            <a:spAutoFit/>
          </a:bodyPr>
          <a:lstStyle/>
          <a:p>
            <a:pPr algn="r"/>
            <a:r>
              <a:rPr lang="ru-RU" sz="1600" b="1" u="sng" dirty="0" smtClean="0">
                <a:solidFill>
                  <a:schemeClr val="accent2">
                    <a:lumMod val="75000"/>
                  </a:schemeClr>
                </a:solidFill>
              </a:rPr>
              <a:t>Всего 183</a:t>
            </a:r>
            <a:endParaRPr lang="ru-RU" sz="1600" b="1" u="sng" dirty="0">
              <a:solidFill>
                <a:schemeClr val="accent2">
                  <a:lumMod val="75000"/>
                </a:schemeClr>
              </a:solidFill>
            </a:endParaRPr>
          </a:p>
        </p:txBody>
      </p:sp>
    </p:spTree>
    <p:extLst>
      <p:ext uri="{BB962C8B-B14F-4D97-AF65-F5344CB8AC3E}">
        <p14:creationId xmlns:p14="http://schemas.microsoft.com/office/powerpoint/2010/main" val="7534025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Таблица 3"/>
          <p:cNvGraphicFramePr>
            <a:graphicFrameLocks noGrp="1"/>
          </p:cNvGraphicFramePr>
          <p:nvPr>
            <p:extLst>
              <p:ext uri="{D42A27DB-BD31-4B8C-83A1-F6EECF244321}">
                <p14:modId xmlns:p14="http://schemas.microsoft.com/office/powerpoint/2010/main" val="2349141755"/>
              </p:ext>
            </p:extLst>
          </p:nvPr>
        </p:nvGraphicFramePr>
        <p:xfrm>
          <a:off x="244441" y="1599446"/>
          <a:ext cx="8836185" cy="5054256"/>
        </p:xfrm>
        <a:graphic>
          <a:graphicData uri="http://schemas.openxmlformats.org/drawingml/2006/table">
            <a:tbl>
              <a:tblPr firstRow="1" firstCol="1" bandRow="1"/>
              <a:tblGrid>
                <a:gridCol w="344034"/>
                <a:gridCol w="3250194"/>
                <a:gridCol w="5241957"/>
              </a:tblGrid>
              <a:tr h="127243">
                <a:tc>
                  <a:txBody>
                    <a:bodyPr/>
                    <a:lstStyle/>
                    <a:p>
                      <a:pPr>
                        <a:lnSpc>
                          <a:spcPct val="107000"/>
                        </a:lnSpc>
                        <a:spcAft>
                          <a:spcPts val="0"/>
                        </a:spcAft>
                      </a:pPr>
                      <a:r>
                        <a:rPr lang="ru-RU" sz="1200" b="1" dirty="0">
                          <a:effectLst/>
                          <a:latin typeface="Calibri" panose="020F0502020204030204" pitchFamily="34" charset="0"/>
                          <a:ea typeface="Calibri" panose="020F0502020204030204" pitchFamily="34" charset="0"/>
                          <a:cs typeface="Times New Roman" panose="02020603050405020304" pitchFamily="18" charset="0"/>
                        </a:rPr>
                        <a:t>№</a:t>
                      </a:r>
                    </a:p>
                  </a:txBody>
                  <a:tcPr marL="45807" marR="4580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07000"/>
                        </a:lnSpc>
                        <a:spcAft>
                          <a:spcPts val="0"/>
                        </a:spcAft>
                      </a:pPr>
                      <a:r>
                        <a:rPr lang="ru-RU" sz="1200" b="1" dirty="0">
                          <a:effectLst/>
                          <a:latin typeface="Calibri" panose="020F0502020204030204" pitchFamily="34" charset="0"/>
                          <a:ea typeface="Calibri" panose="020F0502020204030204" pitchFamily="34" charset="0"/>
                          <a:cs typeface="Times New Roman" panose="02020603050405020304" pitchFamily="18" charset="0"/>
                        </a:rPr>
                        <a:t>Наименование поля</a:t>
                      </a:r>
                    </a:p>
                  </a:txBody>
                  <a:tcPr marL="45807" marR="4580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07000"/>
                        </a:lnSpc>
                        <a:spcAft>
                          <a:spcPts val="0"/>
                        </a:spcAft>
                      </a:pPr>
                      <a:r>
                        <a:rPr lang="ru-RU" sz="1200" b="1">
                          <a:effectLst/>
                          <a:latin typeface="Calibri" panose="020F0502020204030204" pitchFamily="34" charset="0"/>
                          <a:ea typeface="Calibri" panose="020F0502020204030204" pitchFamily="34" charset="0"/>
                          <a:cs typeface="Times New Roman" panose="02020603050405020304" pitchFamily="18" charset="0"/>
                        </a:rPr>
                        <a:t>Описание</a:t>
                      </a:r>
                    </a:p>
                  </a:txBody>
                  <a:tcPr marL="45807" marR="4580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r h="127243">
                <a:tc>
                  <a:txBody>
                    <a:bodyPr/>
                    <a:lstStyle/>
                    <a:p>
                      <a:pPr>
                        <a:lnSpc>
                          <a:spcPct val="107000"/>
                        </a:lnSpc>
                        <a:spcAft>
                          <a:spcPts val="0"/>
                        </a:spcAft>
                      </a:pPr>
                      <a:r>
                        <a:rPr lang="ru-RU" sz="1200" b="1">
                          <a:effectLst/>
                          <a:latin typeface="Calibri" panose="020F0502020204030204" pitchFamily="34" charset="0"/>
                          <a:ea typeface="Calibri" panose="020F0502020204030204" pitchFamily="34" charset="0"/>
                          <a:cs typeface="Times New Roman" panose="02020603050405020304" pitchFamily="18" charset="0"/>
                        </a:rPr>
                        <a:t>1</a:t>
                      </a:r>
                    </a:p>
                  </a:txBody>
                  <a:tcPr marL="45807" marR="4580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07000"/>
                        </a:lnSpc>
                        <a:spcAft>
                          <a:spcPts val="0"/>
                        </a:spcAft>
                      </a:pPr>
                      <a:r>
                        <a:rPr lang="ru-RU" sz="1200" b="1">
                          <a:effectLst/>
                          <a:latin typeface="Calibri" panose="020F0502020204030204" pitchFamily="34" charset="0"/>
                          <a:ea typeface="Calibri" panose="020F0502020204030204" pitchFamily="34" charset="0"/>
                          <a:cs typeface="Times New Roman" panose="02020603050405020304" pitchFamily="18" charset="0"/>
                        </a:rPr>
                        <a:t>индекс</a:t>
                      </a:r>
                    </a:p>
                  </a:txBody>
                  <a:tcPr marL="45807" marR="4580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07000"/>
                        </a:lnSpc>
                        <a:spcAft>
                          <a:spcPts val="0"/>
                        </a:spcAft>
                      </a:pPr>
                      <a:r>
                        <a:rPr lang="ru-RU" sz="1200" b="1">
                          <a:effectLst/>
                          <a:latin typeface="Calibri" panose="020F0502020204030204" pitchFamily="34" charset="0"/>
                          <a:ea typeface="Calibri" panose="020F0502020204030204" pitchFamily="34" charset="0"/>
                          <a:cs typeface="Times New Roman" panose="02020603050405020304" pitchFamily="18" charset="0"/>
                        </a:rPr>
                        <a:t>почтовый индекс</a:t>
                      </a:r>
                    </a:p>
                  </a:txBody>
                  <a:tcPr marL="45807" marR="4580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r h="127243">
                <a:tc>
                  <a:txBody>
                    <a:bodyPr/>
                    <a:lstStyle/>
                    <a:p>
                      <a:pPr>
                        <a:lnSpc>
                          <a:spcPct val="107000"/>
                        </a:lnSpc>
                        <a:spcAft>
                          <a:spcPts val="0"/>
                        </a:spcAft>
                      </a:pPr>
                      <a:r>
                        <a:rPr lang="ru-RU" sz="1200" b="1">
                          <a:effectLst/>
                          <a:latin typeface="Calibri" panose="020F0502020204030204" pitchFamily="34" charset="0"/>
                          <a:ea typeface="Calibri" panose="020F0502020204030204" pitchFamily="34" charset="0"/>
                          <a:cs typeface="Times New Roman" panose="02020603050405020304" pitchFamily="18" charset="0"/>
                        </a:rPr>
                        <a:t>2</a:t>
                      </a:r>
                    </a:p>
                  </a:txBody>
                  <a:tcPr marL="45807" marR="4580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07000"/>
                        </a:lnSpc>
                        <a:spcAft>
                          <a:spcPts val="0"/>
                        </a:spcAft>
                      </a:pPr>
                      <a:r>
                        <a:rPr lang="ru-RU" sz="1200" b="1">
                          <a:effectLst/>
                          <a:latin typeface="Calibri" panose="020F0502020204030204" pitchFamily="34" charset="0"/>
                          <a:ea typeface="Calibri" panose="020F0502020204030204" pitchFamily="34" charset="0"/>
                          <a:cs typeface="Times New Roman" panose="02020603050405020304" pitchFamily="18" charset="0"/>
                        </a:rPr>
                        <a:t>нас.пункт</a:t>
                      </a:r>
                    </a:p>
                  </a:txBody>
                  <a:tcPr marL="45807" marR="4580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07000"/>
                        </a:lnSpc>
                        <a:spcAft>
                          <a:spcPts val="0"/>
                        </a:spcAft>
                      </a:pPr>
                      <a:r>
                        <a:rPr lang="ru-RU" sz="1200" b="1">
                          <a:effectLst/>
                          <a:latin typeface="Calibri" panose="020F0502020204030204" pitchFamily="34" charset="0"/>
                          <a:ea typeface="Calibri" panose="020F0502020204030204" pitchFamily="34" charset="0"/>
                          <a:cs typeface="Times New Roman" panose="02020603050405020304" pitchFamily="18" charset="0"/>
                        </a:rPr>
                        <a:t>название населенного пункта</a:t>
                      </a:r>
                    </a:p>
                  </a:txBody>
                  <a:tcPr marL="45807" marR="4580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r h="127243">
                <a:tc>
                  <a:txBody>
                    <a:bodyPr/>
                    <a:lstStyle/>
                    <a:p>
                      <a:pPr>
                        <a:lnSpc>
                          <a:spcPct val="107000"/>
                        </a:lnSpc>
                        <a:spcAft>
                          <a:spcPts val="0"/>
                        </a:spcAft>
                      </a:pPr>
                      <a:r>
                        <a:rPr lang="ru-RU" sz="1200" b="1">
                          <a:effectLst/>
                          <a:latin typeface="Calibri" panose="020F0502020204030204" pitchFamily="34" charset="0"/>
                          <a:ea typeface="Calibri" panose="020F0502020204030204" pitchFamily="34" charset="0"/>
                          <a:cs typeface="Times New Roman" panose="02020603050405020304" pitchFamily="18" charset="0"/>
                        </a:rPr>
                        <a:t>3</a:t>
                      </a:r>
                    </a:p>
                  </a:txBody>
                  <a:tcPr marL="45807" marR="4580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07000"/>
                        </a:lnSpc>
                        <a:spcAft>
                          <a:spcPts val="0"/>
                        </a:spcAft>
                      </a:pPr>
                      <a:r>
                        <a:rPr lang="ru-RU" sz="1200" b="1">
                          <a:effectLst/>
                          <a:latin typeface="Calibri" panose="020F0502020204030204" pitchFamily="34" charset="0"/>
                          <a:ea typeface="Calibri" panose="020F0502020204030204" pitchFamily="34" charset="0"/>
                          <a:cs typeface="Times New Roman" panose="02020603050405020304" pitchFamily="18" charset="0"/>
                        </a:rPr>
                        <a:t>улица</a:t>
                      </a:r>
                    </a:p>
                  </a:txBody>
                  <a:tcPr marL="45807" marR="4580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07000"/>
                        </a:lnSpc>
                        <a:spcAft>
                          <a:spcPts val="0"/>
                        </a:spcAft>
                      </a:pPr>
                      <a:r>
                        <a:rPr lang="ru-RU" sz="1200" b="1" dirty="0">
                          <a:effectLst/>
                          <a:latin typeface="Calibri" panose="020F0502020204030204" pitchFamily="34" charset="0"/>
                          <a:ea typeface="Calibri" panose="020F0502020204030204" pitchFamily="34" charset="0"/>
                          <a:cs typeface="Times New Roman" panose="02020603050405020304" pitchFamily="18" charset="0"/>
                        </a:rPr>
                        <a:t>название </a:t>
                      </a:r>
                      <a:r>
                        <a:rPr lang="ru-RU" sz="1200" b="1" dirty="0" smtClean="0">
                          <a:effectLst/>
                          <a:latin typeface="Calibri" panose="020F0502020204030204" pitchFamily="34" charset="0"/>
                          <a:ea typeface="Calibri" panose="020F0502020204030204" pitchFamily="34" charset="0"/>
                          <a:cs typeface="Times New Roman" panose="02020603050405020304" pitchFamily="18" charset="0"/>
                        </a:rPr>
                        <a:t>улицы</a:t>
                      </a:r>
                      <a:endParaRPr lang="ru-RU" sz="1200" b="1" dirty="0">
                        <a:effectLst/>
                        <a:latin typeface="Calibri" panose="020F0502020204030204" pitchFamily="34" charset="0"/>
                        <a:ea typeface="Calibri" panose="020F0502020204030204" pitchFamily="34" charset="0"/>
                        <a:cs typeface="Times New Roman" panose="02020603050405020304" pitchFamily="18" charset="0"/>
                      </a:endParaRPr>
                    </a:p>
                  </a:txBody>
                  <a:tcPr marL="45807" marR="4580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r h="127243">
                <a:tc>
                  <a:txBody>
                    <a:bodyPr/>
                    <a:lstStyle/>
                    <a:p>
                      <a:pPr>
                        <a:lnSpc>
                          <a:spcPct val="107000"/>
                        </a:lnSpc>
                        <a:spcAft>
                          <a:spcPts val="0"/>
                        </a:spcAft>
                      </a:pPr>
                      <a:r>
                        <a:rPr lang="ru-RU" sz="1200" b="1">
                          <a:effectLst/>
                          <a:latin typeface="Calibri" panose="020F0502020204030204" pitchFamily="34" charset="0"/>
                          <a:ea typeface="Calibri" panose="020F0502020204030204" pitchFamily="34" charset="0"/>
                          <a:cs typeface="Times New Roman" panose="02020603050405020304" pitchFamily="18" charset="0"/>
                        </a:rPr>
                        <a:t>4</a:t>
                      </a:r>
                    </a:p>
                  </a:txBody>
                  <a:tcPr marL="45807" marR="4580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07000"/>
                        </a:lnSpc>
                        <a:spcAft>
                          <a:spcPts val="0"/>
                        </a:spcAft>
                      </a:pPr>
                      <a:r>
                        <a:rPr lang="ru-RU" sz="1200" b="1">
                          <a:effectLst/>
                          <a:latin typeface="Calibri" panose="020F0502020204030204" pitchFamily="34" charset="0"/>
                          <a:ea typeface="Calibri" panose="020F0502020204030204" pitchFamily="34" charset="0"/>
                          <a:cs typeface="Times New Roman" panose="02020603050405020304" pitchFamily="18" charset="0"/>
                        </a:rPr>
                        <a:t>дом</a:t>
                      </a:r>
                    </a:p>
                  </a:txBody>
                  <a:tcPr marL="45807" marR="4580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07000"/>
                        </a:lnSpc>
                        <a:spcAft>
                          <a:spcPts val="0"/>
                        </a:spcAft>
                      </a:pPr>
                      <a:r>
                        <a:rPr lang="ru-RU" sz="1200" b="1" dirty="0">
                          <a:effectLst/>
                          <a:latin typeface="Calibri" panose="020F0502020204030204" pitchFamily="34" charset="0"/>
                          <a:ea typeface="Calibri" panose="020F0502020204030204" pitchFamily="34" charset="0"/>
                          <a:cs typeface="Times New Roman" panose="02020603050405020304" pitchFamily="18" charset="0"/>
                        </a:rPr>
                        <a:t>номер дома</a:t>
                      </a:r>
                    </a:p>
                  </a:txBody>
                  <a:tcPr marL="45807" marR="4580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r h="127243">
                <a:tc>
                  <a:txBody>
                    <a:bodyPr/>
                    <a:lstStyle/>
                    <a:p>
                      <a:pPr>
                        <a:lnSpc>
                          <a:spcPct val="107000"/>
                        </a:lnSpc>
                        <a:spcAft>
                          <a:spcPts val="0"/>
                        </a:spcAft>
                      </a:pPr>
                      <a:r>
                        <a:rPr lang="ru-RU" sz="1200" b="1">
                          <a:effectLst/>
                          <a:latin typeface="Calibri" panose="020F0502020204030204" pitchFamily="34" charset="0"/>
                          <a:ea typeface="Calibri" panose="020F0502020204030204" pitchFamily="34" charset="0"/>
                          <a:cs typeface="Times New Roman" panose="02020603050405020304" pitchFamily="18" charset="0"/>
                        </a:rPr>
                        <a:t>5</a:t>
                      </a:r>
                    </a:p>
                  </a:txBody>
                  <a:tcPr marL="45807" marR="4580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07000"/>
                        </a:lnSpc>
                        <a:spcAft>
                          <a:spcPts val="0"/>
                        </a:spcAft>
                      </a:pPr>
                      <a:r>
                        <a:rPr lang="ru-RU" sz="1200" b="1">
                          <a:effectLst/>
                          <a:latin typeface="Calibri" panose="020F0502020204030204" pitchFamily="34" charset="0"/>
                          <a:ea typeface="Calibri" panose="020F0502020204030204" pitchFamily="34" charset="0"/>
                          <a:cs typeface="Times New Roman" panose="02020603050405020304" pitchFamily="18" charset="0"/>
                        </a:rPr>
                        <a:t>строение</a:t>
                      </a:r>
                    </a:p>
                  </a:txBody>
                  <a:tcPr marL="45807" marR="4580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07000"/>
                        </a:lnSpc>
                        <a:spcAft>
                          <a:spcPts val="0"/>
                        </a:spcAft>
                      </a:pPr>
                      <a:r>
                        <a:rPr lang="ru-RU" sz="1200" b="1">
                          <a:effectLst/>
                          <a:latin typeface="Calibri" panose="020F0502020204030204" pitchFamily="34" charset="0"/>
                          <a:ea typeface="Calibri" panose="020F0502020204030204" pitchFamily="34" charset="0"/>
                          <a:cs typeface="Times New Roman" panose="02020603050405020304" pitchFamily="18" charset="0"/>
                        </a:rPr>
                        <a:t>номер строения</a:t>
                      </a:r>
                    </a:p>
                  </a:txBody>
                  <a:tcPr marL="45807" marR="4580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r h="127243">
                <a:tc>
                  <a:txBody>
                    <a:bodyPr/>
                    <a:lstStyle/>
                    <a:p>
                      <a:pPr>
                        <a:lnSpc>
                          <a:spcPct val="107000"/>
                        </a:lnSpc>
                        <a:spcAft>
                          <a:spcPts val="0"/>
                        </a:spcAft>
                      </a:pPr>
                      <a:r>
                        <a:rPr lang="ru-RU" sz="1200" b="1">
                          <a:effectLst/>
                          <a:latin typeface="Calibri" panose="020F0502020204030204" pitchFamily="34" charset="0"/>
                          <a:ea typeface="Calibri" panose="020F0502020204030204" pitchFamily="34" charset="0"/>
                          <a:cs typeface="Times New Roman" panose="02020603050405020304" pitchFamily="18" charset="0"/>
                        </a:rPr>
                        <a:t>6</a:t>
                      </a:r>
                    </a:p>
                  </a:txBody>
                  <a:tcPr marL="45807" marR="4580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07000"/>
                        </a:lnSpc>
                        <a:spcAft>
                          <a:spcPts val="0"/>
                        </a:spcAft>
                      </a:pPr>
                      <a:r>
                        <a:rPr lang="ru-RU" sz="1200" b="1">
                          <a:effectLst/>
                          <a:latin typeface="Calibri" panose="020F0502020204030204" pitchFamily="34" charset="0"/>
                          <a:ea typeface="Calibri" panose="020F0502020204030204" pitchFamily="34" charset="0"/>
                          <a:cs typeface="Times New Roman" panose="02020603050405020304" pitchFamily="18" charset="0"/>
                        </a:rPr>
                        <a:t>наименование</a:t>
                      </a:r>
                    </a:p>
                  </a:txBody>
                  <a:tcPr marL="45807" marR="4580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07000"/>
                        </a:lnSpc>
                        <a:spcAft>
                          <a:spcPts val="0"/>
                        </a:spcAft>
                      </a:pPr>
                      <a:r>
                        <a:rPr lang="ru-RU" sz="1200" b="1" dirty="0">
                          <a:effectLst/>
                          <a:latin typeface="Calibri" panose="020F0502020204030204" pitchFamily="34" charset="0"/>
                          <a:ea typeface="Calibri" panose="020F0502020204030204" pitchFamily="34" charset="0"/>
                          <a:cs typeface="Times New Roman" panose="02020603050405020304" pitchFamily="18" charset="0"/>
                        </a:rPr>
                        <a:t>наименование медицинской организации</a:t>
                      </a:r>
                    </a:p>
                  </a:txBody>
                  <a:tcPr marL="45807" marR="4580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r h="239640">
                <a:tc>
                  <a:txBody>
                    <a:bodyPr/>
                    <a:lstStyle/>
                    <a:p>
                      <a:pPr>
                        <a:lnSpc>
                          <a:spcPct val="107000"/>
                        </a:lnSpc>
                        <a:spcAft>
                          <a:spcPts val="0"/>
                        </a:spcAft>
                      </a:pPr>
                      <a:r>
                        <a:rPr lang="ru-RU" sz="1200" b="1">
                          <a:effectLst/>
                          <a:latin typeface="Calibri" panose="020F0502020204030204" pitchFamily="34" charset="0"/>
                          <a:ea typeface="Calibri" panose="020F0502020204030204" pitchFamily="34" charset="0"/>
                          <a:cs typeface="Times New Roman" panose="02020603050405020304" pitchFamily="18" charset="0"/>
                        </a:rPr>
                        <a:t>7</a:t>
                      </a:r>
                    </a:p>
                  </a:txBody>
                  <a:tcPr marL="45807" marR="4580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07000"/>
                        </a:lnSpc>
                        <a:spcAft>
                          <a:spcPts val="0"/>
                        </a:spcAft>
                      </a:pPr>
                      <a:r>
                        <a:rPr lang="ru-RU" sz="1200" b="1">
                          <a:effectLst/>
                          <a:latin typeface="Calibri" panose="020F0502020204030204" pitchFamily="34" charset="0"/>
                          <a:ea typeface="Calibri" panose="020F0502020204030204" pitchFamily="34" charset="0"/>
                          <a:cs typeface="Times New Roman" panose="02020603050405020304" pitchFamily="18" charset="0"/>
                        </a:rPr>
                        <a:t>мощность объекта</a:t>
                      </a:r>
                    </a:p>
                  </a:txBody>
                  <a:tcPr marL="45807" marR="4580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07000"/>
                        </a:lnSpc>
                        <a:spcAft>
                          <a:spcPts val="0"/>
                        </a:spcAft>
                      </a:pPr>
                      <a:r>
                        <a:rPr lang="ru-RU" sz="1200" b="1">
                          <a:effectLst/>
                          <a:latin typeface="Calibri" panose="020F0502020204030204" pitchFamily="34" charset="0"/>
                          <a:ea typeface="Calibri" panose="020F0502020204030204" pitchFamily="34" charset="0"/>
                          <a:cs typeface="Times New Roman" panose="02020603050405020304" pitchFamily="18" charset="0"/>
                        </a:rPr>
                        <a:t>мощность объекта, выраженная в количестве посещений в смену</a:t>
                      </a:r>
                    </a:p>
                  </a:txBody>
                  <a:tcPr marL="45807" marR="4580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r h="239640">
                <a:tc>
                  <a:txBody>
                    <a:bodyPr/>
                    <a:lstStyle/>
                    <a:p>
                      <a:pPr>
                        <a:lnSpc>
                          <a:spcPct val="107000"/>
                        </a:lnSpc>
                        <a:spcAft>
                          <a:spcPts val="0"/>
                        </a:spcAft>
                      </a:pPr>
                      <a:r>
                        <a:rPr lang="ru-RU" sz="1200" b="1">
                          <a:effectLst/>
                          <a:latin typeface="Calibri" panose="020F0502020204030204" pitchFamily="34" charset="0"/>
                          <a:ea typeface="Calibri" panose="020F0502020204030204" pitchFamily="34" charset="0"/>
                          <a:cs typeface="Times New Roman" panose="02020603050405020304" pitchFamily="18" charset="0"/>
                        </a:rPr>
                        <a:t>8</a:t>
                      </a:r>
                    </a:p>
                  </a:txBody>
                  <a:tcPr marL="45807" marR="4580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07000"/>
                        </a:lnSpc>
                        <a:spcAft>
                          <a:spcPts val="0"/>
                        </a:spcAft>
                      </a:pPr>
                      <a:r>
                        <a:rPr lang="ru-RU" sz="1200" b="1">
                          <a:effectLst/>
                          <a:latin typeface="Calibri" panose="020F0502020204030204" pitchFamily="34" charset="0"/>
                          <a:ea typeface="Calibri" panose="020F0502020204030204" pitchFamily="34" charset="0"/>
                          <a:cs typeface="Times New Roman" panose="02020603050405020304" pitchFamily="18" charset="0"/>
                        </a:rPr>
                        <a:t>количество прикрепленного населения</a:t>
                      </a:r>
                    </a:p>
                  </a:txBody>
                  <a:tcPr marL="45807" marR="4580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07000"/>
                        </a:lnSpc>
                        <a:spcAft>
                          <a:spcPts val="0"/>
                        </a:spcAft>
                      </a:pPr>
                      <a:r>
                        <a:rPr lang="ru-RU" sz="1200" b="1">
                          <a:effectLst/>
                          <a:latin typeface="Calibri" panose="020F0502020204030204" pitchFamily="34" charset="0"/>
                          <a:ea typeface="Calibri" panose="020F0502020204030204" pitchFamily="34" charset="0"/>
                          <a:cs typeface="Times New Roman" panose="02020603050405020304" pitchFamily="18" charset="0"/>
                        </a:rPr>
                        <a:t>количество прикрепленного населения по состоянию на 01 февраля 2014 г., тыс. человек</a:t>
                      </a:r>
                    </a:p>
                  </a:txBody>
                  <a:tcPr marL="45807" marR="4580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r h="239640">
                <a:tc>
                  <a:txBody>
                    <a:bodyPr/>
                    <a:lstStyle/>
                    <a:p>
                      <a:pPr>
                        <a:lnSpc>
                          <a:spcPct val="107000"/>
                        </a:lnSpc>
                        <a:spcAft>
                          <a:spcPts val="0"/>
                        </a:spcAft>
                      </a:pPr>
                      <a:r>
                        <a:rPr lang="ru-RU" sz="1200" b="1">
                          <a:effectLst/>
                          <a:latin typeface="Calibri" panose="020F0502020204030204" pitchFamily="34" charset="0"/>
                          <a:ea typeface="Calibri" panose="020F0502020204030204" pitchFamily="34" charset="0"/>
                          <a:cs typeface="Times New Roman" panose="02020603050405020304" pitchFamily="18" charset="0"/>
                        </a:rPr>
                        <a:t>9</a:t>
                      </a:r>
                    </a:p>
                  </a:txBody>
                  <a:tcPr marL="45807" marR="4580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07000"/>
                        </a:lnSpc>
                        <a:spcAft>
                          <a:spcPts val="0"/>
                        </a:spcAft>
                      </a:pPr>
                      <a:r>
                        <a:rPr lang="ru-RU" sz="1200" b="1">
                          <a:effectLst/>
                          <a:latin typeface="Calibri" panose="020F0502020204030204" pitchFamily="34" charset="0"/>
                          <a:ea typeface="Calibri" panose="020F0502020204030204" pitchFamily="34" charset="0"/>
                          <a:cs typeface="Times New Roman" panose="02020603050405020304" pitchFamily="18" charset="0"/>
                        </a:rPr>
                        <a:t>количество кабинетов в смену</a:t>
                      </a:r>
                    </a:p>
                  </a:txBody>
                  <a:tcPr marL="45807" marR="4580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07000"/>
                        </a:lnSpc>
                        <a:spcAft>
                          <a:spcPts val="0"/>
                        </a:spcAft>
                      </a:pPr>
                      <a:r>
                        <a:rPr lang="ru-RU" sz="1200" b="1">
                          <a:effectLst/>
                          <a:latin typeface="Calibri" panose="020F0502020204030204" pitchFamily="34" charset="0"/>
                          <a:ea typeface="Calibri" panose="020F0502020204030204" pitchFamily="34" charset="0"/>
                          <a:cs typeface="Times New Roman" panose="02020603050405020304" pitchFamily="18" charset="0"/>
                        </a:rPr>
                        <a:t>количество кабинетов в смену, используемых для приема пациентов</a:t>
                      </a:r>
                    </a:p>
                  </a:txBody>
                  <a:tcPr marL="45807" marR="4580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r h="239640">
                <a:tc>
                  <a:txBody>
                    <a:bodyPr/>
                    <a:lstStyle/>
                    <a:p>
                      <a:pPr>
                        <a:lnSpc>
                          <a:spcPct val="107000"/>
                        </a:lnSpc>
                        <a:spcAft>
                          <a:spcPts val="0"/>
                        </a:spcAft>
                      </a:pPr>
                      <a:r>
                        <a:rPr lang="ru-RU" sz="1200" b="1">
                          <a:effectLst/>
                          <a:latin typeface="Calibri" panose="020F0502020204030204" pitchFamily="34" charset="0"/>
                          <a:ea typeface="Calibri" panose="020F0502020204030204" pitchFamily="34" charset="0"/>
                          <a:cs typeface="Times New Roman" panose="02020603050405020304" pitchFamily="18" charset="0"/>
                        </a:rPr>
                        <a:t>10</a:t>
                      </a:r>
                    </a:p>
                  </a:txBody>
                  <a:tcPr marL="45807" marR="4580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07000"/>
                        </a:lnSpc>
                        <a:spcAft>
                          <a:spcPts val="0"/>
                        </a:spcAft>
                      </a:pPr>
                      <a:r>
                        <a:rPr lang="ru-RU" sz="1200" b="1">
                          <a:effectLst/>
                          <a:latin typeface="Calibri" panose="020F0502020204030204" pitchFamily="34" charset="0"/>
                          <a:ea typeface="Calibri" panose="020F0502020204030204" pitchFamily="34" charset="0"/>
                          <a:cs typeface="Times New Roman" panose="02020603050405020304" pitchFamily="18" charset="0"/>
                        </a:rPr>
                        <a:t>количество автоматизированных мест</a:t>
                      </a:r>
                    </a:p>
                  </a:txBody>
                  <a:tcPr marL="45807" marR="4580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07000"/>
                        </a:lnSpc>
                        <a:spcAft>
                          <a:spcPts val="0"/>
                        </a:spcAft>
                      </a:pPr>
                      <a:r>
                        <a:rPr lang="ru-RU" sz="1200" b="1">
                          <a:effectLst/>
                          <a:latin typeface="Calibri" panose="020F0502020204030204" pitchFamily="34" charset="0"/>
                          <a:ea typeface="Calibri" panose="020F0502020204030204" pitchFamily="34" charset="0"/>
                          <a:cs typeface="Times New Roman" panose="02020603050405020304" pitchFamily="18" charset="0"/>
                        </a:rPr>
                        <a:t>количество установленных на объекте автоматизированных мест, ед.</a:t>
                      </a:r>
                    </a:p>
                  </a:txBody>
                  <a:tcPr marL="45807" marR="4580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r h="599100">
                <a:tc>
                  <a:txBody>
                    <a:bodyPr/>
                    <a:lstStyle/>
                    <a:p>
                      <a:pPr>
                        <a:lnSpc>
                          <a:spcPct val="107000"/>
                        </a:lnSpc>
                        <a:spcAft>
                          <a:spcPts val="0"/>
                        </a:spcAft>
                      </a:pPr>
                      <a:r>
                        <a:rPr lang="ru-RU" sz="1200" b="1">
                          <a:effectLst/>
                          <a:latin typeface="Calibri" panose="020F0502020204030204" pitchFamily="34" charset="0"/>
                          <a:ea typeface="Calibri" panose="020F0502020204030204" pitchFamily="34" charset="0"/>
                          <a:cs typeface="Times New Roman" panose="02020603050405020304" pitchFamily="18" charset="0"/>
                        </a:rPr>
                        <a:t>11</a:t>
                      </a:r>
                    </a:p>
                  </a:txBody>
                  <a:tcPr marL="45807" marR="4580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07000"/>
                        </a:lnSpc>
                        <a:spcAft>
                          <a:spcPts val="0"/>
                        </a:spcAft>
                      </a:pPr>
                      <a:r>
                        <a:rPr lang="ru-RU" sz="1200" b="1">
                          <a:effectLst/>
                          <a:latin typeface="Calibri" panose="020F0502020204030204" pitchFamily="34" charset="0"/>
                          <a:ea typeface="Calibri" panose="020F0502020204030204" pitchFamily="34" charset="0"/>
                          <a:cs typeface="Times New Roman" panose="02020603050405020304" pitchFamily="18" charset="0"/>
                        </a:rPr>
                        <a:t>количество автоматизированных мест с автоматизированной системой</a:t>
                      </a:r>
                    </a:p>
                  </a:txBody>
                  <a:tcPr marL="45807" marR="4580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07000"/>
                        </a:lnSpc>
                        <a:spcAft>
                          <a:spcPts val="0"/>
                        </a:spcAft>
                      </a:pPr>
                      <a:r>
                        <a:rPr lang="ru-RU" sz="1200" b="1">
                          <a:effectLst/>
                          <a:latin typeface="Calibri" panose="020F0502020204030204" pitchFamily="34" charset="0"/>
                          <a:ea typeface="Calibri" panose="020F0502020204030204" pitchFamily="34" charset="0"/>
                          <a:cs typeface="Times New Roman" panose="02020603050405020304" pitchFamily="18" charset="0"/>
                        </a:rPr>
                        <a:t>количество установленных на объекте автоматизированных мест с установленной автоматизированной системой, обеспечивающей запись на прием к врачу в электронном виде (электронная регистратура), ед.</a:t>
                      </a:r>
                    </a:p>
                  </a:txBody>
                  <a:tcPr marL="45807" marR="4580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r h="359460">
                <a:tc>
                  <a:txBody>
                    <a:bodyPr/>
                    <a:lstStyle/>
                    <a:p>
                      <a:pPr>
                        <a:lnSpc>
                          <a:spcPct val="107000"/>
                        </a:lnSpc>
                        <a:spcAft>
                          <a:spcPts val="0"/>
                        </a:spcAft>
                      </a:pPr>
                      <a:r>
                        <a:rPr lang="ru-RU" sz="1200" b="1">
                          <a:effectLst/>
                          <a:latin typeface="Calibri" panose="020F0502020204030204" pitchFamily="34" charset="0"/>
                          <a:ea typeface="Calibri" panose="020F0502020204030204" pitchFamily="34" charset="0"/>
                          <a:cs typeface="Times New Roman" panose="02020603050405020304" pitchFamily="18" charset="0"/>
                        </a:rPr>
                        <a:t>12</a:t>
                      </a:r>
                    </a:p>
                  </a:txBody>
                  <a:tcPr marL="45807" marR="4580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07000"/>
                        </a:lnSpc>
                        <a:spcAft>
                          <a:spcPts val="0"/>
                        </a:spcAft>
                      </a:pPr>
                      <a:r>
                        <a:rPr lang="ru-RU" sz="1200" b="1">
                          <a:effectLst/>
                          <a:latin typeface="Calibri" panose="020F0502020204030204" pitchFamily="34" charset="0"/>
                          <a:ea typeface="Calibri" panose="020F0502020204030204" pitchFamily="34" charset="0"/>
                          <a:cs typeface="Times New Roman" panose="02020603050405020304" pitchFamily="18" charset="0"/>
                        </a:rPr>
                        <a:t>количество автоматизированных мест с медицинской информационной системой</a:t>
                      </a:r>
                    </a:p>
                  </a:txBody>
                  <a:tcPr marL="45807" marR="4580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07000"/>
                        </a:lnSpc>
                        <a:spcAft>
                          <a:spcPts val="0"/>
                        </a:spcAft>
                      </a:pPr>
                      <a:r>
                        <a:rPr lang="ru-RU" sz="1200" b="1">
                          <a:effectLst/>
                          <a:latin typeface="Calibri" panose="020F0502020204030204" pitchFamily="34" charset="0"/>
                          <a:ea typeface="Calibri" panose="020F0502020204030204" pitchFamily="34" charset="0"/>
                          <a:cs typeface="Times New Roman" panose="02020603050405020304" pitchFamily="18" charset="0"/>
                        </a:rPr>
                        <a:t>количество установленных на объекте автоматизированных мест с установленной медицинской информационной системой, ед.</a:t>
                      </a:r>
                    </a:p>
                  </a:txBody>
                  <a:tcPr marL="45807" marR="4580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r h="359460">
                <a:tc>
                  <a:txBody>
                    <a:bodyPr/>
                    <a:lstStyle/>
                    <a:p>
                      <a:pPr>
                        <a:lnSpc>
                          <a:spcPct val="107000"/>
                        </a:lnSpc>
                        <a:spcAft>
                          <a:spcPts val="0"/>
                        </a:spcAft>
                      </a:pPr>
                      <a:r>
                        <a:rPr lang="ru-RU" sz="1200" b="1">
                          <a:effectLst/>
                          <a:latin typeface="Calibri" panose="020F0502020204030204" pitchFamily="34" charset="0"/>
                          <a:ea typeface="Calibri" panose="020F0502020204030204" pitchFamily="34" charset="0"/>
                          <a:cs typeface="Times New Roman" panose="02020603050405020304" pitchFamily="18" charset="0"/>
                        </a:rPr>
                        <a:t>13</a:t>
                      </a:r>
                    </a:p>
                  </a:txBody>
                  <a:tcPr marL="45807" marR="4580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07000"/>
                        </a:lnSpc>
                        <a:spcAft>
                          <a:spcPts val="0"/>
                        </a:spcAft>
                      </a:pPr>
                      <a:r>
                        <a:rPr lang="ru-RU" sz="1200" b="1">
                          <a:effectLst/>
                          <a:latin typeface="Calibri" panose="020F0502020204030204" pitchFamily="34" charset="0"/>
                          <a:ea typeface="Calibri" panose="020F0502020204030204" pitchFamily="34" charset="0"/>
                          <a:cs typeface="Times New Roman" panose="02020603050405020304" pitchFamily="18" charset="0"/>
                        </a:rPr>
                        <a:t>главный врач (начальник) медицинской организации, количество штатных должностей</a:t>
                      </a:r>
                    </a:p>
                  </a:txBody>
                  <a:tcPr marL="45807" marR="4580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07000"/>
                        </a:lnSpc>
                        <a:spcAft>
                          <a:spcPts val="0"/>
                        </a:spcAft>
                      </a:pPr>
                      <a:r>
                        <a:rPr lang="ru-RU" sz="1200" b="1">
                          <a:effectLst/>
                          <a:latin typeface="Calibri" panose="020F0502020204030204" pitchFamily="34" charset="0"/>
                          <a:ea typeface="Calibri" panose="020F0502020204030204" pitchFamily="34" charset="0"/>
                          <a:cs typeface="Times New Roman" panose="02020603050405020304" pitchFamily="18" charset="0"/>
                        </a:rPr>
                        <a:t>количество штатных должностей «главный врач (начальник) медицинской организации»</a:t>
                      </a:r>
                    </a:p>
                  </a:txBody>
                  <a:tcPr marL="45807" marR="4580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r h="359460">
                <a:tc>
                  <a:txBody>
                    <a:bodyPr/>
                    <a:lstStyle/>
                    <a:p>
                      <a:pPr>
                        <a:lnSpc>
                          <a:spcPct val="107000"/>
                        </a:lnSpc>
                        <a:spcAft>
                          <a:spcPts val="0"/>
                        </a:spcAft>
                      </a:pPr>
                      <a:r>
                        <a:rPr lang="ru-RU" sz="1200" b="1">
                          <a:effectLst/>
                          <a:latin typeface="Calibri" panose="020F0502020204030204" pitchFamily="34" charset="0"/>
                          <a:ea typeface="Calibri" panose="020F0502020204030204" pitchFamily="34" charset="0"/>
                          <a:cs typeface="Times New Roman" panose="02020603050405020304" pitchFamily="18" charset="0"/>
                        </a:rPr>
                        <a:t>14</a:t>
                      </a:r>
                    </a:p>
                  </a:txBody>
                  <a:tcPr marL="45807" marR="4580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07000"/>
                        </a:lnSpc>
                        <a:spcAft>
                          <a:spcPts val="0"/>
                        </a:spcAft>
                      </a:pPr>
                      <a:r>
                        <a:rPr lang="ru-RU" sz="1200" b="1">
                          <a:effectLst/>
                          <a:latin typeface="Calibri" panose="020F0502020204030204" pitchFamily="34" charset="0"/>
                          <a:ea typeface="Calibri" panose="020F0502020204030204" pitchFamily="34" charset="0"/>
                          <a:cs typeface="Times New Roman" panose="02020603050405020304" pitchFamily="18" charset="0"/>
                        </a:rPr>
                        <a:t>главный врач (начальник) медицинской организации, количество занятых должностей</a:t>
                      </a:r>
                    </a:p>
                  </a:txBody>
                  <a:tcPr marL="45807" marR="4580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07000"/>
                        </a:lnSpc>
                        <a:spcAft>
                          <a:spcPts val="0"/>
                        </a:spcAft>
                      </a:pPr>
                      <a:r>
                        <a:rPr lang="ru-RU" sz="1200" b="1">
                          <a:effectLst/>
                          <a:latin typeface="Calibri" panose="020F0502020204030204" pitchFamily="34" charset="0"/>
                          <a:ea typeface="Calibri" panose="020F0502020204030204" pitchFamily="34" charset="0"/>
                          <a:cs typeface="Times New Roman" panose="02020603050405020304" pitchFamily="18" charset="0"/>
                        </a:rPr>
                        <a:t>количество занятых должностей «главный врач (начальник) медицинской организации»</a:t>
                      </a:r>
                    </a:p>
                  </a:txBody>
                  <a:tcPr marL="45807" marR="4580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r h="359460">
                <a:tc>
                  <a:txBody>
                    <a:bodyPr/>
                    <a:lstStyle/>
                    <a:p>
                      <a:pPr>
                        <a:lnSpc>
                          <a:spcPct val="107000"/>
                        </a:lnSpc>
                        <a:spcAft>
                          <a:spcPts val="0"/>
                        </a:spcAft>
                      </a:pPr>
                      <a:r>
                        <a:rPr lang="ru-RU" sz="1200" b="1">
                          <a:effectLst/>
                          <a:latin typeface="Calibri" panose="020F0502020204030204" pitchFamily="34" charset="0"/>
                          <a:ea typeface="Calibri" panose="020F0502020204030204" pitchFamily="34" charset="0"/>
                          <a:cs typeface="Times New Roman" panose="02020603050405020304" pitchFamily="18" charset="0"/>
                        </a:rPr>
                        <a:t>15</a:t>
                      </a:r>
                    </a:p>
                  </a:txBody>
                  <a:tcPr marL="45807" marR="4580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07000"/>
                        </a:lnSpc>
                        <a:spcAft>
                          <a:spcPts val="0"/>
                        </a:spcAft>
                      </a:pPr>
                      <a:r>
                        <a:rPr lang="ru-RU" sz="1200" b="1">
                          <a:effectLst/>
                          <a:latin typeface="Calibri" panose="020F0502020204030204" pitchFamily="34" charset="0"/>
                          <a:ea typeface="Calibri" panose="020F0502020204030204" pitchFamily="34" charset="0"/>
                          <a:cs typeface="Times New Roman" panose="02020603050405020304" pitchFamily="18" charset="0"/>
                        </a:rPr>
                        <a:t>главный врач (начальник) медицинской организации, количество физических лиц</a:t>
                      </a:r>
                    </a:p>
                  </a:txBody>
                  <a:tcPr marL="45807" marR="4580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07000"/>
                        </a:lnSpc>
                        <a:spcAft>
                          <a:spcPts val="0"/>
                        </a:spcAft>
                      </a:pPr>
                      <a:r>
                        <a:rPr lang="ru-RU" sz="1200" b="1" dirty="0">
                          <a:effectLst/>
                          <a:latin typeface="Calibri" panose="020F0502020204030204" pitchFamily="34" charset="0"/>
                          <a:ea typeface="Calibri" panose="020F0502020204030204" pitchFamily="34" charset="0"/>
                          <a:cs typeface="Times New Roman" panose="02020603050405020304" pitchFamily="18" charset="0"/>
                        </a:rPr>
                        <a:t>количество физических лиц, занимающих должность «главный врач (начальник) медицинской организации»</a:t>
                      </a:r>
                    </a:p>
                  </a:txBody>
                  <a:tcPr marL="45807" marR="4580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r h="56727">
                <a:tc>
                  <a:txBody>
                    <a:bodyPr/>
                    <a:lstStyle/>
                    <a:p>
                      <a:pPr>
                        <a:lnSpc>
                          <a:spcPct val="100000"/>
                        </a:lnSpc>
                        <a:spcAft>
                          <a:spcPts val="0"/>
                        </a:spcAft>
                      </a:pPr>
                      <a:r>
                        <a:rPr lang="ru-RU" sz="700" b="1" dirty="0" smtClean="0">
                          <a:effectLst/>
                          <a:latin typeface="Calibri" panose="020F0502020204030204" pitchFamily="34" charset="0"/>
                          <a:ea typeface="Calibri" panose="020F0502020204030204" pitchFamily="34" charset="0"/>
                          <a:cs typeface="Times New Roman" panose="02020603050405020304" pitchFamily="18" charset="0"/>
                        </a:rPr>
                        <a:t>….</a:t>
                      </a:r>
                      <a:endParaRPr lang="ru-RU" sz="700" b="1" dirty="0">
                        <a:effectLst/>
                        <a:latin typeface="Calibri" panose="020F0502020204030204" pitchFamily="34" charset="0"/>
                        <a:ea typeface="Calibri" panose="020F0502020204030204" pitchFamily="34" charset="0"/>
                        <a:cs typeface="Times New Roman" panose="02020603050405020304" pitchFamily="18" charset="0"/>
                      </a:endParaRPr>
                    </a:p>
                  </a:txBody>
                  <a:tcPr marL="45807" marR="4580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00000"/>
                        </a:lnSpc>
                        <a:spcAft>
                          <a:spcPts val="0"/>
                        </a:spcAft>
                      </a:pPr>
                      <a:endParaRPr lang="ru-RU" sz="1200" b="1" dirty="0">
                        <a:effectLst/>
                        <a:latin typeface="Calibri" panose="020F0502020204030204" pitchFamily="34" charset="0"/>
                        <a:ea typeface="Calibri" panose="020F0502020204030204" pitchFamily="34" charset="0"/>
                        <a:cs typeface="Times New Roman" panose="02020603050405020304" pitchFamily="18" charset="0"/>
                      </a:endParaRPr>
                    </a:p>
                  </a:txBody>
                  <a:tcPr marL="45807" marR="4580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00000"/>
                        </a:lnSpc>
                        <a:spcAft>
                          <a:spcPts val="0"/>
                        </a:spcAft>
                      </a:pPr>
                      <a:endParaRPr lang="ru-RU" sz="1200" b="1" dirty="0">
                        <a:effectLst/>
                        <a:latin typeface="Calibri" panose="020F0502020204030204" pitchFamily="34" charset="0"/>
                        <a:ea typeface="Calibri" panose="020F0502020204030204" pitchFamily="34" charset="0"/>
                        <a:cs typeface="Times New Roman" panose="02020603050405020304" pitchFamily="18" charset="0"/>
                      </a:endParaRPr>
                    </a:p>
                  </a:txBody>
                  <a:tcPr marL="45807" marR="4580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r h="226337">
                <a:tc>
                  <a:txBody>
                    <a:bodyPr/>
                    <a:lstStyle/>
                    <a:p>
                      <a:pPr>
                        <a:lnSpc>
                          <a:spcPct val="107000"/>
                        </a:lnSpc>
                        <a:spcAft>
                          <a:spcPts val="0"/>
                        </a:spcAft>
                      </a:pPr>
                      <a:r>
                        <a:rPr lang="ru-RU" sz="1200" b="1" dirty="0" smtClean="0">
                          <a:solidFill>
                            <a:schemeClr val="accent2">
                              <a:lumMod val="75000"/>
                            </a:schemeClr>
                          </a:solidFill>
                          <a:effectLst/>
                          <a:latin typeface="Calibri" panose="020F0502020204030204" pitchFamily="34" charset="0"/>
                          <a:ea typeface="Calibri" panose="020F0502020204030204" pitchFamily="34" charset="0"/>
                          <a:cs typeface="Times New Roman" panose="02020603050405020304" pitchFamily="18" charset="0"/>
                        </a:rPr>
                        <a:t>618</a:t>
                      </a:r>
                      <a:endParaRPr lang="ru-RU" sz="1200" b="1" dirty="0">
                        <a:solidFill>
                          <a:schemeClr val="accent2">
                            <a:lumMod val="7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45807" marR="4580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07000"/>
                        </a:lnSpc>
                        <a:spcAft>
                          <a:spcPts val="0"/>
                        </a:spcAft>
                      </a:pPr>
                      <a:endParaRPr lang="ru-RU" sz="1200" b="1" dirty="0">
                        <a:effectLst/>
                        <a:latin typeface="Calibri" panose="020F0502020204030204" pitchFamily="34" charset="0"/>
                        <a:ea typeface="Calibri" panose="020F0502020204030204" pitchFamily="34" charset="0"/>
                        <a:cs typeface="Times New Roman" panose="02020603050405020304" pitchFamily="18" charset="0"/>
                      </a:endParaRPr>
                    </a:p>
                  </a:txBody>
                  <a:tcPr marL="45807" marR="4580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07000"/>
                        </a:lnSpc>
                        <a:spcAft>
                          <a:spcPts val="0"/>
                        </a:spcAft>
                      </a:pPr>
                      <a:endParaRPr lang="ru-RU" sz="1200" b="1" dirty="0">
                        <a:effectLst/>
                        <a:latin typeface="Calibri" panose="020F0502020204030204" pitchFamily="34" charset="0"/>
                        <a:ea typeface="Calibri" panose="020F0502020204030204" pitchFamily="34" charset="0"/>
                        <a:cs typeface="Times New Roman" panose="02020603050405020304" pitchFamily="18" charset="0"/>
                      </a:endParaRPr>
                    </a:p>
                  </a:txBody>
                  <a:tcPr marL="45807" marR="4580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bl>
          </a:graphicData>
        </a:graphic>
      </p:graphicFrame>
      <p:pic>
        <p:nvPicPr>
          <p:cNvPr id="6" name="Рисунок 5"/>
          <p:cNvPicPr>
            <a:picLocks noChangeAspect="1"/>
          </p:cNvPicPr>
          <p:nvPr/>
        </p:nvPicPr>
        <p:blipFill>
          <a:blip r:embed="rId3"/>
          <a:stretch>
            <a:fillRect/>
          </a:stretch>
        </p:blipFill>
        <p:spPr>
          <a:xfrm>
            <a:off x="0" y="75050"/>
            <a:ext cx="3450635" cy="957155"/>
          </a:xfrm>
          <a:prstGeom prst="rect">
            <a:avLst/>
          </a:prstGeom>
        </p:spPr>
      </p:pic>
      <p:sp>
        <p:nvSpPr>
          <p:cNvPr id="7" name="Заголовок 1"/>
          <p:cNvSpPr txBox="1">
            <a:spLocks/>
          </p:cNvSpPr>
          <p:nvPr/>
        </p:nvSpPr>
        <p:spPr>
          <a:xfrm>
            <a:off x="3581277" y="187858"/>
            <a:ext cx="5562723" cy="778490"/>
          </a:xfrm>
          <a:prstGeom prst="rect">
            <a:avLst/>
          </a:prstGeom>
        </p:spPr>
        <p:txBody>
          <a:bodyPr vert="horz" lIns="91440" tIns="45720" rIns="91440" bIns="45720" rtlCol="0" anchor="t">
            <a:noAutofit/>
          </a:bodyPr>
          <a:lst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ru-RU" sz="1400" b="1" dirty="0" smtClean="0">
                <a:solidFill>
                  <a:schemeClr val="accent2">
                    <a:lumMod val="75000"/>
                  </a:schemeClr>
                </a:solidFill>
              </a:rPr>
              <a:t>Реестр медицинских организаций Российской Федерации</a:t>
            </a:r>
            <a:br>
              <a:rPr lang="ru-RU" sz="1400" b="1" dirty="0" smtClean="0">
                <a:solidFill>
                  <a:schemeClr val="accent2">
                    <a:lumMod val="75000"/>
                  </a:schemeClr>
                </a:solidFill>
              </a:rPr>
            </a:br>
            <a:r>
              <a:rPr lang="ru-RU" sz="1400" b="1" dirty="0" smtClean="0">
                <a:solidFill>
                  <a:schemeClr val="accent2">
                    <a:lumMod val="75000"/>
                  </a:schemeClr>
                </a:solidFill>
              </a:rPr>
              <a:t>Материал опубликован 15 мая 2014 в 20:33. </a:t>
            </a:r>
            <a:br>
              <a:rPr lang="ru-RU" sz="1400" b="1" dirty="0" smtClean="0">
                <a:solidFill>
                  <a:schemeClr val="accent2">
                    <a:lumMod val="75000"/>
                  </a:schemeClr>
                </a:solidFill>
              </a:rPr>
            </a:br>
            <a:r>
              <a:rPr lang="ru-RU" sz="1400" b="1" dirty="0" smtClean="0">
                <a:solidFill>
                  <a:schemeClr val="accent2">
                    <a:lumMod val="75000"/>
                  </a:schemeClr>
                </a:solidFill>
              </a:rPr>
              <a:t>Обновлён 19 августа 2015 в 11:23. </a:t>
            </a:r>
            <a:br>
              <a:rPr lang="ru-RU" sz="1400" b="1" dirty="0" smtClean="0">
                <a:solidFill>
                  <a:schemeClr val="accent2">
                    <a:lumMod val="75000"/>
                  </a:schemeClr>
                </a:solidFill>
              </a:rPr>
            </a:br>
            <a:r>
              <a:rPr lang="ru-RU" sz="1400" b="1" dirty="0" smtClean="0">
                <a:solidFill>
                  <a:schemeClr val="accent2">
                    <a:lumMod val="75000"/>
                  </a:schemeClr>
                </a:solidFill>
              </a:rPr>
              <a:t/>
            </a:r>
            <a:br>
              <a:rPr lang="ru-RU" sz="1400" b="1" dirty="0" smtClean="0">
                <a:solidFill>
                  <a:schemeClr val="accent2">
                    <a:lumMod val="75000"/>
                  </a:schemeClr>
                </a:solidFill>
              </a:rPr>
            </a:br>
            <a:endParaRPr lang="ru-RU" sz="1400" dirty="0">
              <a:solidFill>
                <a:schemeClr val="accent2">
                  <a:lumMod val="75000"/>
                </a:schemeClr>
              </a:solidFill>
            </a:endParaRPr>
          </a:p>
        </p:txBody>
      </p:sp>
      <p:sp>
        <p:nvSpPr>
          <p:cNvPr id="8" name="Прямоугольник 7"/>
          <p:cNvSpPr/>
          <p:nvPr/>
        </p:nvSpPr>
        <p:spPr>
          <a:xfrm>
            <a:off x="0" y="1008210"/>
            <a:ext cx="9143999" cy="646331"/>
          </a:xfrm>
          <a:prstGeom prst="rect">
            <a:avLst/>
          </a:prstGeom>
          <a:solidFill>
            <a:schemeClr val="bg1"/>
          </a:solidFill>
        </p:spPr>
        <p:txBody>
          <a:bodyPr wrap="square">
            <a:spAutoFit/>
          </a:bodyPr>
          <a:lstStyle/>
          <a:p>
            <a:pPr lvl="0" algn="ctr" defTabSz="457200">
              <a:spcBef>
                <a:spcPts val="1000"/>
              </a:spcBef>
              <a:buClr>
                <a:srgbClr val="A53010"/>
              </a:buClr>
            </a:pPr>
            <a:r>
              <a:rPr lang="ru-RU" sz="1600" b="1" dirty="0">
                <a:solidFill>
                  <a:srgbClr val="DE7E18">
                    <a:lumMod val="75000"/>
                  </a:srgbClr>
                </a:solidFill>
              </a:rPr>
              <a:t>Сведения по медицинским организациям, оказывающим амбулаторно-поликлиническую помощь, в разрезе объектов (адресов) </a:t>
            </a:r>
            <a:r>
              <a:rPr lang="ru-RU" sz="2000" b="1" dirty="0">
                <a:solidFill>
                  <a:schemeClr val="accent2">
                    <a:lumMod val="75000"/>
                  </a:schemeClr>
                </a:solidFill>
                <a:latin typeface="Calibri" panose="020F0502020204030204" pitchFamily="34" charset="0"/>
                <a:ea typeface="Calibri" panose="020F0502020204030204" pitchFamily="34" charset="0"/>
                <a:cs typeface="Times New Roman" panose="02020603050405020304" pitchFamily="18" charset="0"/>
              </a:rPr>
              <a:t>(всего – 53 </a:t>
            </a:r>
            <a:r>
              <a:rPr lang="ru-RU" sz="2000" b="1" dirty="0" smtClean="0">
                <a:solidFill>
                  <a:schemeClr val="accent2">
                    <a:lumMod val="75000"/>
                  </a:schemeClr>
                </a:solidFill>
                <a:latin typeface="Calibri" panose="020F0502020204030204" pitchFamily="34" charset="0"/>
                <a:ea typeface="Calibri" panose="020F0502020204030204" pitchFamily="34" charset="0"/>
                <a:cs typeface="Times New Roman" panose="02020603050405020304" pitchFamily="18" charset="0"/>
              </a:rPr>
              <a:t>469)</a:t>
            </a:r>
            <a:endParaRPr lang="ru-RU" sz="1600" b="1" dirty="0">
              <a:solidFill>
                <a:srgbClr val="DE7E18">
                  <a:lumMod val="75000"/>
                </a:srgbClr>
              </a:solidFill>
            </a:endParaRPr>
          </a:p>
        </p:txBody>
      </p:sp>
      <p:sp>
        <p:nvSpPr>
          <p:cNvPr id="9" name="Овал 8"/>
          <p:cNvSpPr/>
          <p:nvPr/>
        </p:nvSpPr>
        <p:spPr>
          <a:xfrm>
            <a:off x="244441" y="6391152"/>
            <a:ext cx="346840" cy="262550"/>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0" name="Овал 9"/>
          <p:cNvSpPr/>
          <p:nvPr/>
        </p:nvSpPr>
        <p:spPr>
          <a:xfrm>
            <a:off x="6705600" y="1264920"/>
            <a:ext cx="1868032" cy="431483"/>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26146319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581277" y="271713"/>
            <a:ext cx="5562723" cy="778490"/>
          </a:xfrm>
        </p:spPr>
        <p:txBody>
          <a:bodyPr>
            <a:noAutofit/>
          </a:bodyPr>
          <a:lstStyle/>
          <a:p>
            <a:r>
              <a:rPr lang="ru-RU" sz="1400" b="1" dirty="0">
                <a:solidFill>
                  <a:schemeClr val="accent2">
                    <a:lumMod val="75000"/>
                  </a:schemeClr>
                </a:solidFill>
              </a:rPr>
              <a:t>Реестр медицинских организаций Российской Федерации</a:t>
            </a:r>
            <a:br>
              <a:rPr lang="ru-RU" sz="1400" b="1" dirty="0">
                <a:solidFill>
                  <a:schemeClr val="accent2">
                    <a:lumMod val="75000"/>
                  </a:schemeClr>
                </a:solidFill>
              </a:rPr>
            </a:br>
            <a:r>
              <a:rPr lang="ru-RU" sz="1400" b="1" dirty="0" smtClean="0">
                <a:solidFill>
                  <a:schemeClr val="accent2">
                    <a:lumMod val="75000"/>
                  </a:schemeClr>
                </a:solidFill>
              </a:rPr>
              <a:t>Материал </a:t>
            </a:r>
            <a:r>
              <a:rPr lang="ru-RU" sz="1400" b="1" dirty="0">
                <a:solidFill>
                  <a:schemeClr val="accent2">
                    <a:lumMod val="75000"/>
                  </a:schemeClr>
                </a:solidFill>
              </a:rPr>
              <a:t>опубликован 15 мая 2014 в 20:33. </a:t>
            </a:r>
            <a:br>
              <a:rPr lang="ru-RU" sz="1400" b="1" dirty="0">
                <a:solidFill>
                  <a:schemeClr val="accent2">
                    <a:lumMod val="75000"/>
                  </a:schemeClr>
                </a:solidFill>
              </a:rPr>
            </a:br>
            <a:r>
              <a:rPr lang="ru-RU" sz="1400" b="1" dirty="0">
                <a:solidFill>
                  <a:schemeClr val="accent2">
                    <a:lumMod val="75000"/>
                  </a:schemeClr>
                </a:solidFill>
              </a:rPr>
              <a:t>Обновлён 19 августа 2015 в 11:23. </a:t>
            </a:r>
            <a:br>
              <a:rPr lang="ru-RU" sz="1400" b="1" dirty="0">
                <a:solidFill>
                  <a:schemeClr val="accent2">
                    <a:lumMod val="75000"/>
                  </a:schemeClr>
                </a:solidFill>
              </a:rPr>
            </a:br>
            <a:r>
              <a:rPr lang="ru-RU" sz="1400" b="1" dirty="0">
                <a:solidFill>
                  <a:schemeClr val="accent2">
                    <a:lumMod val="75000"/>
                  </a:schemeClr>
                </a:solidFill>
              </a:rPr>
              <a:t/>
            </a:r>
            <a:br>
              <a:rPr lang="ru-RU" sz="1400" b="1" dirty="0">
                <a:solidFill>
                  <a:schemeClr val="accent2">
                    <a:lumMod val="75000"/>
                  </a:schemeClr>
                </a:solidFill>
              </a:rPr>
            </a:br>
            <a:endParaRPr lang="ru-RU" sz="1400" dirty="0">
              <a:solidFill>
                <a:schemeClr val="accent2">
                  <a:lumMod val="75000"/>
                </a:schemeClr>
              </a:solidFill>
            </a:endParaRPr>
          </a:p>
        </p:txBody>
      </p:sp>
      <p:sp>
        <p:nvSpPr>
          <p:cNvPr id="3" name="Объект 2"/>
          <p:cNvSpPr>
            <a:spLocks noGrp="1"/>
          </p:cNvSpPr>
          <p:nvPr>
            <p:ph idx="1"/>
          </p:nvPr>
        </p:nvSpPr>
        <p:spPr>
          <a:xfrm>
            <a:off x="832919" y="1286986"/>
            <a:ext cx="8211494" cy="703641"/>
          </a:xfrm>
        </p:spPr>
        <p:txBody>
          <a:bodyPr>
            <a:normAutofit/>
          </a:bodyPr>
          <a:lstStyle/>
          <a:p>
            <a:pPr marL="0" indent="0">
              <a:lnSpc>
                <a:spcPct val="107000"/>
              </a:lnSpc>
              <a:buNone/>
            </a:pPr>
            <a:r>
              <a:rPr lang="ru-RU" b="1" dirty="0" smtClean="0">
                <a:solidFill>
                  <a:schemeClr val="accent2">
                    <a:lumMod val="75000"/>
                  </a:schemeClr>
                </a:solidFill>
                <a:latin typeface="Calibri" panose="020F0502020204030204" pitchFamily="34" charset="0"/>
                <a:ea typeface="Calibri" panose="020F0502020204030204" pitchFamily="34" charset="0"/>
                <a:cs typeface="Times New Roman" panose="02020603050405020304" pitchFamily="18" charset="0"/>
              </a:rPr>
              <a:t>Наименование </a:t>
            </a:r>
            <a:r>
              <a:rPr lang="ru-RU" b="1" dirty="0">
                <a:solidFill>
                  <a:schemeClr val="accent2">
                    <a:lumMod val="75000"/>
                  </a:schemeClr>
                </a:solidFill>
                <a:latin typeface="Calibri" panose="020F0502020204030204" pitchFamily="34" charset="0"/>
                <a:ea typeface="Calibri" panose="020F0502020204030204" pitchFamily="34" charset="0"/>
                <a:cs typeface="Times New Roman" panose="02020603050405020304" pitchFamily="18" charset="0"/>
              </a:rPr>
              <a:t>медицинской </a:t>
            </a:r>
            <a:r>
              <a:rPr lang="ru-RU" b="1" dirty="0" smtClean="0">
                <a:solidFill>
                  <a:schemeClr val="accent2">
                    <a:lumMod val="75000"/>
                  </a:schemeClr>
                </a:solidFill>
                <a:latin typeface="Calibri" panose="020F0502020204030204" pitchFamily="34" charset="0"/>
                <a:ea typeface="Calibri" panose="020F0502020204030204" pitchFamily="34" charset="0"/>
                <a:cs typeface="Times New Roman" panose="02020603050405020304" pitchFamily="18" charset="0"/>
              </a:rPr>
              <a:t>организации</a:t>
            </a:r>
            <a:endParaRPr lang="ru-RU" b="1" dirty="0">
              <a:solidFill>
                <a:schemeClr val="accent2">
                  <a:lumMod val="75000"/>
                </a:schemeClr>
              </a:solidFill>
              <a:latin typeface="Calibri" panose="020F0502020204030204" pitchFamily="34" charset="0"/>
              <a:ea typeface="Calibri" panose="020F0502020204030204" pitchFamily="34" charset="0"/>
              <a:cs typeface="Times New Roman" panose="02020603050405020304" pitchFamily="18" charset="0"/>
            </a:endParaRPr>
          </a:p>
        </p:txBody>
      </p:sp>
      <p:graphicFrame>
        <p:nvGraphicFramePr>
          <p:cNvPr id="5" name="Таблица 4"/>
          <p:cNvGraphicFramePr>
            <a:graphicFrameLocks noGrp="1"/>
          </p:cNvGraphicFramePr>
          <p:nvPr>
            <p:extLst>
              <p:ext uri="{D42A27DB-BD31-4B8C-83A1-F6EECF244321}">
                <p14:modId xmlns:p14="http://schemas.microsoft.com/office/powerpoint/2010/main" val="3866716905"/>
              </p:ext>
            </p:extLst>
          </p:nvPr>
        </p:nvGraphicFramePr>
        <p:xfrm>
          <a:off x="232012" y="3479022"/>
          <a:ext cx="8812400" cy="2938847"/>
        </p:xfrm>
        <a:graphic>
          <a:graphicData uri="http://schemas.openxmlformats.org/drawingml/2006/table">
            <a:tbl>
              <a:tblPr/>
              <a:tblGrid>
                <a:gridCol w="8812400"/>
              </a:tblGrid>
              <a:tr h="1093892">
                <a:tc>
                  <a:txBody>
                    <a:bodyPr/>
                    <a:lstStyle/>
                    <a:p>
                      <a:pPr marL="342900" indent="-342900" algn="l" fontAlgn="b">
                        <a:buFont typeface="Arial" panose="020B0604020202020204" pitchFamily="34" charset="0"/>
                        <a:buChar char="•"/>
                      </a:pPr>
                      <a:r>
                        <a:rPr lang="ru-RU" sz="2000" b="0" i="0" u="none" strike="noStrike" dirty="0">
                          <a:solidFill>
                            <a:srgbClr val="000000"/>
                          </a:solidFill>
                          <a:effectLst/>
                          <a:latin typeface="Calibri" panose="020F0502020204030204" pitchFamily="34" charset="0"/>
                        </a:rPr>
                        <a:t>краевое государственное бюджетное учреждение здравоохранения "городская поликлиника № 12, г. </a:t>
                      </a:r>
                      <a:r>
                        <a:rPr lang="ru-RU" sz="2000" b="0" i="0" u="none" strike="noStrike" dirty="0" err="1">
                          <a:solidFill>
                            <a:srgbClr val="000000"/>
                          </a:solidFill>
                          <a:effectLst/>
                          <a:latin typeface="Calibri" panose="020F0502020204030204" pitchFamily="34" charset="0"/>
                        </a:rPr>
                        <a:t>барнаул</a:t>
                      </a:r>
                      <a:r>
                        <a:rPr lang="ru-RU" sz="2000" b="0" i="0" u="none" strike="noStrike" dirty="0">
                          <a:solidFill>
                            <a:srgbClr val="000000"/>
                          </a:solidFill>
                          <a:effectLst/>
                          <a:latin typeface="Calibri" panose="020F0502020204030204" pitchFamily="34" charset="0"/>
                        </a:rPr>
                        <a:t>" (зубопротезный кабинет, кабинет </a:t>
                      </a:r>
                      <a:r>
                        <a:rPr lang="ru-RU" sz="2000" b="0" i="0" u="none" strike="noStrike" dirty="0" err="1">
                          <a:solidFill>
                            <a:srgbClr val="000000"/>
                          </a:solidFill>
                          <a:effectLst/>
                          <a:latin typeface="Calibri" panose="020F0502020204030204" pitchFamily="34" charset="0"/>
                        </a:rPr>
                        <a:t>узд,кабинет</a:t>
                      </a:r>
                      <a:r>
                        <a:rPr lang="ru-RU" sz="2000" b="0" i="0" u="none" strike="noStrike" dirty="0">
                          <a:solidFill>
                            <a:srgbClr val="000000"/>
                          </a:solidFill>
                          <a:effectLst/>
                          <a:latin typeface="Calibri" panose="020F0502020204030204" pitchFamily="34" charset="0"/>
                        </a:rPr>
                        <a:t> функциональной диагностики</a:t>
                      </a:r>
                      <a:r>
                        <a:rPr lang="ru-RU" sz="2000" b="0" i="0" u="none" strike="noStrike" dirty="0" smtClean="0">
                          <a:solidFill>
                            <a:srgbClr val="000000"/>
                          </a:solidFill>
                          <a:effectLst/>
                          <a:latin typeface="Calibri" panose="020F0502020204030204" pitchFamily="34" charset="0"/>
                        </a:rPr>
                        <a:t>)</a:t>
                      </a:r>
                      <a:endParaRPr lang="ru-RU" sz="2000" b="0" i="0" u="none" strike="noStrike" dirty="0">
                        <a:solidFill>
                          <a:srgbClr val="000000"/>
                        </a:solidFill>
                        <a:effectLst/>
                        <a:latin typeface="Calibri" panose="020F0502020204030204" pitchFamily="34" charset="0"/>
                      </a:endParaRPr>
                    </a:p>
                  </a:txBody>
                  <a:tcPr marL="5385" marR="5385" marT="5385" marB="0" anchor="b">
                    <a:lnL>
                      <a:noFill/>
                    </a:lnL>
                    <a:lnR>
                      <a:noFill/>
                    </a:lnR>
                    <a:lnT>
                      <a:noFill/>
                    </a:lnT>
                    <a:lnB>
                      <a:noFill/>
                    </a:lnB>
                    <a:solidFill>
                      <a:schemeClr val="bg1"/>
                    </a:solidFill>
                  </a:tcPr>
                </a:tc>
              </a:tr>
              <a:tr h="604360">
                <a:tc>
                  <a:txBody>
                    <a:bodyPr/>
                    <a:lstStyle/>
                    <a:p>
                      <a:pPr marL="342900" indent="-342900" algn="l" fontAlgn="b">
                        <a:buFont typeface="Arial" panose="020B0604020202020204" pitchFamily="34" charset="0"/>
                        <a:buChar char="•"/>
                      </a:pPr>
                      <a:r>
                        <a:rPr lang="ru-RU" sz="2000" b="0" i="0" u="none" strike="noStrike" dirty="0">
                          <a:solidFill>
                            <a:srgbClr val="000000"/>
                          </a:solidFill>
                          <a:effectLst/>
                          <a:latin typeface="Calibri" panose="020F0502020204030204" pitchFamily="34" charset="0"/>
                        </a:rPr>
                        <a:t>краевое государственное бюджетное учреждение здравоохранения "городская поликлиника № 12, г. </a:t>
                      </a:r>
                      <a:r>
                        <a:rPr lang="ru-RU" sz="2000" b="0" i="0" u="none" strike="noStrike" dirty="0" err="1">
                          <a:solidFill>
                            <a:srgbClr val="000000"/>
                          </a:solidFill>
                          <a:effectLst/>
                          <a:latin typeface="Calibri" panose="020F0502020204030204" pitchFamily="34" charset="0"/>
                        </a:rPr>
                        <a:t>барнаул</a:t>
                      </a:r>
                      <a:r>
                        <a:rPr lang="ru-RU" sz="2000" b="0" i="0" u="none" strike="noStrike" dirty="0">
                          <a:solidFill>
                            <a:srgbClr val="000000"/>
                          </a:solidFill>
                          <a:effectLst/>
                          <a:latin typeface="Calibri" panose="020F0502020204030204" pitchFamily="34" charset="0"/>
                        </a:rPr>
                        <a:t>" (детское отделение</a:t>
                      </a:r>
                      <a:r>
                        <a:rPr lang="ru-RU" sz="2000" b="0" i="0" u="none" strike="noStrike" dirty="0" smtClean="0">
                          <a:solidFill>
                            <a:srgbClr val="000000"/>
                          </a:solidFill>
                          <a:effectLst/>
                          <a:latin typeface="Calibri" panose="020F0502020204030204" pitchFamily="34" charset="0"/>
                        </a:rPr>
                        <a:t>)</a:t>
                      </a:r>
                      <a:endParaRPr lang="ru-RU" sz="2000" b="0" i="0" u="none" strike="noStrike" dirty="0">
                        <a:solidFill>
                          <a:srgbClr val="000000"/>
                        </a:solidFill>
                        <a:effectLst/>
                        <a:latin typeface="Calibri" panose="020F0502020204030204" pitchFamily="34" charset="0"/>
                      </a:endParaRPr>
                    </a:p>
                  </a:txBody>
                  <a:tcPr marL="5385" marR="5385" marT="5385" marB="0" anchor="b">
                    <a:lnL>
                      <a:noFill/>
                    </a:lnL>
                    <a:lnR>
                      <a:noFill/>
                    </a:lnR>
                    <a:lnT>
                      <a:noFill/>
                    </a:lnT>
                    <a:lnB>
                      <a:noFill/>
                    </a:lnB>
                    <a:solidFill>
                      <a:schemeClr val="bg1"/>
                    </a:solidFill>
                  </a:tcPr>
                </a:tc>
              </a:tr>
              <a:tr h="604360">
                <a:tc>
                  <a:txBody>
                    <a:bodyPr/>
                    <a:lstStyle/>
                    <a:p>
                      <a:pPr marL="342900" indent="-342900" algn="l" fontAlgn="b">
                        <a:buFont typeface="Arial" panose="020B0604020202020204" pitchFamily="34" charset="0"/>
                        <a:buChar char="•"/>
                      </a:pPr>
                      <a:r>
                        <a:rPr lang="ru-RU" sz="2000" b="0" i="0" u="none" strike="noStrike" dirty="0">
                          <a:solidFill>
                            <a:srgbClr val="000000"/>
                          </a:solidFill>
                          <a:effectLst/>
                          <a:latin typeface="Calibri" panose="020F0502020204030204" pitchFamily="34" charset="0"/>
                        </a:rPr>
                        <a:t>краевое государственное бюджетное </a:t>
                      </a:r>
                      <a:r>
                        <a:rPr lang="ru-RU" sz="2000" b="0" i="0" u="none" strike="noStrike" dirty="0" err="1">
                          <a:solidFill>
                            <a:srgbClr val="000000"/>
                          </a:solidFill>
                          <a:effectLst/>
                          <a:latin typeface="Calibri" panose="020F0502020204030204" pitchFamily="34" charset="0"/>
                        </a:rPr>
                        <a:t>учреждениездравоохранения</a:t>
                      </a:r>
                      <a:r>
                        <a:rPr lang="ru-RU" sz="2000" b="0" i="0" u="none" strike="noStrike" dirty="0">
                          <a:solidFill>
                            <a:srgbClr val="000000"/>
                          </a:solidFill>
                          <a:effectLst/>
                          <a:latin typeface="Calibri" panose="020F0502020204030204" pitchFamily="34" charset="0"/>
                        </a:rPr>
                        <a:t> "городская поликлиника №12, г. </a:t>
                      </a:r>
                      <a:r>
                        <a:rPr lang="ru-RU" sz="2000" b="0" i="0" u="none" strike="noStrike" dirty="0" err="1">
                          <a:solidFill>
                            <a:srgbClr val="000000"/>
                          </a:solidFill>
                          <a:effectLst/>
                          <a:latin typeface="Calibri" panose="020F0502020204030204" pitchFamily="34" charset="0"/>
                        </a:rPr>
                        <a:t>барнаул</a:t>
                      </a:r>
                      <a:r>
                        <a:rPr lang="ru-RU" sz="2000" b="0" i="0" u="none" strike="noStrike" dirty="0">
                          <a:solidFill>
                            <a:srgbClr val="000000"/>
                          </a:solidFill>
                          <a:effectLst/>
                          <a:latin typeface="Calibri" panose="020F0502020204030204" pitchFamily="34" charset="0"/>
                        </a:rPr>
                        <a:t>"      </a:t>
                      </a:r>
                      <a:r>
                        <a:rPr lang="ru-RU" sz="2000" b="0" i="0" u="none" strike="noStrike" dirty="0" err="1">
                          <a:solidFill>
                            <a:srgbClr val="000000"/>
                          </a:solidFill>
                          <a:effectLst/>
                          <a:latin typeface="Calibri" panose="020F0502020204030204" pitchFamily="34" charset="0"/>
                        </a:rPr>
                        <a:t>фап</a:t>
                      </a:r>
                      <a:r>
                        <a:rPr lang="ru-RU" sz="2000" b="0" i="0" u="none" strike="noStrike" dirty="0">
                          <a:solidFill>
                            <a:srgbClr val="000000"/>
                          </a:solidFill>
                          <a:effectLst/>
                          <a:latin typeface="Calibri" panose="020F0502020204030204" pitchFamily="34" charset="0"/>
                        </a:rPr>
                        <a:t> </a:t>
                      </a:r>
                      <a:r>
                        <a:rPr lang="ru-RU" sz="2000" b="0" i="0" u="none" strike="noStrike" dirty="0" err="1" smtClean="0">
                          <a:solidFill>
                            <a:srgbClr val="000000"/>
                          </a:solidFill>
                          <a:effectLst/>
                          <a:latin typeface="Calibri" panose="020F0502020204030204" pitchFamily="34" charset="0"/>
                        </a:rPr>
                        <a:t>куета</a:t>
                      </a:r>
                      <a:endParaRPr lang="ru-RU" sz="2000" b="0" i="0" u="none" strike="noStrike" dirty="0">
                        <a:solidFill>
                          <a:srgbClr val="000000"/>
                        </a:solidFill>
                        <a:effectLst/>
                        <a:latin typeface="Calibri" panose="020F0502020204030204" pitchFamily="34" charset="0"/>
                      </a:endParaRPr>
                    </a:p>
                  </a:txBody>
                  <a:tcPr marL="5385" marR="5385" marT="5385" marB="0" anchor="b">
                    <a:lnL>
                      <a:noFill/>
                    </a:lnL>
                    <a:lnR>
                      <a:noFill/>
                    </a:lnR>
                    <a:lnT>
                      <a:noFill/>
                    </a:lnT>
                    <a:lnB>
                      <a:noFill/>
                    </a:lnB>
                    <a:solidFill>
                      <a:schemeClr val="bg1"/>
                    </a:solidFill>
                  </a:tcPr>
                </a:tc>
              </a:tr>
              <a:tr h="604360">
                <a:tc>
                  <a:txBody>
                    <a:bodyPr/>
                    <a:lstStyle/>
                    <a:p>
                      <a:pPr marL="342900" indent="-342900" algn="l" fontAlgn="b">
                        <a:buFont typeface="Arial" panose="020B0604020202020204" pitchFamily="34" charset="0"/>
                        <a:buChar char="•"/>
                      </a:pPr>
                      <a:r>
                        <a:rPr lang="ru-RU" sz="2000" b="0" i="0" u="none" strike="noStrike" dirty="0">
                          <a:solidFill>
                            <a:srgbClr val="000000"/>
                          </a:solidFill>
                          <a:effectLst/>
                          <a:latin typeface="Calibri" panose="020F0502020204030204" pitchFamily="34" charset="0"/>
                        </a:rPr>
                        <a:t>краевое государственное бюджетное учреждение здравоохранения "городская поликлиника №12, г. </a:t>
                      </a:r>
                      <a:r>
                        <a:rPr lang="ru-RU" sz="2000" b="0" i="0" u="none" strike="noStrike" dirty="0" err="1">
                          <a:solidFill>
                            <a:srgbClr val="000000"/>
                          </a:solidFill>
                          <a:effectLst/>
                          <a:latin typeface="Calibri" panose="020F0502020204030204" pitchFamily="34" charset="0"/>
                        </a:rPr>
                        <a:t>барнаул</a:t>
                      </a:r>
                      <a:r>
                        <a:rPr lang="ru-RU" sz="2000" b="0" i="0" u="none" strike="noStrike" dirty="0">
                          <a:solidFill>
                            <a:srgbClr val="000000"/>
                          </a:solidFill>
                          <a:effectLst/>
                          <a:latin typeface="Calibri" panose="020F0502020204030204" pitchFamily="34" charset="0"/>
                        </a:rPr>
                        <a:t>" (</a:t>
                      </a:r>
                      <a:r>
                        <a:rPr lang="ru-RU" sz="2000" b="0" i="0" u="none" strike="noStrike" dirty="0" err="1">
                          <a:solidFill>
                            <a:srgbClr val="000000"/>
                          </a:solidFill>
                          <a:effectLst/>
                          <a:latin typeface="Calibri" panose="020F0502020204030204" pitchFamily="34" charset="0"/>
                        </a:rPr>
                        <a:t>фап</a:t>
                      </a:r>
                      <a:r>
                        <a:rPr lang="ru-RU" sz="2000" b="0" i="0" u="none" strike="noStrike" dirty="0" smtClean="0">
                          <a:solidFill>
                            <a:srgbClr val="000000"/>
                          </a:solidFill>
                          <a:effectLst/>
                          <a:latin typeface="Calibri" panose="020F0502020204030204" pitchFamily="34" charset="0"/>
                        </a:rPr>
                        <a:t>)</a:t>
                      </a:r>
                      <a:endParaRPr lang="ru-RU" sz="2000" b="0" i="0" u="none" strike="noStrike" dirty="0">
                        <a:solidFill>
                          <a:srgbClr val="000000"/>
                        </a:solidFill>
                        <a:effectLst/>
                        <a:latin typeface="Calibri" panose="020F0502020204030204" pitchFamily="34" charset="0"/>
                      </a:endParaRPr>
                    </a:p>
                  </a:txBody>
                  <a:tcPr marL="5385" marR="5385" marT="5385" marB="0" anchor="b">
                    <a:lnL>
                      <a:noFill/>
                    </a:lnL>
                    <a:lnR>
                      <a:noFill/>
                    </a:lnR>
                    <a:lnT>
                      <a:noFill/>
                    </a:lnT>
                    <a:lnB>
                      <a:noFill/>
                    </a:lnB>
                    <a:solidFill>
                      <a:schemeClr val="bg1"/>
                    </a:solidFill>
                  </a:tcPr>
                </a:tc>
              </a:tr>
            </a:tbl>
          </a:graphicData>
        </a:graphic>
      </p:graphicFrame>
      <p:graphicFrame>
        <p:nvGraphicFramePr>
          <p:cNvPr id="6" name="Таблица 5"/>
          <p:cNvGraphicFramePr>
            <a:graphicFrameLocks noGrp="1"/>
          </p:cNvGraphicFramePr>
          <p:nvPr>
            <p:extLst>
              <p:ext uri="{D42A27DB-BD31-4B8C-83A1-F6EECF244321}">
                <p14:modId xmlns:p14="http://schemas.microsoft.com/office/powerpoint/2010/main" val="113740512"/>
              </p:ext>
            </p:extLst>
          </p:nvPr>
        </p:nvGraphicFramePr>
        <p:xfrm>
          <a:off x="232012" y="1789494"/>
          <a:ext cx="8812400" cy="1579287"/>
        </p:xfrm>
        <a:graphic>
          <a:graphicData uri="http://schemas.openxmlformats.org/drawingml/2006/table">
            <a:tbl>
              <a:tblPr/>
              <a:tblGrid>
                <a:gridCol w="8812400"/>
              </a:tblGrid>
              <a:tr h="321434">
                <a:tc>
                  <a:txBody>
                    <a:bodyPr/>
                    <a:lstStyle/>
                    <a:p>
                      <a:pPr marL="342900" indent="-342900" algn="l" fontAlgn="b">
                        <a:buFont typeface="Arial" panose="020B0604020202020204" pitchFamily="34" charset="0"/>
                        <a:buChar char="•"/>
                      </a:pPr>
                      <a:r>
                        <a:rPr lang="ru-RU" sz="2000" b="0" i="0" u="none" strike="noStrike" dirty="0" err="1">
                          <a:solidFill>
                            <a:srgbClr val="000000"/>
                          </a:solidFill>
                          <a:effectLst/>
                          <a:latin typeface="Calibri" panose="020F0502020204030204" pitchFamily="34" charset="0"/>
                        </a:rPr>
                        <a:t>гуз</a:t>
                      </a:r>
                      <a:r>
                        <a:rPr lang="ru-RU" sz="2000" b="0" i="0" u="none" strike="noStrike" dirty="0">
                          <a:solidFill>
                            <a:srgbClr val="000000"/>
                          </a:solidFill>
                          <a:effectLst/>
                          <a:latin typeface="Calibri" panose="020F0502020204030204" pitchFamily="34" charset="0"/>
                        </a:rPr>
                        <a:t> </a:t>
                      </a:r>
                      <a:r>
                        <a:rPr lang="ru-RU" sz="2000" b="0" i="0" u="none" strike="noStrike" dirty="0" err="1">
                          <a:solidFill>
                            <a:srgbClr val="000000"/>
                          </a:solidFill>
                          <a:effectLst/>
                          <a:latin typeface="Calibri" panose="020F0502020204030204" pitchFamily="34" charset="0"/>
                        </a:rPr>
                        <a:t>яо</a:t>
                      </a:r>
                      <a:r>
                        <a:rPr lang="ru-RU" sz="2000" b="0" i="0" u="none" strike="noStrike" dirty="0">
                          <a:solidFill>
                            <a:srgbClr val="000000"/>
                          </a:solidFill>
                          <a:effectLst/>
                          <a:latin typeface="Calibri" panose="020F0502020204030204" pitchFamily="34" charset="0"/>
                        </a:rPr>
                        <a:t> ярославская </a:t>
                      </a:r>
                      <a:r>
                        <a:rPr lang="ru-RU" sz="2000" b="0" i="0" u="none" strike="noStrike" dirty="0" err="1">
                          <a:solidFill>
                            <a:srgbClr val="000000"/>
                          </a:solidFill>
                          <a:effectLst/>
                          <a:latin typeface="Calibri" panose="020F0502020204030204" pitchFamily="34" charset="0"/>
                        </a:rPr>
                        <a:t>црб</a:t>
                      </a:r>
                      <a:r>
                        <a:rPr lang="ru-RU" sz="2000" b="0" i="0" u="none" strike="noStrike" dirty="0">
                          <a:solidFill>
                            <a:srgbClr val="000000"/>
                          </a:solidFill>
                          <a:effectLst/>
                          <a:latin typeface="Calibri" panose="020F0502020204030204" pitchFamily="34" charset="0"/>
                        </a:rPr>
                        <a:t> </a:t>
                      </a:r>
                      <a:r>
                        <a:rPr lang="ru-RU" sz="2000" b="0" i="0" u="none" strike="noStrike" dirty="0" err="1">
                          <a:solidFill>
                            <a:srgbClr val="000000"/>
                          </a:solidFill>
                          <a:effectLst/>
                          <a:latin typeface="Calibri" panose="020F0502020204030204" pitchFamily="34" charset="0"/>
                        </a:rPr>
                        <a:t>кузнечихинская</a:t>
                      </a:r>
                      <a:r>
                        <a:rPr lang="ru-RU" sz="2000" b="0" i="0" u="none" strike="noStrike" dirty="0">
                          <a:solidFill>
                            <a:srgbClr val="000000"/>
                          </a:solidFill>
                          <a:effectLst/>
                          <a:latin typeface="Calibri" panose="020F0502020204030204" pitchFamily="34" charset="0"/>
                        </a:rPr>
                        <a:t> амбулатория клинико-диагностическая </a:t>
                      </a:r>
                      <a:r>
                        <a:rPr lang="ru-RU" sz="2000" b="0" i="0" u="none" strike="noStrike" dirty="0" smtClean="0">
                          <a:solidFill>
                            <a:srgbClr val="000000"/>
                          </a:solidFill>
                          <a:effectLst/>
                          <a:latin typeface="Calibri" panose="020F0502020204030204" pitchFamily="34" charset="0"/>
                        </a:rPr>
                        <a:t>лаборатория</a:t>
                      </a:r>
                      <a:endParaRPr lang="ru-RU" sz="2000" b="0" i="0" u="none" strike="noStrike" dirty="0">
                        <a:solidFill>
                          <a:srgbClr val="000000"/>
                        </a:solidFill>
                        <a:effectLst/>
                        <a:latin typeface="Calibri" panose="020F0502020204030204" pitchFamily="34" charset="0"/>
                      </a:endParaRPr>
                    </a:p>
                  </a:txBody>
                  <a:tcPr marL="5385" marR="5385" marT="5385" marB="0" anchor="b">
                    <a:lnL>
                      <a:noFill/>
                    </a:lnL>
                    <a:lnR>
                      <a:noFill/>
                    </a:lnR>
                    <a:lnT>
                      <a:noFill/>
                    </a:lnT>
                    <a:lnB>
                      <a:noFill/>
                    </a:lnB>
                    <a:solidFill>
                      <a:schemeClr val="bg1"/>
                    </a:solidFill>
                  </a:tcPr>
                </a:tc>
              </a:tr>
              <a:tr h="321434">
                <a:tc>
                  <a:txBody>
                    <a:bodyPr/>
                    <a:lstStyle/>
                    <a:p>
                      <a:pPr marL="342900" indent="-342900" algn="l" fontAlgn="b">
                        <a:buFont typeface="Arial" panose="020B0604020202020204" pitchFamily="34" charset="0"/>
                        <a:buChar char="•"/>
                      </a:pPr>
                      <a:r>
                        <a:rPr lang="ru-RU" sz="2000" b="0" i="0" u="none" strike="noStrike" dirty="0" err="1">
                          <a:solidFill>
                            <a:srgbClr val="000000"/>
                          </a:solidFill>
                          <a:effectLst/>
                          <a:latin typeface="Calibri" panose="020F0502020204030204" pitchFamily="34" charset="0"/>
                        </a:rPr>
                        <a:t>гуз</a:t>
                      </a:r>
                      <a:r>
                        <a:rPr lang="ru-RU" sz="2000" b="0" i="0" u="none" strike="noStrike" dirty="0">
                          <a:solidFill>
                            <a:srgbClr val="000000"/>
                          </a:solidFill>
                          <a:effectLst/>
                          <a:latin typeface="Calibri" panose="020F0502020204030204" pitchFamily="34" charset="0"/>
                        </a:rPr>
                        <a:t> </a:t>
                      </a:r>
                      <a:r>
                        <a:rPr lang="ru-RU" sz="2000" b="0" i="0" u="none" strike="noStrike" dirty="0" err="1">
                          <a:solidFill>
                            <a:srgbClr val="000000"/>
                          </a:solidFill>
                          <a:effectLst/>
                          <a:latin typeface="Calibri" panose="020F0502020204030204" pitchFamily="34" charset="0"/>
                        </a:rPr>
                        <a:t>яо</a:t>
                      </a:r>
                      <a:r>
                        <a:rPr lang="ru-RU" sz="2000" b="0" i="0" u="none" strike="noStrike" dirty="0">
                          <a:solidFill>
                            <a:srgbClr val="000000"/>
                          </a:solidFill>
                          <a:effectLst/>
                          <a:latin typeface="Calibri" panose="020F0502020204030204" pitchFamily="34" charset="0"/>
                        </a:rPr>
                        <a:t> ярославская </a:t>
                      </a:r>
                      <a:r>
                        <a:rPr lang="ru-RU" sz="2000" b="0" i="0" u="none" strike="noStrike" dirty="0" err="1">
                          <a:solidFill>
                            <a:srgbClr val="000000"/>
                          </a:solidFill>
                          <a:effectLst/>
                          <a:latin typeface="Calibri" panose="020F0502020204030204" pitchFamily="34" charset="0"/>
                        </a:rPr>
                        <a:t>црб</a:t>
                      </a:r>
                      <a:r>
                        <a:rPr lang="ru-RU" sz="2000" b="0" i="0" u="none" strike="noStrike" dirty="0">
                          <a:solidFill>
                            <a:srgbClr val="000000"/>
                          </a:solidFill>
                          <a:effectLst/>
                          <a:latin typeface="Calibri" panose="020F0502020204030204" pitchFamily="34" charset="0"/>
                        </a:rPr>
                        <a:t> </a:t>
                      </a:r>
                      <a:r>
                        <a:rPr lang="ru-RU" sz="2000" b="0" i="0" u="none" strike="noStrike" dirty="0" err="1">
                          <a:solidFill>
                            <a:srgbClr val="000000"/>
                          </a:solidFill>
                          <a:effectLst/>
                          <a:latin typeface="Calibri" panose="020F0502020204030204" pitchFamily="34" charset="0"/>
                        </a:rPr>
                        <a:t>козьмодемьянская</a:t>
                      </a:r>
                      <a:r>
                        <a:rPr lang="ru-RU" sz="2000" b="0" i="0" u="none" strike="noStrike" dirty="0">
                          <a:solidFill>
                            <a:srgbClr val="000000"/>
                          </a:solidFill>
                          <a:effectLst/>
                          <a:latin typeface="Calibri" panose="020F0502020204030204" pitchFamily="34" charset="0"/>
                        </a:rPr>
                        <a:t> </a:t>
                      </a:r>
                      <a:r>
                        <a:rPr lang="ru-RU" sz="2000" b="0" i="0" u="none" strike="noStrike" dirty="0" smtClean="0">
                          <a:solidFill>
                            <a:srgbClr val="000000"/>
                          </a:solidFill>
                          <a:effectLst/>
                          <a:latin typeface="Calibri" panose="020F0502020204030204" pitchFamily="34" charset="0"/>
                        </a:rPr>
                        <a:t>амбулатория</a:t>
                      </a:r>
                      <a:endParaRPr lang="ru-RU" sz="2000" b="0" i="0" u="none" strike="noStrike" dirty="0">
                        <a:solidFill>
                          <a:srgbClr val="000000"/>
                        </a:solidFill>
                        <a:effectLst/>
                        <a:latin typeface="Calibri" panose="020F0502020204030204" pitchFamily="34" charset="0"/>
                      </a:endParaRPr>
                    </a:p>
                  </a:txBody>
                  <a:tcPr marL="5385" marR="5385" marT="5385" marB="0" anchor="b">
                    <a:lnL>
                      <a:noFill/>
                    </a:lnL>
                    <a:lnR>
                      <a:noFill/>
                    </a:lnR>
                    <a:lnT>
                      <a:noFill/>
                    </a:lnT>
                    <a:lnB>
                      <a:noFill/>
                    </a:lnB>
                    <a:solidFill>
                      <a:schemeClr val="bg1"/>
                    </a:solidFill>
                  </a:tcPr>
                </a:tc>
              </a:tr>
              <a:tr h="321434">
                <a:tc>
                  <a:txBody>
                    <a:bodyPr/>
                    <a:lstStyle/>
                    <a:p>
                      <a:pPr marL="342900" indent="-342900" algn="l" fontAlgn="b">
                        <a:buFont typeface="Arial" panose="020B0604020202020204" pitchFamily="34" charset="0"/>
                        <a:buChar char="•"/>
                      </a:pPr>
                      <a:r>
                        <a:rPr lang="ru-RU" sz="2000" b="0" i="0" u="none" strike="noStrike" dirty="0" err="1">
                          <a:solidFill>
                            <a:srgbClr val="000000"/>
                          </a:solidFill>
                          <a:effectLst/>
                          <a:latin typeface="Calibri" panose="020F0502020204030204" pitchFamily="34" charset="0"/>
                        </a:rPr>
                        <a:t>гуз</a:t>
                      </a:r>
                      <a:r>
                        <a:rPr lang="ru-RU" sz="2000" b="0" i="0" u="none" strike="noStrike" dirty="0">
                          <a:solidFill>
                            <a:srgbClr val="000000"/>
                          </a:solidFill>
                          <a:effectLst/>
                          <a:latin typeface="Calibri" panose="020F0502020204030204" pitchFamily="34" charset="0"/>
                        </a:rPr>
                        <a:t> </a:t>
                      </a:r>
                      <a:r>
                        <a:rPr lang="ru-RU" sz="2000" b="0" i="0" u="none" strike="noStrike" dirty="0" err="1">
                          <a:solidFill>
                            <a:srgbClr val="000000"/>
                          </a:solidFill>
                          <a:effectLst/>
                          <a:latin typeface="Calibri" panose="020F0502020204030204" pitchFamily="34" charset="0"/>
                        </a:rPr>
                        <a:t>яо</a:t>
                      </a:r>
                      <a:r>
                        <a:rPr lang="ru-RU" sz="2000" b="0" i="0" u="none" strike="noStrike" dirty="0">
                          <a:solidFill>
                            <a:srgbClr val="000000"/>
                          </a:solidFill>
                          <a:effectLst/>
                          <a:latin typeface="Calibri" panose="020F0502020204030204" pitchFamily="34" charset="0"/>
                        </a:rPr>
                        <a:t> ярославская </a:t>
                      </a:r>
                      <a:r>
                        <a:rPr lang="ru-RU" sz="2000" b="0" i="0" u="none" strike="noStrike" dirty="0" err="1">
                          <a:solidFill>
                            <a:srgbClr val="000000"/>
                          </a:solidFill>
                          <a:effectLst/>
                          <a:latin typeface="Calibri" panose="020F0502020204030204" pitchFamily="34" charset="0"/>
                        </a:rPr>
                        <a:t>црб</a:t>
                      </a:r>
                      <a:r>
                        <a:rPr lang="ru-RU" sz="2000" b="0" i="0" u="none" strike="noStrike" dirty="0">
                          <a:solidFill>
                            <a:srgbClr val="000000"/>
                          </a:solidFill>
                          <a:effectLst/>
                          <a:latin typeface="Calibri" panose="020F0502020204030204" pitchFamily="34" charset="0"/>
                        </a:rPr>
                        <a:t> </a:t>
                      </a:r>
                      <a:r>
                        <a:rPr lang="ru-RU" sz="2000" b="0" i="0" u="none" strike="noStrike" dirty="0" err="1">
                          <a:solidFill>
                            <a:srgbClr val="000000"/>
                          </a:solidFill>
                          <a:effectLst/>
                          <a:latin typeface="Calibri" panose="020F0502020204030204" pitchFamily="34" charset="0"/>
                        </a:rPr>
                        <a:t>кузнечихинская</a:t>
                      </a:r>
                      <a:r>
                        <a:rPr lang="ru-RU" sz="2000" b="0" i="0" u="none" strike="noStrike" dirty="0">
                          <a:solidFill>
                            <a:srgbClr val="000000"/>
                          </a:solidFill>
                          <a:effectLst/>
                          <a:latin typeface="Calibri" panose="020F0502020204030204" pitchFamily="34" charset="0"/>
                        </a:rPr>
                        <a:t> амбулатория </a:t>
                      </a:r>
                      <a:r>
                        <a:rPr lang="ru-RU" sz="2000" b="0" i="0" u="none" strike="noStrike" dirty="0" err="1">
                          <a:solidFill>
                            <a:srgbClr val="000000"/>
                          </a:solidFill>
                          <a:effectLst/>
                          <a:latin typeface="Calibri" panose="020F0502020204030204" pitchFamily="34" charset="0"/>
                        </a:rPr>
                        <a:t>красноборский</a:t>
                      </a:r>
                      <a:r>
                        <a:rPr lang="ru-RU" sz="2000" b="0" i="0" u="none" strike="noStrike" dirty="0">
                          <a:solidFill>
                            <a:srgbClr val="000000"/>
                          </a:solidFill>
                          <a:effectLst/>
                          <a:latin typeface="Calibri" panose="020F0502020204030204" pitchFamily="34" charset="0"/>
                        </a:rPr>
                        <a:t> </a:t>
                      </a:r>
                      <a:r>
                        <a:rPr lang="ru-RU" sz="2000" b="0" i="0" u="none" strike="noStrike" dirty="0" err="1" smtClean="0">
                          <a:solidFill>
                            <a:srgbClr val="000000"/>
                          </a:solidFill>
                          <a:effectLst/>
                          <a:latin typeface="Calibri" panose="020F0502020204030204" pitchFamily="34" charset="0"/>
                        </a:rPr>
                        <a:t>фап</a:t>
                      </a:r>
                      <a:endParaRPr lang="ru-RU" sz="2000" b="0" i="0" u="none" strike="noStrike" dirty="0">
                        <a:solidFill>
                          <a:srgbClr val="000000"/>
                        </a:solidFill>
                        <a:effectLst/>
                        <a:latin typeface="Calibri" panose="020F0502020204030204" pitchFamily="34" charset="0"/>
                      </a:endParaRPr>
                    </a:p>
                  </a:txBody>
                  <a:tcPr marL="5385" marR="5385" marT="5385" marB="0" anchor="b">
                    <a:lnL>
                      <a:noFill/>
                    </a:lnL>
                    <a:lnR>
                      <a:noFill/>
                    </a:lnR>
                    <a:lnT>
                      <a:noFill/>
                    </a:lnT>
                    <a:lnB>
                      <a:noFill/>
                    </a:lnB>
                    <a:solidFill>
                      <a:schemeClr val="bg1"/>
                    </a:solidFill>
                  </a:tcPr>
                </a:tc>
              </a:tr>
              <a:tr h="321434">
                <a:tc>
                  <a:txBody>
                    <a:bodyPr/>
                    <a:lstStyle/>
                    <a:p>
                      <a:pPr marL="342900" indent="-342900" algn="l" fontAlgn="b">
                        <a:buFont typeface="Arial" panose="020B0604020202020204" pitchFamily="34" charset="0"/>
                        <a:buChar char="•"/>
                      </a:pPr>
                      <a:r>
                        <a:rPr lang="ru-RU" sz="2000" b="0" i="0" u="none" strike="noStrike" dirty="0" err="1">
                          <a:solidFill>
                            <a:srgbClr val="000000"/>
                          </a:solidFill>
                          <a:effectLst/>
                          <a:latin typeface="Calibri" panose="020F0502020204030204" pitchFamily="34" charset="0"/>
                        </a:rPr>
                        <a:t>гуз</a:t>
                      </a:r>
                      <a:r>
                        <a:rPr lang="ru-RU" sz="2000" b="0" i="0" u="none" strike="noStrike" dirty="0">
                          <a:solidFill>
                            <a:srgbClr val="000000"/>
                          </a:solidFill>
                          <a:effectLst/>
                          <a:latin typeface="Calibri" panose="020F0502020204030204" pitchFamily="34" charset="0"/>
                        </a:rPr>
                        <a:t> </a:t>
                      </a:r>
                      <a:r>
                        <a:rPr lang="ru-RU" sz="2000" b="0" i="0" u="none" strike="noStrike" dirty="0" err="1">
                          <a:solidFill>
                            <a:srgbClr val="000000"/>
                          </a:solidFill>
                          <a:effectLst/>
                          <a:latin typeface="Calibri" panose="020F0502020204030204" pitchFamily="34" charset="0"/>
                        </a:rPr>
                        <a:t>яо</a:t>
                      </a:r>
                      <a:r>
                        <a:rPr lang="ru-RU" sz="2000" b="0" i="0" u="none" strike="noStrike" dirty="0">
                          <a:solidFill>
                            <a:srgbClr val="000000"/>
                          </a:solidFill>
                          <a:effectLst/>
                          <a:latin typeface="Calibri" panose="020F0502020204030204" pitchFamily="34" charset="0"/>
                        </a:rPr>
                        <a:t> ярославская </a:t>
                      </a:r>
                      <a:r>
                        <a:rPr lang="ru-RU" sz="2000" b="0" i="0" u="none" strike="noStrike" dirty="0" err="1">
                          <a:solidFill>
                            <a:srgbClr val="000000"/>
                          </a:solidFill>
                          <a:effectLst/>
                          <a:latin typeface="Calibri" panose="020F0502020204030204" pitchFamily="34" charset="0"/>
                        </a:rPr>
                        <a:t>црб</a:t>
                      </a:r>
                      <a:r>
                        <a:rPr lang="ru-RU" sz="2000" b="0" i="0" u="none" strike="noStrike" dirty="0">
                          <a:solidFill>
                            <a:srgbClr val="000000"/>
                          </a:solidFill>
                          <a:effectLst/>
                          <a:latin typeface="Calibri" panose="020F0502020204030204" pitchFamily="34" charset="0"/>
                        </a:rPr>
                        <a:t> </a:t>
                      </a:r>
                      <a:r>
                        <a:rPr lang="ru-RU" sz="2000" b="0" i="0" u="none" strike="noStrike" dirty="0" err="1">
                          <a:solidFill>
                            <a:srgbClr val="000000"/>
                          </a:solidFill>
                          <a:effectLst/>
                          <a:latin typeface="Calibri" panose="020F0502020204030204" pitchFamily="34" charset="0"/>
                        </a:rPr>
                        <a:t>кузнечихинская</a:t>
                      </a:r>
                      <a:r>
                        <a:rPr lang="ru-RU" sz="2000" b="0" i="0" u="none" strike="noStrike" dirty="0">
                          <a:solidFill>
                            <a:srgbClr val="000000"/>
                          </a:solidFill>
                          <a:effectLst/>
                          <a:latin typeface="Calibri" panose="020F0502020204030204" pitchFamily="34" charset="0"/>
                        </a:rPr>
                        <a:t> </a:t>
                      </a:r>
                      <a:r>
                        <a:rPr lang="ru-RU" sz="2000" b="0" i="0" u="none" strike="noStrike" dirty="0" smtClean="0">
                          <a:solidFill>
                            <a:srgbClr val="000000"/>
                          </a:solidFill>
                          <a:effectLst/>
                          <a:latin typeface="Calibri" panose="020F0502020204030204" pitchFamily="34" charset="0"/>
                        </a:rPr>
                        <a:t>амбулатория</a:t>
                      </a:r>
                      <a:endParaRPr lang="ru-RU" sz="2000" b="0" i="0" u="none" strike="noStrike" dirty="0">
                        <a:solidFill>
                          <a:srgbClr val="000000"/>
                        </a:solidFill>
                        <a:effectLst/>
                        <a:latin typeface="Calibri" panose="020F0502020204030204" pitchFamily="34" charset="0"/>
                      </a:endParaRPr>
                    </a:p>
                  </a:txBody>
                  <a:tcPr marL="5385" marR="5385" marT="5385" marB="0" anchor="b">
                    <a:lnL>
                      <a:noFill/>
                    </a:lnL>
                    <a:lnR>
                      <a:noFill/>
                    </a:lnR>
                    <a:lnT>
                      <a:noFill/>
                    </a:lnT>
                    <a:lnB>
                      <a:noFill/>
                    </a:lnB>
                    <a:solidFill>
                      <a:schemeClr val="bg1"/>
                    </a:solidFill>
                  </a:tcPr>
                </a:tc>
              </a:tr>
            </a:tbl>
          </a:graphicData>
        </a:graphic>
      </p:graphicFrame>
      <p:pic>
        <p:nvPicPr>
          <p:cNvPr id="4" name="Рисунок 3"/>
          <p:cNvPicPr>
            <a:picLocks noChangeAspect="1"/>
          </p:cNvPicPr>
          <p:nvPr/>
        </p:nvPicPr>
        <p:blipFill>
          <a:blip r:embed="rId3"/>
          <a:stretch>
            <a:fillRect/>
          </a:stretch>
        </p:blipFill>
        <p:spPr>
          <a:xfrm>
            <a:off x="130643" y="271712"/>
            <a:ext cx="3450635" cy="957155"/>
          </a:xfrm>
          <a:prstGeom prst="rect">
            <a:avLst/>
          </a:prstGeom>
        </p:spPr>
      </p:pic>
    </p:spTree>
    <p:extLst>
      <p:ext uri="{BB962C8B-B14F-4D97-AF65-F5344CB8AC3E}">
        <p14:creationId xmlns:p14="http://schemas.microsoft.com/office/powerpoint/2010/main" val="2845961164"/>
      </p:ext>
    </p:extLst>
  </p:cSld>
  <p:clrMapOvr>
    <a:masterClrMapping/>
  </p:clrMapOvr>
</p:sld>
</file>

<file path=ppt/theme/theme1.xml><?xml version="1.0" encoding="utf-8"?>
<a:theme xmlns:a="http://schemas.openxmlformats.org/drawingml/2006/main" name="Легкий дым">
  <a:themeElements>
    <a:clrScheme name="Легкий дым">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Легкий дым">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Легкий дым">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8125</TotalTime>
  <Words>4468</Words>
  <Application>Microsoft Office PowerPoint</Application>
  <PresentationFormat>Экран (4:3)</PresentationFormat>
  <Paragraphs>521</Paragraphs>
  <Slides>22</Slides>
  <Notes>21</Notes>
  <HiddenSlides>0</HiddenSlides>
  <MMClips>0</MMClips>
  <ScaleCrop>false</ScaleCrop>
  <HeadingPairs>
    <vt:vector size="6" baseType="variant">
      <vt:variant>
        <vt:lpstr>Использованные шрифты</vt:lpstr>
      </vt:variant>
      <vt:variant>
        <vt:i4>6</vt:i4>
      </vt:variant>
      <vt:variant>
        <vt:lpstr>Тема</vt:lpstr>
      </vt:variant>
      <vt:variant>
        <vt:i4>1</vt:i4>
      </vt:variant>
      <vt:variant>
        <vt:lpstr>Заголовки слайдов</vt:lpstr>
      </vt:variant>
      <vt:variant>
        <vt:i4>22</vt:i4>
      </vt:variant>
    </vt:vector>
  </HeadingPairs>
  <TitlesOfParts>
    <vt:vector size="29" baseType="lpstr">
      <vt:lpstr>Arial</vt:lpstr>
      <vt:lpstr>Calibri</vt:lpstr>
      <vt:lpstr>Century Gothic</vt:lpstr>
      <vt:lpstr>Tahoma</vt:lpstr>
      <vt:lpstr>Times New Roman</vt:lpstr>
      <vt:lpstr>Wingdings 3</vt:lpstr>
      <vt:lpstr>Легкий дым</vt:lpstr>
      <vt:lpstr>Открытые данные в здравоохранении и проблема идентификации организаций и информационных систем</vt:lpstr>
      <vt:lpstr>Виды деятельности  Комитета по информационным технологиям Национальной Медицинской палаты</vt:lpstr>
      <vt:lpstr>ХАРТИЯ ОТКРЫТЫХ ДАННЫХ «ГРУППЫ ВОСЬМИ»</vt:lpstr>
      <vt:lpstr>Перечень первоочередных наборов данных федеральных органов исполнительной власти, подлежащих публикации в форме открытых данных</vt:lpstr>
      <vt:lpstr>Реестр открытых данных</vt:lpstr>
      <vt:lpstr>Презентация PowerPoint</vt:lpstr>
      <vt:lpstr>Реестр подведомственных организаций Министерства здравоохранения Российской Федерации Материал опубликован 15 января 2014 в 00:25.  Обновлён 19 августа 2015 в 11:23. </vt:lpstr>
      <vt:lpstr>Презентация PowerPoint</vt:lpstr>
      <vt:lpstr>Реестр медицинских организаций Российской Федерации Материал опубликован 15 мая 2014 в 20:33.  Обновлён 19 августа 2015 в 11:23.   </vt:lpstr>
      <vt:lpstr>Федеральный закон Российской Федерации от 21 ноября 2011 г. N 323-ФЗ "Об основах охраны здоровья граждан в Российской Федерации"</vt:lpstr>
      <vt:lpstr>Данные Росстата</vt:lpstr>
      <vt:lpstr>Реестры лицензий на конкретные виды деятельности… </vt:lpstr>
      <vt:lpstr>Медицинские организации Российской Федерации, 2016 г.</vt:lpstr>
      <vt:lpstr>Презентация PowerPoint</vt:lpstr>
      <vt:lpstr>Доступ к ЕГРЮЛ и ЕГРИП </vt:lpstr>
      <vt:lpstr>ПОРЯДОК ВЕДЕНИЯ ЕДИНОГО ГОСУДАРСТВЕННОГО РЕЕСТРА ЮРИДИЧЕСКИХ ЛИЦ И ЕДИНОГО ГОСУДАРСТВЕННОГО РЕЕСТРА ИНДИВИДУАЛЬНЫХ ПРЕДПРИНИМАТЕЛЕЙ, ИСПРАВЛЕНИЯ ТЕХНИЧЕСКОЙ ОШИБКИ В ЗАПИСЯХ УКАЗАННЫХ ГОСУДАРСТВЕННЫХ РЕЕСТРОВ, ПРЕДОСТАВЛЕНИЯ СОДЕРЖАЩИХСЯ В НИХ СВЕДЕНИЙ И ДОКУМЕНТОВ ОРГАНАМ ГОСУДАРСТВЕННОЙ ВЛАСТИ, ИНЫМ ГОСУДАРСТВЕННЫМ ОРГАНАМ, ОРГАНАМ ГОСУДАРСТВЕННЫХ ВНЕБЮДЖЕТНЫХ ФОНДОВ, ОРГАНАМ МЕСТНОГО САМОУПРАВЛЕНИЯ И СУДАМ  </vt:lpstr>
      <vt:lpstr>Форма 30. РАЗДЕЛ  VII.  ОСНАЩЕННОСТЬ КОМПЬЮТЕРНЫМ ОБОРУДОВАНИЕМ  (7000)</vt:lpstr>
      <vt:lpstr>Медицинское учреждение </vt:lpstr>
      <vt:lpstr>Концепция создания единой государственной информационной системы  в сфере здравоохранения </vt:lpstr>
      <vt:lpstr>Паспорт МУ</vt:lpstr>
      <vt:lpstr>Паспорт МУ</vt:lpstr>
      <vt:lpstr>Подводя итоги - рекомендации:</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Igor Krasilnikov</dc:creator>
  <cp:lastModifiedBy>Igor Krasilnikov</cp:lastModifiedBy>
  <cp:revision>125</cp:revision>
  <dcterms:created xsi:type="dcterms:W3CDTF">2016-03-11T13:24:08Z</dcterms:created>
  <dcterms:modified xsi:type="dcterms:W3CDTF">2016-03-22T11:03:52Z</dcterms:modified>
</cp:coreProperties>
</file>