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397" r:id="rId3"/>
    <p:sldId id="382" r:id="rId4"/>
    <p:sldId id="380" r:id="rId5"/>
    <p:sldId id="389" r:id="rId6"/>
    <p:sldId id="385" r:id="rId7"/>
    <p:sldId id="383" r:id="rId8"/>
    <p:sldId id="395" r:id="rId9"/>
    <p:sldId id="386" r:id="rId10"/>
    <p:sldId id="399" r:id="rId11"/>
    <p:sldId id="390" r:id="rId12"/>
    <p:sldId id="400" r:id="rId13"/>
    <p:sldId id="381" r:id="rId14"/>
    <p:sldId id="401" r:id="rId15"/>
    <p:sldId id="387" r:id="rId16"/>
    <p:sldId id="388" r:id="rId17"/>
    <p:sldId id="392" r:id="rId18"/>
    <p:sldId id="391" r:id="rId19"/>
    <p:sldId id="393" r:id="rId20"/>
    <p:sldId id="402" r:id="rId21"/>
    <p:sldId id="403" r:id="rId22"/>
    <p:sldId id="404" r:id="rId23"/>
    <p:sldId id="379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ександр Гусев" initials="АГ" lastIdx="1" clrIdx="0">
    <p:extLst>
      <p:ext uri="{19B8F6BF-5375-455C-9EA6-DF929625EA0E}">
        <p15:presenceInfo xmlns:p15="http://schemas.microsoft.com/office/powerpoint/2012/main" userId="7779d36d68b3259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—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03447BB-5D67-496B-8E87-E561075AD55C}" styleName="Темный стиль 1 —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80" autoAdjust="0"/>
    <p:restoredTop sz="85697" autoAdjust="0"/>
  </p:normalViewPr>
  <p:slideViewPr>
    <p:cSldViewPr>
      <p:cViewPr varScale="1">
        <p:scale>
          <a:sx n="93" d="100"/>
          <a:sy n="93" d="100"/>
        </p:scale>
        <p:origin x="9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Доля врачей, удовлетворенных ЭМК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63000"/>
                    <a:satMod val="165000"/>
                  </a:schemeClr>
                </a:gs>
                <a:gs pos="30000">
                  <a:schemeClr val="accent5">
                    <a:shade val="58000"/>
                    <a:satMod val="165000"/>
                  </a:schemeClr>
                </a:gs>
                <a:gs pos="75000">
                  <a:schemeClr val="accent5">
                    <a:shade val="30000"/>
                    <a:satMod val="175000"/>
                  </a:schemeClr>
                </a:gs>
                <a:gs pos="100000">
                  <a:schemeClr val="accent5">
                    <a:shade val="15000"/>
                    <a:satMod val="175000"/>
                  </a:schemeClr>
                </a:gs>
              </a:gsLst>
              <a:path path="circle">
                <a:fillToRect l="5000" t="100000" r="120000" b="10000"/>
              </a:path>
            </a:gradFill>
            <a:ln>
              <a:noFill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2010 г.</c:v>
                </c:pt>
                <c:pt idx="1">
                  <c:v>2014 г.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62</c:v>
                </c:pt>
                <c:pt idx="1">
                  <c:v>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2735384"/>
        <c:axId val="514148952"/>
        <c:axId val="0"/>
      </c:bar3DChart>
      <c:catAx>
        <c:axId val="222735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514148952"/>
        <c:crosses val="autoZero"/>
        <c:auto val="1"/>
        <c:lblAlgn val="ctr"/>
        <c:lblOffset val="100"/>
        <c:noMultiLvlLbl val="0"/>
      </c:catAx>
      <c:valAx>
        <c:axId val="514148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22735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51AB1C8-7CD1-41C7-89E9-9E52553911B1}" type="datetimeFigureOut">
              <a:rPr lang="ru-RU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81C7234-7BF3-4C44-8769-D8E9FA311B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29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1C7234-7BF3-4C44-8769-D8E9FA311BC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632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1C7234-7BF3-4C44-8769-D8E9FA311BCB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704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1C7234-7BF3-4C44-8769-D8E9FA311BC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343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1C7234-7BF3-4C44-8769-D8E9FA311BCB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932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l">
              <a:buNone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A1B4EB-0F85-44FD-9176-2F65D5AAF534}" type="datetimeFigureOut">
              <a:rPr lang="ru-RU" smtClean="0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089F20-CDF5-4069-BCFF-1DCE5FAAA0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2F6B3-486B-4434-BF0D-CA721A87DF0C}" type="datetimeFigureOut">
              <a:rPr lang="ru-RU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8EFFC-94D6-4D59-A8C4-D19B66AF5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14312" y="142875"/>
            <a:ext cx="8715406" cy="928688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b="1" cap="none" spc="50">
                <a:ln w="11430">
                  <a:solidFill>
                    <a:schemeClr val="bg1">
                      <a:lumMod val="65000"/>
                    </a:schemeClr>
                  </a:solidFill>
                </a:ln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DA38C-2EFE-4CDA-ABB0-6CEBC41ED225}" type="datetimeFigureOut">
              <a:rPr lang="ru-RU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3341F-8164-4FAC-A850-0849EE36C7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A1B4EB-0F85-44FD-9176-2F65D5AAF534}" type="datetimeFigureOut">
              <a:rPr lang="ru-RU" smtClean="0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089F20-CDF5-4069-BCFF-1DCE5FAAA0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61344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b="1" cap="none" spc="5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17447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2" y="142875"/>
            <a:ext cx="8715406" cy="928688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b="1" cap="none" spc="50">
                <a:ln w="11430">
                  <a:solidFill>
                    <a:schemeClr val="bg1">
                      <a:lumMod val="65000"/>
                    </a:schemeClr>
                  </a:solidFill>
                </a:ln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340768"/>
            <a:ext cx="8715405" cy="46202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84565D-5A0F-4CE1-A68D-BB58A6DD5487}" type="datetimeFigureOut">
              <a:rPr lang="ru-RU" smtClean="0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61711-C7E8-4EA9-A338-B5A2789DB8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ln>
            <a:noFill/>
          </a:ln>
        </p:spPr>
        <p:txBody>
          <a:bodyPr tIns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spc="50" baseline="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D5D84-A251-4337-956F-99672948A059}" type="datetimeFigureOut">
              <a:rPr lang="ru-RU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58586-3786-4C83-885F-1530450A5C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44" y="1285860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330669" y="1298521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142844" y="1953364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330669" y="1953364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0299A-CC8C-4280-B5F1-843979A91856}" type="datetimeFigureOut">
              <a:rPr lang="ru-RU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44B0A-9F5A-4D70-A82A-73F57C94D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14312" y="142875"/>
            <a:ext cx="8715406" cy="928688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b="1" cap="none" spc="50">
                <a:ln w="11430">
                  <a:solidFill>
                    <a:schemeClr val="bg1">
                      <a:lumMod val="65000"/>
                    </a:schemeClr>
                  </a:solidFill>
                </a:ln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7B8E0-BA91-47BF-923B-A7A737B7CC80}" type="datetimeFigureOut">
              <a:rPr lang="ru-RU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8C160-7294-4B8D-AFB8-464507E849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14312" y="142875"/>
            <a:ext cx="8715406" cy="928688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b="1" cap="none" spc="50">
                <a:ln w="11430">
                  <a:solidFill>
                    <a:schemeClr val="bg1">
                      <a:lumMod val="65000"/>
                    </a:schemeClr>
                  </a:solidFill>
                </a:ln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F2A98-8A6B-4F98-8BA1-009FF53ADF2F}" type="datetimeFigureOut">
              <a:rPr lang="ru-RU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1C30E-0C10-4F69-8EAB-FD8FB14CF0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73D5E-0EF5-451F-8252-518DF3F959F0}" type="datetimeFigureOut">
              <a:rPr lang="ru-RU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1659C-FEDE-4DC1-B535-499410DF85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</p:spPr>
        <p:txBody>
          <a:bodyPr lIns="45720" t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92EAB-3FCC-4770-9619-5AAC28641B8B}" type="datetimeFigureOut">
              <a:rPr lang="ru-RU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9CCB3-479C-48BC-BE22-7B8F49CE8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Текст 29"/>
          <p:cNvSpPr>
            <a:spLocks noGrp="1"/>
          </p:cNvSpPr>
          <p:nvPr>
            <p:ph type="body" idx="1"/>
          </p:nvPr>
        </p:nvSpPr>
        <p:spPr bwMode="auto">
          <a:xfrm>
            <a:off x="214313" y="1571625"/>
            <a:ext cx="8715405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EA1B4EB-0F85-44FD-9176-2F65D5AAF534}" type="datetimeFigureOut">
              <a:rPr lang="ru-RU" smtClean="0"/>
              <a:pPr>
                <a:defRPr/>
              </a:pPr>
              <a:t>21.03.2016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4089F20-CDF5-4069-BCFF-1DCE5FAAA0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0" r:id="rId2"/>
    <p:sldLayoutId id="2147483679" r:id="rId3"/>
    <p:sldLayoutId id="2147483688" r:id="rId4"/>
    <p:sldLayoutId id="2147483681" r:id="rId5"/>
    <p:sldLayoutId id="2147483682" r:id="rId6"/>
    <p:sldLayoutId id="2147483683" r:id="rId7"/>
    <p:sldLayoutId id="2147483684" r:id="rId8"/>
    <p:sldLayoutId id="2147483689" r:id="rId9"/>
    <p:sldLayoutId id="2147483685" r:id="rId10"/>
    <p:sldLayoutId id="2147483686" r:id="rId11"/>
  </p:sldLayoutIdLst>
  <p:transition spd="slow">
    <p:push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800" b="1" kern="1200" spc="50">
          <a:ln w="11430"/>
          <a:solidFill>
            <a:srgbClr val="00B050"/>
          </a:soli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kmis.ru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sbook.ru/node/87357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gosbook.ru/node/86796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sminzdrav.ru/ministry/61/13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lexvl.gusev" TargetMode="External"/><Relationship Id="rId2" Type="http://schemas.openxmlformats.org/officeDocument/2006/relationships/hyperlink" Target="mailto:agusev@kmis.ru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avgusev.livejournal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vgusev.livejournal.com/39173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srim.blogspot.ru/2015/08/blog-post_87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Подзаголовок 2"/>
          <p:cNvSpPr>
            <a:spLocks noGrp="1"/>
          </p:cNvSpPr>
          <p:nvPr>
            <p:ph type="body" idx="1"/>
          </p:nvPr>
        </p:nvSpPr>
        <p:spPr>
          <a:xfrm>
            <a:off x="251520" y="5343259"/>
            <a:ext cx="8605620" cy="1509712"/>
          </a:xfrm>
        </p:spPr>
        <p:txBody>
          <a:bodyPr/>
          <a:lstStyle/>
          <a:p>
            <a:pPr marR="0" algn="l"/>
            <a:r>
              <a:rPr lang="ru-RU" sz="2400" b="1" dirty="0" smtClean="0"/>
              <a:t>Гусев Александр, к.т.н., зам. директора по развитию,</a:t>
            </a:r>
          </a:p>
          <a:p>
            <a:pPr marR="0" algn="l"/>
            <a:r>
              <a:rPr lang="ru-RU" sz="2000" b="1" dirty="0" smtClean="0"/>
              <a:t>«Комплексные медицинские информационные системы»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smtClean="0"/>
              <a:t>(К-МИС)</a:t>
            </a:r>
          </a:p>
          <a:p>
            <a:pPr marR="0" algn="l"/>
            <a:r>
              <a:rPr lang="ru-RU" sz="2000" b="1" dirty="0" smtClean="0"/>
              <a:t>Сайт</a:t>
            </a:r>
            <a:r>
              <a:rPr lang="ru-RU" sz="2000" b="1" dirty="0" smtClean="0"/>
              <a:t>: </a:t>
            </a:r>
            <a:r>
              <a:rPr lang="en-US" sz="2000" b="1" dirty="0" smtClean="0">
                <a:solidFill>
                  <a:srgbClr val="FFFF00"/>
                </a:solidFill>
                <a:hlinkClick r:id="rId2"/>
              </a:rPr>
              <a:t>http://www.kmis.ru </a:t>
            </a:r>
            <a:endParaRPr lang="ru-RU" sz="2400" b="1" dirty="0" smtClean="0">
              <a:solidFill>
                <a:srgbClr val="FFFF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1628800"/>
            <a:ext cx="8229600" cy="1143000"/>
          </a:xfrm>
        </p:spPr>
        <p:txBody>
          <a:bodyPr/>
          <a:lstStyle/>
          <a:p>
            <a:r>
              <a:rPr lang="ru-RU" sz="4400" dirty="0" smtClean="0">
                <a:effectLst/>
              </a:rPr>
              <a:t>Об эффективности ЕГИСЗ с точки зрения практического здравоохранения</a:t>
            </a:r>
            <a:endParaRPr lang="ru-RU" sz="4400" dirty="0">
              <a:solidFill>
                <a:srgbClr val="FFFF00"/>
              </a:solidFill>
            </a:endParaRPr>
          </a:p>
        </p:txBody>
      </p:sp>
      <p:pic>
        <p:nvPicPr>
          <p:cNvPr id="7" name="Рисунок 6" descr="КМИС 3.3 лог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84368" y="188640"/>
            <a:ext cx="1000132" cy="989714"/>
          </a:xfrm>
          <a:prstGeom prst="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-468560" y="5013176"/>
            <a:ext cx="10369152" cy="0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425" y="2529999"/>
            <a:ext cx="2357814" cy="235781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85" y="1223868"/>
            <a:ext cx="1234570" cy="12345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744" y="894315"/>
            <a:ext cx="1312623" cy="131262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56792"/>
            <a:ext cx="1409373" cy="140937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07" y="4581128"/>
            <a:ext cx="1481381" cy="148138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70" y="4972118"/>
            <a:ext cx="1640790" cy="16407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9956" y="4279725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Пациенты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956" y="220306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Бумажная документация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2197" y="256911"/>
            <a:ext cx="4132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Информатизация</a:t>
            </a:r>
            <a:endParaRPr lang="ru-RU" sz="2000" b="1" i="1" dirty="0">
              <a:solidFill>
                <a:schemeClr val="bg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69574" y="1052736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Реестры по ОМС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72200" y="1852706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Данные для статистики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69574" y="2674468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Электронная регистратура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383719" y="3527787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Нозологические регистры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832197" y="4361801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Журналы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383719" y="5144441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Выписки, справки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932040" y="5978455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Оперативные запросы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 rot="7833911">
            <a:off x="1806023" y="2194355"/>
            <a:ext cx="1007668" cy="115212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" name="Стрелка вниз 19"/>
          <p:cNvSpPr/>
          <p:nvPr/>
        </p:nvSpPr>
        <p:spPr>
          <a:xfrm rot="2642437">
            <a:off x="1729817" y="4070458"/>
            <a:ext cx="1007668" cy="115212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12928834">
            <a:off x="3836538" y="2169695"/>
            <a:ext cx="1007668" cy="115212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2" name="Стрелка вниз 21"/>
          <p:cNvSpPr/>
          <p:nvPr/>
        </p:nvSpPr>
        <p:spPr>
          <a:xfrm rot="18790057">
            <a:off x="4055394" y="4156520"/>
            <a:ext cx="1007668" cy="115212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556995" y="4646522"/>
            <a:ext cx="1219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Врач</a:t>
            </a:r>
            <a:endParaRPr lang="ru-RU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99497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34226" y="2356850"/>
            <a:ext cx="475264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</a:t>
            </a:r>
            <a:endParaRPr lang="ru-RU" sz="96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060848"/>
            <a:ext cx="1944216" cy="216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40503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36" y="108357"/>
            <a:ext cx="1050253" cy="115212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91" y="1402858"/>
            <a:ext cx="638944" cy="6389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68035" y="1395471"/>
            <a:ext cx="1083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err="1" smtClean="0">
                <a:solidFill>
                  <a:schemeClr val="bg1"/>
                </a:solidFill>
              </a:rPr>
              <a:t>Фед</a:t>
            </a:r>
            <a:r>
              <a:rPr lang="ru-RU" i="1" dirty="0" smtClean="0">
                <a:solidFill>
                  <a:schemeClr val="bg1"/>
                </a:solidFill>
              </a:rPr>
              <a:t>. </a:t>
            </a:r>
          </a:p>
          <a:p>
            <a:r>
              <a:rPr lang="ru-RU" i="1" dirty="0" smtClean="0">
                <a:solidFill>
                  <a:schemeClr val="bg1"/>
                </a:solidFill>
              </a:rPr>
              <a:t>сервисы</a:t>
            </a:r>
            <a:endParaRPr lang="ru-RU" i="1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51720" y="1375785"/>
            <a:ext cx="730513" cy="7305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36998" y="1390698"/>
            <a:ext cx="1083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Гос. услуги</a:t>
            </a:r>
            <a:endParaRPr lang="ru-RU" i="1" dirty="0">
              <a:solidFill>
                <a:schemeClr val="bg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390698"/>
            <a:ext cx="720080" cy="7200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427984" y="1405655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Гос. статистика</a:t>
            </a:r>
            <a:endParaRPr lang="ru-RU" i="1" dirty="0">
              <a:solidFill>
                <a:schemeClr val="bg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9" y="1375784"/>
            <a:ext cx="751317" cy="75131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793814" y="1381534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err="1" smtClean="0">
                <a:solidFill>
                  <a:schemeClr val="bg1"/>
                </a:solidFill>
              </a:rPr>
              <a:t>Фед</a:t>
            </a:r>
            <a:r>
              <a:rPr lang="ru-RU" i="1" dirty="0" smtClean="0">
                <a:solidFill>
                  <a:schemeClr val="bg1"/>
                </a:solidFill>
              </a:rPr>
              <a:t>. мониторинги</a:t>
            </a:r>
            <a:endParaRPr lang="ru-RU" i="1" dirty="0">
              <a:solidFill>
                <a:schemeClr val="bg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-180528" y="2276872"/>
            <a:ext cx="9577064" cy="0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367644" y="312271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Министерство здравоохранения РФ</a:t>
            </a:r>
          </a:p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Другие федеральные ОУ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69" y="2501759"/>
            <a:ext cx="1354940" cy="135494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447109" y="2652874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Региональный Минздрав</a:t>
            </a:r>
          </a:p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МИАЦ, ТФОМС, СМО, другие ОУ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1359176" y="2081228"/>
            <a:ext cx="775429" cy="822755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2982966" y="2090381"/>
            <a:ext cx="775429" cy="822755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4955748" y="2090380"/>
            <a:ext cx="775429" cy="822755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7229226" y="2090380"/>
            <a:ext cx="775429" cy="822755"/>
          </a:xfrm>
          <a:prstGeom prst="rect">
            <a:avLst/>
          </a:prstGeom>
        </p:spPr>
      </p:pic>
      <p:sp>
        <p:nvSpPr>
          <p:cNvPr id="24" name="Плюс 23"/>
          <p:cNvSpPr/>
          <p:nvPr/>
        </p:nvSpPr>
        <p:spPr>
          <a:xfrm>
            <a:off x="123436" y="3885753"/>
            <a:ext cx="498493" cy="580413"/>
          </a:xfrm>
          <a:prstGeom prst="mathPlus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89" y="3838272"/>
            <a:ext cx="679839" cy="67983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787028" y="3819835"/>
            <a:ext cx="12728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Рег. </a:t>
            </a:r>
          </a:p>
          <a:p>
            <a:r>
              <a:rPr lang="ru-RU" i="1" dirty="0" smtClean="0">
                <a:solidFill>
                  <a:schemeClr val="bg1"/>
                </a:solidFill>
              </a:rPr>
              <a:t>системы</a:t>
            </a:r>
            <a:endParaRPr lang="ru-RU" i="1" dirty="0">
              <a:solidFill>
                <a:schemeClr val="bg1"/>
              </a:solidFill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272" y="3885753"/>
            <a:ext cx="750632" cy="750632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753077" y="3838272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Рег. мониторинги</a:t>
            </a:r>
            <a:endParaRPr lang="ru-RU" i="1" dirty="0">
              <a:solidFill>
                <a:schemeClr val="bg1"/>
              </a:solidFill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6442" y="3819835"/>
            <a:ext cx="795427" cy="795427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6367042" y="3728103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Рег. статистика</a:t>
            </a:r>
            <a:endParaRPr lang="ru-RU" i="1" dirty="0">
              <a:solidFill>
                <a:schemeClr val="bg1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-161546" y="4869160"/>
            <a:ext cx="9577064" cy="0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Рисунок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9" y="5274564"/>
            <a:ext cx="1370778" cy="137077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511649" y="5249282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Медицинская организация</a:t>
            </a: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1818739" y="4447185"/>
            <a:ext cx="775429" cy="822755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2600220" y="4453550"/>
            <a:ext cx="775429" cy="822755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3632279" y="4453550"/>
            <a:ext cx="775429" cy="822755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4531391" y="4453550"/>
            <a:ext cx="775429" cy="822755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5456760" y="4457958"/>
            <a:ext cx="775429" cy="822755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6406100" y="4470806"/>
            <a:ext cx="775429" cy="822755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7264672" y="4483655"/>
            <a:ext cx="775429" cy="822755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075">
            <a:off x="8047578" y="4507089"/>
            <a:ext cx="775429" cy="82275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1509876" y="5742736"/>
            <a:ext cx="74464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Сегодня МО 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врачи и медсестры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 – </a:t>
            </a: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последняя «миля», которая поставляет данные для всей системы управления!!! </a:t>
            </a:r>
          </a:p>
        </p:txBody>
      </p:sp>
    </p:spTree>
    <p:extLst>
      <p:ext uri="{BB962C8B-B14F-4D97-AF65-F5344CB8AC3E}">
        <p14:creationId xmlns:p14="http://schemas.microsoft.com/office/powerpoint/2010/main" val="23959194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Немного цифр</a:t>
            </a:r>
            <a:endParaRPr lang="ru-RU" sz="4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5511" y="5157192"/>
            <a:ext cx="4536504" cy="1296144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Состав </a:t>
            </a:r>
            <a:r>
              <a:rPr lang="ru-RU" sz="1600" b="1" dirty="0" smtClean="0"/>
              <a:t>государственной статистической </a:t>
            </a:r>
            <a:r>
              <a:rPr lang="ru-RU" sz="1600" b="1" dirty="0"/>
              <a:t>информации, собираемой в </a:t>
            </a:r>
            <a:r>
              <a:rPr lang="ru-RU" sz="1600" b="1" dirty="0" smtClean="0"/>
              <a:t>здравоохранении</a:t>
            </a:r>
            <a:r>
              <a:rPr lang="ru-RU" sz="1600" b="1" dirty="0" smtClean="0"/>
              <a:t>: </a:t>
            </a:r>
            <a:r>
              <a:rPr lang="en-US" sz="1600" b="1" dirty="0">
                <a:hlinkClick r:id="rId3"/>
              </a:rPr>
              <a:t>http://</a:t>
            </a:r>
            <a:r>
              <a:rPr lang="en-US" sz="1600" b="1" dirty="0" smtClean="0">
                <a:hlinkClick r:id="rId3"/>
              </a:rPr>
              <a:t>www.gosbook.ru/node/87357</a:t>
            </a:r>
            <a:r>
              <a:rPr lang="ru-RU" sz="1600" b="1" dirty="0" smtClean="0"/>
              <a:t> </a:t>
            </a:r>
            <a:endParaRPr lang="ru-RU" sz="1600" b="1" dirty="0"/>
          </a:p>
          <a:p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214312" y="2320985"/>
            <a:ext cx="1261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142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068" y="3798316"/>
            <a:ext cx="12973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</a:t>
            </a: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312" y="1396515"/>
            <a:ext cx="27638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Статистика</a:t>
            </a:r>
            <a:endParaRPr lang="ru-RU" sz="36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87527" y="1396469"/>
            <a:ext cx="32371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Мониторинги</a:t>
            </a:r>
            <a:endParaRPr lang="ru-RU" sz="36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4458716" y="1268760"/>
            <a:ext cx="0" cy="5184576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бъект 4"/>
          <p:cNvSpPr txBox="1">
            <a:spLocks/>
          </p:cNvSpPr>
          <p:nvPr/>
        </p:nvSpPr>
        <p:spPr bwMode="auto">
          <a:xfrm>
            <a:off x="4572015" y="5157192"/>
            <a:ext cx="453650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4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9763" indent="-2460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2460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7450" indent="-209550" algn="l" rtl="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2088" indent="-209550" algn="l" rtl="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b="1" dirty="0"/>
              <a:t>Перечень федеральных информационных систем для регионального использования</a:t>
            </a:r>
            <a:r>
              <a:rPr lang="ru-RU" sz="1600" b="1" dirty="0" smtClean="0"/>
              <a:t>: </a:t>
            </a:r>
          </a:p>
          <a:p>
            <a:pPr marL="0" indent="0">
              <a:buNone/>
            </a:pPr>
            <a:r>
              <a:rPr lang="en-US" sz="1600" b="1" dirty="0">
                <a:hlinkClick r:id="rId4"/>
              </a:rPr>
              <a:t>http://</a:t>
            </a:r>
            <a:r>
              <a:rPr lang="en-US" sz="1600" b="1" dirty="0" smtClean="0">
                <a:hlinkClick r:id="rId4"/>
              </a:rPr>
              <a:t>www.gosbook.ru/node/86796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891231" y="2780928"/>
            <a:ext cx="904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2188" y="2303269"/>
            <a:ext cx="28803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Федеральных статистических            форм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82944" y="3780474"/>
            <a:ext cx="24620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 </a:t>
            </a:r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показателей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53581" y="2288485"/>
            <a:ext cx="31683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программных         </a:t>
            </a: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продуктов только на федеральном уровне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92121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1471" y="1772816"/>
            <a:ext cx="6577250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Чем занят</a:t>
            </a:r>
          </a:p>
          <a:p>
            <a:pPr algn="ctr"/>
            <a:r>
              <a:rPr lang="ru-RU" sz="8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разработчик</a:t>
            </a:r>
            <a:endParaRPr lang="ru-RU" sz="80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924944"/>
            <a:ext cx="1555629" cy="172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67711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Куда уходит наше время: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Постоянные доработки в связи с изменениями порядков информационного обмена в системе ОМС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 учетной медицинской документации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 статистической отчетности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удобства в работе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 форматно-логического контроля данных (опять же – для реестров ОМС 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стат.отчетов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врачей и медсестер теряются на фоне других задач</a:t>
            </a:r>
            <a:endParaRPr lang="ru-RU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-468560" y="5517232"/>
            <a:ext cx="10369152" cy="0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3305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Чьи это требования: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313" y="1340769"/>
            <a:ext cx="8715405" cy="3096344"/>
          </a:xfrm>
        </p:spPr>
        <p:txBody>
          <a:bodyPr/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Территориальные фонды ОМС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Страховые медицинские компании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органы управления здравоохранением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Минздрав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ФОМС</a:t>
            </a:r>
          </a:p>
          <a:p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 редко можем пойти навстречу ожиданиям врача и медсестры, не нарушив 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требования, контракты 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нормативные акты всех остальных выше</a:t>
            </a:r>
          </a:p>
          <a:p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-396552" y="4653136"/>
            <a:ext cx="10369152" cy="0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7328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Неизбежный результат: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313" y="1340769"/>
            <a:ext cx="8715405" cy="3312368"/>
          </a:xfrm>
        </p:spPr>
        <p:txBody>
          <a:bodyPr/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Создавая и дорабатывая наши продукты, мы в первую очередь отвечаем на те требования и реалии, которые формирует перед нами Заказчик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Заказчик – всегда прав, особенно сейчас</a:t>
            </a: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Врач и медсестра – наш пользователь, но не наш заказчик</a:t>
            </a:r>
          </a:p>
          <a:p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Давать «полезность» врачу и медсестре мы скорее умудряемся «вопреки», а не «благодаря». По остаточному принципу.</a:t>
            </a:r>
            <a:endParaRPr lang="ru-RU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-396552" y="4869160"/>
            <a:ext cx="10369152" cy="0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46577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5877" y="1484784"/>
            <a:ext cx="7138043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</a:t>
            </a:r>
          </a:p>
          <a:p>
            <a:pPr algn="ctr"/>
            <a:r>
              <a:rPr lang="ru-RU" sz="88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предлагаете</a:t>
            </a:r>
            <a:endParaRPr lang="ru-RU" sz="88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542" y="2780928"/>
            <a:ext cx="1555629" cy="172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57277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88640"/>
            <a:ext cx="8715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FFFF00"/>
                </a:solidFill>
              </a:rPr>
              <a:t>Применить опыт налоговой службы</a:t>
            </a:r>
            <a:r>
              <a:rPr lang="ru-RU" sz="2800" dirty="0" smtClean="0">
                <a:solidFill>
                  <a:srgbClr val="FFFF00"/>
                </a:solidFill>
              </a:rPr>
              <a:t>: системная инициатива, поддержанная на законодательном уровне, должна существенно изменить ситуацию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69235" y="1700808"/>
            <a:ext cx="499194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простых идеи</a:t>
            </a:r>
            <a:endParaRPr lang="ru-RU" sz="48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97065" y="3324947"/>
            <a:ext cx="39244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-изменения: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всей отчетности в электронном виде на основе ЭМК. Достаточность ведения  МИС МО. Развитие управленческих систем.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392" y="3295910"/>
            <a:ext cx="42165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Организационная работа: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ревизия отчетов и мониторингов. Исключение дублированного ввода и ненужных запросов. Юридическая значимость ведения ЭМК в МО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трелка вверх 7"/>
          <p:cNvSpPr/>
          <p:nvPr/>
        </p:nvSpPr>
        <p:spPr>
          <a:xfrm rot="12859073">
            <a:off x="2184267" y="2570894"/>
            <a:ext cx="576064" cy="648072"/>
          </a:xfrm>
          <a:prstGeom prst="upArrow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9" name="Стрелка вверх 8"/>
          <p:cNvSpPr/>
          <p:nvPr/>
        </p:nvSpPr>
        <p:spPr>
          <a:xfrm rot="8871819">
            <a:off x="5886071" y="2635373"/>
            <a:ext cx="576064" cy="648072"/>
          </a:xfrm>
          <a:prstGeom prst="upArrow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65212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создания ЕГИСЗ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Основной </a:t>
            </a:r>
            <a:r>
              <a:rPr lang="ru-RU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целью создания 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Системы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ЕГИСЗ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является 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</a:t>
            </a:r>
            <a:r>
              <a:rPr lang="ru-RU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эффективной информационной поддержки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процесса </a:t>
            </a:r>
            <a:r>
              <a:rPr lang="ru-RU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управления 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системой медицинской помощи, а также процесса </a:t>
            </a:r>
            <a:r>
              <a:rPr lang="ru-RU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оказания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медицинской 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помощи ….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pPr marL="0" indent="0">
              <a:buNone/>
            </a:pP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Минздравсоцразвития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РФ №364 от 28.11.2011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«Об утверждении концепции создания единой государственной информационной системы в сфере здравоохранения»</a:t>
            </a:r>
          </a:p>
          <a:p>
            <a:pPr marL="0" indent="0">
              <a:buNone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http://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www.rosminzdrav.ru/ministry/61/13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454356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255" y="1533043"/>
            <a:ext cx="2357814" cy="235781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37" y="1684802"/>
            <a:ext cx="1234570" cy="12345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969" y="1818825"/>
            <a:ext cx="1312623" cy="131262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570" y="2511928"/>
            <a:ext cx="1409373" cy="140937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3" y="1787513"/>
            <a:ext cx="1121103" cy="112110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48" y="2264818"/>
            <a:ext cx="1215506" cy="121550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3985" y="135553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Пациенты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31936" y="1307452"/>
            <a:ext cx="804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ЭМК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08190" y="909361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Реестры по ОМС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08190" y="1639074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Данные для статистики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718464" y="2354901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Электронная регистратура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708190" y="3054580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Нозологические регистры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706696" y="3751099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Журналы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706696" y="4461479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Выписки, справки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706696" y="5195534"/>
            <a:ext cx="2394714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Оперативные запросы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 rot="5400000">
            <a:off x="1597344" y="2286792"/>
            <a:ext cx="524786" cy="646773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 rot="16200000">
            <a:off x="3522037" y="2286791"/>
            <a:ext cx="524786" cy="646773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 rot="13798042">
            <a:off x="6044671" y="1234044"/>
            <a:ext cx="255737" cy="646773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 rot="15742086">
            <a:off x="6203059" y="1989581"/>
            <a:ext cx="255737" cy="646773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16899535">
            <a:off x="6223025" y="2780641"/>
            <a:ext cx="255737" cy="646773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 rot="18282780">
            <a:off x="6120979" y="3344496"/>
            <a:ext cx="255737" cy="646773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 rot="19204609">
            <a:off x="5836674" y="3963831"/>
            <a:ext cx="255737" cy="646773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139549" y="5097182"/>
            <a:ext cx="60601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Врач занят пациентом и ведет ЭМК. Все остальное – задачи компонентов ЕГИСЗ, а не </a:t>
            </a:r>
            <a:r>
              <a:rPr lang="ru-RU" sz="2800" b="1" dirty="0" smtClean="0">
                <a:solidFill>
                  <a:srgbClr val="FFFF00"/>
                </a:solidFill>
              </a:rPr>
              <a:t>МО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50079" y="3701778"/>
            <a:ext cx="1219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Врач</a:t>
            </a:r>
            <a:endParaRPr lang="ru-RU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17359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Конкретные предложения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045737"/>
              </p:ext>
            </p:extLst>
          </p:nvPr>
        </p:nvGraphicFramePr>
        <p:xfrm>
          <a:off x="214313" y="1341438"/>
          <a:ext cx="8715376" cy="5029200"/>
        </p:xfrm>
        <a:graphic>
          <a:graphicData uri="http://schemas.openxmlformats.org/drawingml/2006/table">
            <a:tbl>
              <a:tblPr firstRow="1" bandRow="1">
                <a:tableStyleId>{E929F9F4-4A8F-4326-A1B4-22849713DDAB}</a:tableStyleId>
              </a:tblPr>
              <a:tblGrid>
                <a:gridCol w="4357688"/>
                <a:gridCol w="435768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чего можно избавить МО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что заменить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Формирование статистической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учетной информации (ТАП / КВ)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Автоматическое получение сведений из ЭМК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Формирование государственных статистических отчетов / Формирование оперативных справок,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запросов и т.д.</a:t>
                      </a:r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Автоматическое получение отчетов от </a:t>
                      </a:r>
                      <a:r>
                        <a:rPr lang="ru-RU" sz="20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фед</a:t>
                      </a: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/ рег.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сервиса ЕГИСЗ </a:t>
                      </a:r>
                      <a:r>
                        <a:rPr lang="en-US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развитие аналитической системы Минздрава</a:t>
                      </a:r>
                      <a:r>
                        <a:rPr lang="en-US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Формирование реестров на оплату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 ОМС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Автоматизированное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формирование реестров в федеральном сервисе АХД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Ведение нозологических регистров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Автоматическое ведение регистров на основании федеральной ИЭМК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387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это дает </a:t>
            </a:r>
            <a:r>
              <a:rPr lang="en-US" dirty="0" smtClean="0"/>
              <a:t>[</a:t>
            </a:r>
            <a:r>
              <a:rPr lang="ru-RU" dirty="0" smtClean="0"/>
              <a:t>эффект</a:t>
            </a:r>
            <a:r>
              <a:rPr lang="en-US" dirty="0" smtClean="0"/>
              <a:t>]</a:t>
            </a:r>
            <a:endParaRPr lang="ru-RU" dirty="0"/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0404505"/>
              </p:ext>
            </p:extLst>
          </p:nvPr>
        </p:nvGraphicFramePr>
        <p:xfrm>
          <a:off x="214313" y="1341438"/>
          <a:ext cx="8715376" cy="441960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4357688"/>
                <a:gridCol w="435768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Преимущество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Возврат инвестиций в ЕГИСЗ 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Ответ на вопрос «Куда ушли деньги и где результат?»</a:t>
                      </a:r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Сохранение сделанной работы в виде созданных федеральных и региональных сервисов 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нужно начинать</a:t>
                      </a:r>
                      <a:r>
                        <a:rPr lang="ru-RU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все с нуля, использование того, что наработано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Реальная ценность ЕГИСЗ</a:t>
                      </a:r>
                      <a:r>
                        <a:rPr lang="ru-RU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для практического звена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нужно тратить время и деньги на программы стимулирования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Накопление реальных</a:t>
                      </a:r>
                      <a:r>
                        <a:rPr lang="ru-RU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данных в федеральных сервисах ЕГИСЗ по всем регионам / МО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Колоссальный потенциал в развитии аналитических</a:t>
                      </a:r>
                      <a:r>
                        <a:rPr lang="ru-RU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возможностей, действительно настоящая ценность в поддержке принятия управленческих решений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1249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629996" y="1628800"/>
            <a:ext cx="82296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3098284"/>
            <a:ext cx="83696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>
                <a:solidFill>
                  <a:schemeClr val="bg1"/>
                </a:solidFill>
              </a:rPr>
              <a:t>Компания «Комплексные медицинские </a:t>
            </a:r>
            <a:br>
              <a:rPr lang="ru-RU" sz="2400" b="1" dirty="0">
                <a:solidFill>
                  <a:schemeClr val="bg1"/>
                </a:solidFill>
              </a:rPr>
            </a:br>
            <a:r>
              <a:rPr lang="ru-RU" sz="2400" b="1" dirty="0">
                <a:solidFill>
                  <a:schemeClr val="bg1"/>
                </a:solidFill>
              </a:rPr>
              <a:t>информационные системы» (К-МИС)</a:t>
            </a:r>
          </a:p>
          <a:p>
            <a:pPr algn="r"/>
            <a:endParaRPr lang="ru-RU" sz="2400" b="1" dirty="0" smtClean="0">
              <a:solidFill>
                <a:schemeClr val="bg1"/>
              </a:solidFill>
            </a:endParaRPr>
          </a:p>
          <a:p>
            <a:pPr algn="r"/>
            <a:r>
              <a:rPr lang="ru-RU" sz="2400" b="1" dirty="0" smtClean="0">
                <a:solidFill>
                  <a:schemeClr val="bg1"/>
                </a:solidFill>
              </a:rPr>
              <a:t>Есть вопросы? Как связаться:</a:t>
            </a:r>
            <a:endParaRPr lang="ru-RU" sz="2400" b="1" dirty="0" smtClean="0">
              <a:solidFill>
                <a:schemeClr val="bg1"/>
              </a:solidFill>
            </a:endParaRPr>
          </a:p>
          <a:p>
            <a:pPr algn="r"/>
            <a:r>
              <a:rPr lang="ru-RU" dirty="0" smtClean="0">
                <a:solidFill>
                  <a:schemeClr val="bg1"/>
                </a:solidFill>
              </a:rPr>
              <a:t>Электронная </a:t>
            </a:r>
            <a:r>
              <a:rPr lang="ru-RU" dirty="0" smtClean="0">
                <a:solidFill>
                  <a:schemeClr val="bg1"/>
                </a:solidFill>
              </a:rPr>
              <a:t>почта: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  <a:hlinkClick r:id="rId2"/>
              </a:rPr>
              <a:t>agusev</a:t>
            </a:r>
            <a:r>
              <a:rPr lang="en-US" b="1" dirty="0" smtClean="0">
                <a:solidFill>
                  <a:schemeClr val="bg1"/>
                </a:solidFill>
                <a:hlinkClick r:id="rId2"/>
              </a:rPr>
              <a:t>@kmis.ru</a:t>
            </a:r>
            <a:endParaRPr lang="ru-RU" b="1" dirty="0" smtClean="0">
              <a:solidFill>
                <a:schemeClr val="bg1"/>
              </a:solidFill>
            </a:endParaRPr>
          </a:p>
          <a:p>
            <a:pPr algn="r"/>
            <a:r>
              <a:rPr lang="en-US" b="1" dirty="0" smtClean="0">
                <a:solidFill>
                  <a:schemeClr val="bg1"/>
                </a:solidFill>
              </a:rPr>
              <a:t>Facebook</a:t>
            </a:r>
            <a:r>
              <a:rPr lang="ru-RU" b="1" dirty="0" smtClean="0">
                <a:solidFill>
                  <a:schemeClr val="bg1"/>
                </a:solidFill>
              </a:rPr>
              <a:t>: </a:t>
            </a:r>
            <a:r>
              <a:rPr lang="en-US" b="1" dirty="0">
                <a:solidFill>
                  <a:schemeClr val="bg1"/>
                </a:solidFill>
                <a:hlinkClick r:id="rId3"/>
              </a:rPr>
              <a:t>https://</a:t>
            </a:r>
            <a:r>
              <a:rPr lang="en-US" b="1" dirty="0" smtClean="0">
                <a:solidFill>
                  <a:schemeClr val="bg1"/>
                </a:solidFill>
                <a:hlinkClick r:id="rId3"/>
              </a:rPr>
              <a:t>www.facebook.com/alexvl.gusev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endParaRPr lang="en-US" b="1" dirty="0" smtClean="0">
              <a:solidFill>
                <a:schemeClr val="bg1"/>
              </a:solidFill>
            </a:endParaRP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Блог: </a:t>
            </a:r>
            <a:r>
              <a:rPr lang="en-US" b="1" dirty="0">
                <a:solidFill>
                  <a:schemeClr val="bg1"/>
                </a:solidFill>
                <a:hlinkClick r:id="rId4"/>
              </a:rPr>
              <a:t>http://avgusev.livejournal.com</a:t>
            </a:r>
            <a:r>
              <a:rPr lang="en-US" b="1" dirty="0" smtClean="0">
                <a:solidFill>
                  <a:schemeClr val="bg1"/>
                </a:solidFill>
                <a:hlinkClick r:id="rId4"/>
              </a:rPr>
              <a:t>/</a:t>
            </a:r>
            <a:endParaRPr lang="ru-RU" b="1" dirty="0" smtClean="0">
              <a:solidFill>
                <a:schemeClr val="bg1"/>
              </a:solidFill>
            </a:endParaRPr>
          </a:p>
          <a:p>
            <a:pPr algn="r"/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268760"/>
            <a:ext cx="7857792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Эффективна ли</a:t>
            </a:r>
          </a:p>
          <a:p>
            <a:pPr algn="ctr"/>
            <a:r>
              <a:rPr lang="ru-RU" sz="6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</a:t>
            </a:r>
            <a:r>
              <a:rPr lang="ru-RU" sz="6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поддержка</a:t>
            </a:r>
          </a:p>
          <a:p>
            <a:pPr algn="ctr"/>
            <a:r>
              <a:rPr lang="ru-RU" sz="6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процесса оказания </a:t>
            </a:r>
          </a:p>
          <a:p>
            <a:pPr algn="ctr"/>
            <a:r>
              <a:rPr lang="ru-RU" sz="6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мед. помощи</a:t>
            </a:r>
            <a:endParaRPr lang="ru-RU" sz="60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861048"/>
            <a:ext cx="1368152" cy="152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49314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Отечественные данные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14312" y="4590872"/>
            <a:ext cx="8715405" cy="2448272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 smtClean="0"/>
              <a:t>«</a:t>
            </a:r>
            <a:r>
              <a:rPr lang="ru-RU" sz="1800" b="1" i="1" dirty="0" smtClean="0"/>
              <a:t>…. анализ </a:t>
            </a:r>
            <a:r>
              <a:rPr lang="ru-RU" sz="1800" b="1" i="1" dirty="0"/>
              <a:t>результатов исследования показал, что оснащенность рабочего места врача компьютером не всегда способствует снижению затрат как на работу с документацией, так и на основную деятельность, связанную непосредственно с оказанием медицинской помощи </a:t>
            </a:r>
            <a:r>
              <a:rPr lang="ru-RU" sz="1800" b="1" i="1" dirty="0" smtClean="0"/>
              <a:t>пациенту</a:t>
            </a:r>
            <a:r>
              <a:rPr lang="ru-RU" sz="1800" b="1" dirty="0" smtClean="0"/>
              <a:t>»: </a:t>
            </a:r>
            <a:r>
              <a:rPr lang="en-US" sz="1800" b="1" dirty="0">
                <a:hlinkClick r:id="rId3"/>
              </a:rPr>
              <a:t>http://</a:t>
            </a:r>
            <a:r>
              <a:rPr lang="en-US" sz="1800" b="1" dirty="0" smtClean="0">
                <a:hlinkClick r:id="rId3"/>
              </a:rPr>
              <a:t>avgusev.livejournal.com/39173.html</a:t>
            </a:r>
            <a:r>
              <a:rPr lang="ru-RU" sz="1800" b="1" dirty="0" smtClean="0"/>
              <a:t> </a:t>
            </a:r>
          </a:p>
          <a:p>
            <a:pPr marL="0" indent="0">
              <a:buNone/>
            </a:pPr>
            <a:endParaRPr lang="ru-RU" sz="800" dirty="0" smtClean="0"/>
          </a:p>
          <a:p>
            <a:pPr marL="0" indent="0">
              <a:buNone/>
            </a:pPr>
            <a:r>
              <a:rPr lang="ru-RU" sz="1400" dirty="0" smtClean="0"/>
              <a:t>В.И</a:t>
            </a:r>
            <a:r>
              <a:rPr lang="ru-RU" sz="1400" dirty="0"/>
              <a:t>. Стародубов, И.М. Сон, М.А. Иванова, В.В. </a:t>
            </a:r>
            <a:r>
              <a:rPr lang="ru-RU" sz="1400" dirty="0" err="1"/>
              <a:t>Люцко</a:t>
            </a:r>
            <a:r>
              <a:rPr lang="ru-RU" sz="1400" dirty="0"/>
              <a:t>, О.В. </a:t>
            </a:r>
            <a:r>
              <a:rPr lang="ru-RU" sz="1400" dirty="0" err="1"/>
              <a:t>Армашевская</a:t>
            </a:r>
            <a:r>
              <a:rPr lang="ru-RU" sz="1400" dirty="0"/>
              <a:t>, Т.А. Соколовская, М.Н. </a:t>
            </a:r>
            <a:r>
              <a:rPr lang="ru-RU" sz="1400" dirty="0" err="1" smtClean="0"/>
              <a:t>Бантьева</a:t>
            </a:r>
            <a:r>
              <a:rPr lang="ru-RU" sz="1400" dirty="0"/>
              <a:t>. Затраты рабочего времени врачей амбулаторного звена по данным фотохронометражных </a:t>
            </a:r>
            <a:r>
              <a:rPr lang="ru-RU" sz="1400" dirty="0" smtClean="0"/>
              <a:t>исследований // </a:t>
            </a:r>
            <a:r>
              <a:rPr lang="ru-RU" sz="1400" dirty="0" err="1" smtClean="0"/>
              <a:t>ЦНИИОиИЗ</a:t>
            </a:r>
            <a:r>
              <a:rPr lang="ru-RU" sz="1400" dirty="0" smtClean="0"/>
              <a:t>, «Менеджер здравоохранения», №8 2014 г. </a:t>
            </a:r>
            <a:endParaRPr lang="ru-RU" sz="14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-499382" y="6102950"/>
            <a:ext cx="10369152" cy="0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96846"/>
              </p:ext>
            </p:extLst>
          </p:nvPr>
        </p:nvGraphicFramePr>
        <p:xfrm>
          <a:off x="224586" y="1126935"/>
          <a:ext cx="8606160" cy="3384555"/>
        </p:xfrm>
        <a:graphic>
          <a:graphicData uri="http://schemas.openxmlformats.org/drawingml/2006/table">
            <a:tbl>
              <a:tblPr firstRow="1" bandRow="1">
                <a:tableStyleId>{E929F9F4-4A8F-4326-A1B4-22849713DDAB}</a:tableStyleId>
              </a:tblPr>
              <a:tblGrid>
                <a:gridCol w="2868720"/>
                <a:gridCol w="2868720"/>
                <a:gridCol w="2868720"/>
              </a:tblGrid>
              <a:tr h="54889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Работа врача с документацией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Без «компьютеризации»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После</a:t>
                      </a:r>
                      <a:r>
                        <a:rPr lang="ru-RU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«компьютеризации»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4889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Общей практики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 – 11.6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</a:t>
                      </a:r>
                      <a:r>
                        <a:rPr lang="ru-RU" sz="28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18.7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4889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Педиатр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 – 11.2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</a:t>
                      </a:r>
                      <a:r>
                        <a:rPr lang="ru-RU" sz="28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13.2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4889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Отоларинголог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 – 7.0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 – 11.6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4889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Офтальмолог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 – 6.5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r>
                        <a:rPr lang="ru-RU" sz="28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9.6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4889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Акушер-гинеколог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</a:t>
                      </a:r>
                      <a:r>
                        <a:rPr lang="ru-RU" sz="28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13.4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 –</a:t>
                      </a:r>
                      <a:r>
                        <a:rPr lang="ru-RU" sz="28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15.4</a:t>
                      </a:r>
                      <a:endParaRPr lang="ru-RU" sz="2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Стрелка вверх 8"/>
          <p:cNvSpPr/>
          <p:nvPr/>
        </p:nvSpPr>
        <p:spPr>
          <a:xfrm>
            <a:off x="7956376" y="1916832"/>
            <a:ext cx="288032" cy="360040"/>
          </a:xfrm>
          <a:prstGeom prst="up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0" name="Стрелка вверх 9"/>
          <p:cNvSpPr/>
          <p:nvPr/>
        </p:nvSpPr>
        <p:spPr>
          <a:xfrm>
            <a:off x="7940362" y="2436344"/>
            <a:ext cx="288032" cy="360040"/>
          </a:xfrm>
          <a:prstGeom prst="up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1" name="Стрелка вверх 10"/>
          <p:cNvSpPr/>
          <p:nvPr/>
        </p:nvSpPr>
        <p:spPr>
          <a:xfrm>
            <a:off x="7940362" y="2972411"/>
            <a:ext cx="288032" cy="360040"/>
          </a:xfrm>
          <a:prstGeom prst="up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2" name="Стрелка вверх 11"/>
          <p:cNvSpPr/>
          <p:nvPr/>
        </p:nvSpPr>
        <p:spPr>
          <a:xfrm>
            <a:off x="7940362" y="3530918"/>
            <a:ext cx="288032" cy="360040"/>
          </a:xfrm>
          <a:prstGeom prst="up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3" name="Стрелка вверх 12"/>
          <p:cNvSpPr/>
          <p:nvPr/>
        </p:nvSpPr>
        <p:spPr>
          <a:xfrm>
            <a:off x="7940362" y="4077902"/>
            <a:ext cx="288032" cy="360040"/>
          </a:xfrm>
          <a:prstGeom prst="up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62035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Дублирование работы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140968"/>
            <a:ext cx="5715000" cy="326707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0" y="3334345"/>
            <a:ext cx="5112993" cy="2880320"/>
          </a:xfrm>
          <a:prstGeom prst="rect">
            <a:avLst/>
          </a:prstGeom>
        </p:spPr>
      </p:pic>
      <p:sp>
        <p:nvSpPr>
          <p:cNvPr id="6" name="Объект 4"/>
          <p:cNvSpPr txBox="1">
            <a:spLocks/>
          </p:cNvSpPr>
          <p:nvPr/>
        </p:nvSpPr>
        <p:spPr bwMode="auto">
          <a:xfrm>
            <a:off x="232017" y="1224707"/>
            <a:ext cx="871540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4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9763" indent="-2460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2460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7450" indent="-209550" algn="l" rtl="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2088" indent="-209550" algn="l" rtl="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многих случаях врачи и медсестры как и прежде ведут привычную медицинскую документацию (карты, журналы) и отчеты, но дополнительно им еще нужно вносить это в МИС….</a:t>
            </a: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725111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 слову – а что же в США?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14312" y="4590872"/>
            <a:ext cx="8715405" cy="2448272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/>
              <a:t>72% опрошенных считает, что ЭМК-система затрудняет </a:t>
            </a:r>
            <a:r>
              <a:rPr lang="ru-RU" sz="1800" b="1" dirty="0" smtClean="0"/>
              <a:t>снижение </a:t>
            </a:r>
            <a:r>
              <a:rPr lang="ru-RU" sz="1800" b="1" dirty="0"/>
              <a:t>ложащейся на них </a:t>
            </a:r>
            <a:r>
              <a:rPr lang="en-US" sz="1800" b="1" dirty="0" smtClean="0"/>
              <a:t>[</a:t>
            </a:r>
            <a:r>
              <a:rPr lang="ru-RU" sz="1800" b="1" dirty="0" smtClean="0"/>
              <a:t>врачей</a:t>
            </a:r>
            <a:r>
              <a:rPr lang="en-US" sz="1800" b="1" dirty="0" smtClean="0"/>
              <a:t>]</a:t>
            </a:r>
            <a:r>
              <a:rPr lang="ru-RU" sz="1800" b="1" dirty="0" smtClean="0"/>
              <a:t> нагрузке</a:t>
            </a:r>
          </a:p>
          <a:p>
            <a:pPr marL="0" indent="0">
              <a:buNone/>
            </a:pPr>
            <a:r>
              <a:rPr lang="ru-RU" sz="1800" b="1" dirty="0"/>
              <a:t>ЭМК-системы … сводят работу врачей к роли техников по вводу данных, больше озабоченных формальным выполнением федеральных требований </a:t>
            </a:r>
            <a:endParaRPr lang="ru-RU" sz="1800" b="1" dirty="0" smtClean="0"/>
          </a:p>
          <a:p>
            <a:pPr marL="0" indent="0">
              <a:buNone/>
            </a:pPr>
            <a:endParaRPr lang="ru-RU" sz="800" dirty="0" smtClean="0"/>
          </a:p>
          <a:p>
            <a:pPr marL="0" indent="0">
              <a:buNone/>
            </a:pPr>
            <a:r>
              <a:rPr lang="ru-RU" sz="1400" dirty="0" smtClean="0"/>
              <a:t>Н.А. </a:t>
            </a:r>
            <a:r>
              <a:rPr lang="ru-RU" sz="1400" dirty="0" err="1" smtClean="0"/>
              <a:t>Храмцовская</a:t>
            </a:r>
            <a:r>
              <a:rPr lang="ru-RU" sz="1400" dirty="0"/>
              <a:t>. США: Большинство врачей не удовлетворены работой </a:t>
            </a:r>
            <a:r>
              <a:rPr lang="ru-RU" sz="1400" dirty="0" smtClean="0"/>
              <a:t>ЭМК-систем</a:t>
            </a:r>
          </a:p>
          <a:p>
            <a:pPr marL="0" indent="0">
              <a:buNone/>
            </a:pPr>
            <a:r>
              <a:rPr lang="en-US" sz="1400" dirty="0">
                <a:hlinkClick r:id="rId3"/>
              </a:rPr>
              <a:t>http://</a:t>
            </a:r>
            <a:r>
              <a:rPr lang="en-US" sz="1400" dirty="0" smtClean="0">
                <a:hlinkClick r:id="rId3"/>
              </a:rPr>
              <a:t>rusrim.blogspot.ru/2015/08/blog-post_87.html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-499382" y="6102950"/>
            <a:ext cx="10369152" cy="0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535779380"/>
              </p:ext>
            </p:extLst>
          </p:nvPr>
        </p:nvGraphicFramePr>
        <p:xfrm>
          <a:off x="503562" y="1113220"/>
          <a:ext cx="8136904" cy="3482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Стрелка вверх 15"/>
          <p:cNvSpPr/>
          <p:nvPr/>
        </p:nvSpPr>
        <p:spPr>
          <a:xfrm rot="10800000">
            <a:off x="6948264" y="2790583"/>
            <a:ext cx="576064" cy="864096"/>
          </a:xfrm>
          <a:prstGeom prst="up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68073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42190" y="1915814"/>
            <a:ext cx="6480720" cy="43128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504" y="188640"/>
            <a:ext cx="8715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Нередко компоненты ЕГИСЗ применяют потому что 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требуется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 не потому – 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хотят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врачи 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медсестры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98773"/>
            <a:ext cx="3168352" cy="474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0042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Текущая работа над ЕГИСЗ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313" y="1340769"/>
            <a:ext cx="8715405" cy="3456384"/>
          </a:xfrm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 и развитие сервисов ЕГИСЗ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Техническое сопровождение компонентов ЕГИСЗ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 структуры ЭМК, ГОСТов по ЭМК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Утверждение и выполнение «дорожных карт»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 стимулирования информатизации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 методических рекомендаций по МИС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Внесение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изменений в федеральные законы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Проработка критериев развития МИС / внедрения МИС</a:t>
            </a:r>
          </a:p>
          <a:p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 это обязательно нужно делать дальше – но это не отвечает на вопрос ….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-540568" y="5229200"/>
            <a:ext cx="10369152" cy="0"/>
          </a:xfrm>
          <a:prstGeom prst="line">
            <a:avLst/>
          </a:prstGeom>
          <a:ln w="19050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80103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764704"/>
            <a:ext cx="7502054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насчет </a:t>
            </a:r>
            <a:br>
              <a:rPr lang="ru-RU" sz="7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эффективности</a:t>
            </a:r>
            <a:br>
              <a:rPr lang="ru-RU" sz="7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ЕГИСЗ </a:t>
            </a:r>
            <a:br>
              <a:rPr lang="ru-RU" sz="7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МО</a:t>
            </a:r>
            <a:endParaRPr lang="ru-RU" sz="72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933056"/>
            <a:ext cx="1368152" cy="152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36674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2742</TotalTime>
  <Words>979</Words>
  <Application>Microsoft Office PowerPoint</Application>
  <PresentationFormat>Экран (4:3)</PresentationFormat>
  <Paragraphs>175</Paragraphs>
  <Slides>23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Constantia</vt:lpstr>
      <vt:lpstr>Wingdings 2</vt:lpstr>
      <vt:lpstr>Поток</vt:lpstr>
      <vt:lpstr>Об эффективности ЕГИСЗ с точки зрения практического здравоохранения</vt:lpstr>
      <vt:lpstr>Цель создания ЕГИСЗ</vt:lpstr>
      <vt:lpstr>Презентация PowerPoint</vt:lpstr>
      <vt:lpstr>Отечественные данные</vt:lpstr>
      <vt:lpstr>Дублирование работы</vt:lpstr>
      <vt:lpstr>К слову – а что же в США?</vt:lpstr>
      <vt:lpstr>Презентация PowerPoint</vt:lpstr>
      <vt:lpstr>Текущая работа над ЕГИСЗ</vt:lpstr>
      <vt:lpstr>Презентация PowerPoint</vt:lpstr>
      <vt:lpstr>Презентация PowerPoint</vt:lpstr>
      <vt:lpstr>Презентация PowerPoint</vt:lpstr>
      <vt:lpstr>Презентация PowerPoint</vt:lpstr>
      <vt:lpstr>Немного цифр</vt:lpstr>
      <vt:lpstr>Презентация PowerPoint</vt:lpstr>
      <vt:lpstr>Куда уходит наше время:</vt:lpstr>
      <vt:lpstr>Чьи это требования:</vt:lpstr>
      <vt:lpstr>Неизбежный результат:</vt:lpstr>
      <vt:lpstr>Презентация PowerPoint</vt:lpstr>
      <vt:lpstr>Презентация PowerPoint</vt:lpstr>
      <vt:lpstr>Презентация PowerPoint</vt:lpstr>
      <vt:lpstr>Конкретные предложения</vt:lpstr>
      <vt:lpstr>Что это дает [эффект]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Гусев Александр</dc:creator>
  <cp:lastModifiedBy>Администратор</cp:lastModifiedBy>
  <cp:revision>357</cp:revision>
  <dcterms:created xsi:type="dcterms:W3CDTF">2007-03-23T16:03:23Z</dcterms:created>
  <dcterms:modified xsi:type="dcterms:W3CDTF">2016-03-21T03:50:45Z</dcterms:modified>
</cp:coreProperties>
</file>